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6"/>
  </p:notesMasterIdLst>
  <p:sldIdLst>
    <p:sldId id="271" r:id="rId2"/>
    <p:sldId id="273" r:id="rId3"/>
    <p:sldId id="275" r:id="rId4"/>
    <p:sldId id="565" r:id="rId5"/>
    <p:sldId id="569" r:id="rId6"/>
    <p:sldId id="561" r:id="rId7"/>
    <p:sldId id="568" r:id="rId8"/>
    <p:sldId id="566" r:id="rId9"/>
    <p:sldId id="567" r:id="rId10"/>
    <p:sldId id="564" r:id="rId11"/>
    <p:sldId id="572" r:id="rId12"/>
    <p:sldId id="570" r:id="rId13"/>
    <p:sldId id="571" r:id="rId14"/>
    <p:sldId id="560" r:id="rId15"/>
    <p:sldId id="536" r:id="rId16"/>
    <p:sldId id="541" r:id="rId17"/>
    <p:sldId id="543" r:id="rId18"/>
    <p:sldId id="547" r:id="rId19"/>
    <p:sldId id="544" r:id="rId20"/>
    <p:sldId id="551" r:id="rId21"/>
    <p:sldId id="553" r:id="rId22"/>
    <p:sldId id="554" r:id="rId23"/>
    <p:sldId id="556" r:id="rId24"/>
    <p:sldId id="285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B99"/>
    <a:srgbClr val="DEE4C7"/>
    <a:srgbClr val="7A9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634" autoAdjust="0"/>
  </p:normalViewPr>
  <p:slideViewPr>
    <p:cSldViewPr snapToGrid="0">
      <p:cViewPr varScale="1">
        <p:scale>
          <a:sx n="63" d="100"/>
          <a:sy n="63" d="100"/>
        </p:scale>
        <p:origin x="14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5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058A70-920C-4032-893D-552276886133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0E6A42-AD86-4223-B0A3-9CDACC349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6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30F4F-1522-4948-A655-6C5CD57B29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366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30F4F-1522-4948-A655-6C5CD57B29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022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Kaitlin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E6A42-AD86-4223-B0A3-9CDACC349A3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969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Kaitlin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E6A42-AD86-4223-B0A3-9CDACC349A3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91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Kaitlin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E6A42-AD86-4223-B0A3-9CDACC349A3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929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Kaitlin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30F4F-1522-4948-A655-6C5CD57B29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891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787BEF5-0883-487A-AA7C-67823B3A64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Kaitlin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E076551-6AFC-61D3-F44F-E8C3CF8932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11FA2FB7-EEFB-47B3-8FEC-96A25E6C09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Kaitlin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3C1A1A2-05A9-BBF2-6542-DDB693147E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A65D405-548C-4C1A-89AB-D2059A78FE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Kaitlin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BA9DAB3-B4EB-89A7-925F-C89A2E3C67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1C7975ED-4B71-4022-8BFC-9D8C828279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Kaitlin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FD8677F-2C5B-E672-E3A0-AAB825CDC9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946807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698F526F-5729-424E-8301-E5B5B0BF05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Kaitlin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38D0651-CA3E-77F1-1501-1AE6B6E94B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90625"/>
            <a:ext cx="5575300" cy="3136900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30F4F-1522-4948-A655-6C5CD57B29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812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698F526F-5729-424E-8301-E5B5B0BF05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Kaitlin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83E7B485-6DFB-CEFA-93C6-5698A07B14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909258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703F0CA-44E2-4EE3-935B-957152516F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Kaitlin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6584602-6067-72AD-1D75-D6FCBA2BDC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068156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703F0CA-44E2-4EE3-935B-957152516F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Kaitlin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FB7EC41-0958-D457-5A1C-CBEA677E42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8134490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703F0CA-44E2-4EE3-935B-957152516F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Kaitlin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BCBDC75-77B0-5565-ADD1-3FCC7B86C9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7504076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E6A42-AD86-4223-B0A3-9CDACC349A3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153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30F4F-1522-4948-A655-6C5CD57B29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15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30F4F-1522-4948-A655-6C5CD57B29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055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30F4F-1522-4948-A655-6C5CD57B29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438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30F4F-1522-4948-A655-6C5CD57B29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82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30F4F-1522-4948-A655-6C5CD57B29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43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30F4F-1522-4948-A655-6C5CD57B29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709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30F4F-1522-4948-A655-6C5CD57B29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75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58848-CA4D-4181-A941-352E4B4B8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2044A-C4DE-44BE-B55D-B0D546AFB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E1A43-076A-4A0A-A09F-C374762A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7A03-69C1-4D79-9433-2314247C3E80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BFA49-9A8C-40EF-800A-D17900021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1BD53-5DDD-403E-B72D-6E93742C3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D2A-FFB9-4E24-B969-6E54FFABEB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5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34B2-0720-422D-9880-95059099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E2981A-BC7F-4A57-9183-0E1FD65D4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9472C-7C37-4729-B5A4-A2CBC4F33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7A03-69C1-4D79-9433-2314247C3E80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997ED-418A-486B-9B82-63C5B833C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AEC90-CDB6-4089-BFF5-0368225B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D2A-FFB9-4E24-B969-6E54FFABEB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1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AE8FAB-2CF5-44EE-B45A-D4EC39B19F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BA85FF-8D37-42E6-AF15-18A832D85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F1E49-7D97-4EE5-A727-BAF9D4F56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7A03-69C1-4D79-9433-2314247C3E80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43634-3771-4337-ABA2-6716AEC75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A6CCD-AC7F-41D9-80A1-D204DF777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D2A-FFB9-4E24-B969-6E54FFABEB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13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D2F39-1766-4E6D-AB22-9297C29A8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85C81-1482-4637-B436-C1F7E4174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EAB8F-F167-44E5-821F-BEBBDB265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7A03-69C1-4D79-9433-2314247C3E80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551F8-3B33-45D5-99E1-A8DF2DB33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938C9-7EEA-4830-A317-096DB0B1D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D2A-FFB9-4E24-B969-6E54FFABEB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4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E6680-06C2-408D-B031-F1B85D5D7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280DA-8827-4AF2-998D-90FC30829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D8112-DD1D-4DD1-944D-7CED492D9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7A03-69C1-4D79-9433-2314247C3E80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3198C-DCBC-471B-844E-A13027D01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07170-A221-4FF8-B732-BC72A798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D2A-FFB9-4E24-B969-6E54FFABEB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4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AA81D-2F33-42B7-8FA9-E561B0244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D8871-58FA-453D-8B41-DC4B95238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316CC-642B-4BE3-B703-311E6AAC3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A53DE-1B32-436E-A1C1-ECA2D51F9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7A03-69C1-4D79-9433-2314247C3E80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326B2-59A6-4EBE-8D32-B6E1D116D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65074-F05E-40AB-B710-5E946A2B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D2A-FFB9-4E24-B969-6E54FFABEB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9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B75C4-910E-4FB2-BFA0-659D165CD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30F44-152F-4CFC-9CEA-1E1510BE7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9E66C-5AE6-4EC2-9DA1-95DC725EE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31450C-5E7C-4F13-80EC-FE5F6EE612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8F5542-5E0B-480A-9F23-749CE71F10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68DB2F-9704-4EF2-A211-E5E9968AA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7A03-69C1-4D79-9433-2314247C3E80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813B00-8C9A-4F89-AFDD-78244214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1DF146-2EF1-42A7-8BC9-699F32DD4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D2A-FFB9-4E24-B969-6E54FFABEB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7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58095-F21F-4458-9819-12779C283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05F1A2-1A49-4F9C-AD97-7E888F137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7A03-69C1-4D79-9433-2314247C3E80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08C6CB-464A-4B3D-81E7-473AB688D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61E6D9-915C-4A24-87AB-D4154BE2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D2A-FFB9-4E24-B969-6E54FFABEB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42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BA067E-E95A-42A7-9C3F-C0677C97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7A03-69C1-4D79-9433-2314247C3E80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8353F3-3BCC-4886-9386-8EE60120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F48FF-85D2-4F93-8AF5-4C0D4FE48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D2A-FFB9-4E24-B969-6E54FFABEB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8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B9DAB-4E82-4E8A-A781-91876C73A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6D0F9-6FF9-4CAA-A765-9CC3A3EE6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38EBE-A944-46C6-A173-1466096A1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53CA8-A77F-4F21-B0EF-0691C262C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7A03-69C1-4D79-9433-2314247C3E80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34420-50FD-4667-A019-13B722C70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26E80-F795-4C48-9841-B36D1BB9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D2A-FFB9-4E24-B969-6E54FFABEB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83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52277-D7EA-4D29-B2EE-8C6BC2474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5B1FA5-B9FE-405F-870A-DBB3A51CC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31593-C891-4482-A41C-EB34BE683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2C6FF-729E-4960-ADD2-92A42EF1C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7A03-69C1-4D79-9433-2314247C3E80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E8B1F-624E-45EE-83DA-51299CB08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C75AB-D7CE-476F-86FD-87486FD54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D2A-FFB9-4E24-B969-6E54FFABEB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6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97AC34-A038-4D3A-A1CC-A23F9CA3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6EE95-3BAA-4CDE-85B1-27A04FCBC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BD70A-C53C-49E5-AE09-32FEEF6A7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97A03-69C1-4D79-9433-2314247C3E80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A837A-3FB5-427B-81E4-79D365174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2C17A-4E5D-4E55-86F9-89306EDDF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D2A-FFB9-4E24-B969-6E54FFABEB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3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i-bpdd.org/index.php/2022/09/09/living-well-rights-guide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i-bpdd.org/wp-content/uploads/2022/07/Safe-and-Free-Overview_Rev072022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i-bpdd.org/wp-content/uploads/2022/08/Healthy_Safe_Connected_V08.22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i-bpdd.org/wp-content/uploads/2020/09/LW-Covid-Toolkit-online-Final-fillable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i-bpdd.org/wp-content/uploads/2020/09/LW-Covid-Toolkit-online-Final-fillable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i-bpdd.org/wp-content/uploads/2020/09/LW-Covid-Toolkit-online-Final-fillable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GX_v9dL54k&amp;t=22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GX_v9dL54k&amp;t=22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ally.Flaschberger@wisconsin.gov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aitlin.McNamara@wisconsin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dd.nationalcoreindicators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dd.nationalcoreindicators.org/wp-content/uploads/2022/08/WI-IPS-20-21-State-Report-508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9AA30C-E188-4781-86A5-F26571AC2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050" y="1696711"/>
            <a:ext cx="4667578" cy="11715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9D682F-821B-4E40-A611-FD6930EC1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494" y="3862103"/>
            <a:ext cx="3743538" cy="20995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CFF259-4DA6-456B-8FFD-3877CA1C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484" t="73473" r="61500" b="5413"/>
          <a:stretch/>
        </p:blipFill>
        <p:spPr>
          <a:xfrm>
            <a:off x="851535" y="614439"/>
            <a:ext cx="2684146" cy="14480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E207E5-3129-4CEB-A94F-B2937D9F1D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000" t="30074" r="17334" b="50000"/>
          <a:stretch/>
        </p:blipFill>
        <p:spPr>
          <a:xfrm>
            <a:off x="8745461" y="614439"/>
            <a:ext cx="2684146" cy="13272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31AB78-B74E-407C-BD48-2808821562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000" t="72445" r="40500" b="6518"/>
          <a:stretch/>
        </p:blipFill>
        <p:spPr>
          <a:xfrm>
            <a:off x="851535" y="2612422"/>
            <a:ext cx="2684146" cy="15493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025B95-2D58-4F2C-8646-908CD76786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618" t="73364" r="17367" b="6517"/>
          <a:stretch/>
        </p:blipFill>
        <p:spPr>
          <a:xfrm>
            <a:off x="851535" y="4711749"/>
            <a:ext cx="2684146" cy="13797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E4C2CC-35A3-4FA4-A537-C3737A6C0F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333" t="72889" r="39750" b="6992"/>
          <a:stretch/>
        </p:blipFill>
        <p:spPr>
          <a:xfrm>
            <a:off x="8745461" y="4511041"/>
            <a:ext cx="2680772" cy="1523282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895118F-1963-467A-90BD-63316A89E558}"/>
              </a:ext>
            </a:extLst>
          </p:cNvPr>
          <p:cNvPicPr/>
          <p:nvPr/>
        </p:nvPicPr>
        <p:blipFill rotWithShape="1">
          <a:blip r:embed="rId7"/>
          <a:srcRect l="18109" t="27418" r="60417" b="36689"/>
          <a:stretch/>
        </p:blipFill>
        <p:spPr bwMode="auto">
          <a:xfrm>
            <a:off x="8745461" y="2532986"/>
            <a:ext cx="2684146" cy="15493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6321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5FDA8-843D-415A-897B-63F48A28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31" y="1153572"/>
            <a:ext cx="3951142" cy="4461163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rgbClr val="FFFFFF"/>
                </a:solidFill>
              </a:rPr>
              <a:t>Wisconsin Personal Outcome Measures Interview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22D1CE-6FCE-80AE-F862-A63DC6C646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4"/>
          <a:stretch/>
        </p:blipFill>
        <p:spPr>
          <a:xfrm>
            <a:off x="4915554" y="319088"/>
            <a:ext cx="5037019" cy="559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20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7C1137F-115C-36E3-1A4E-05240D0120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551113"/>
            <a:ext cx="4257675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Living Well Implementation Strategies that Address Social Isolation and Loneliness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A03CBE-3075-35CF-46E6-E8C0F1A0CB7A}"/>
              </a:ext>
            </a:extLst>
          </p:cNvPr>
          <p:cNvSpPr/>
          <p:nvPr/>
        </p:nvSpPr>
        <p:spPr>
          <a:xfrm>
            <a:off x="865632" y="633984"/>
            <a:ext cx="10338816" cy="50834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5129E8-C3B4-591F-3404-73A20FD470AC}"/>
              </a:ext>
            </a:extLst>
          </p:cNvPr>
          <p:cNvSpPr txBox="1"/>
          <p:nvPr/>
        </p:nvSpPr>
        <p:spPr>
          <a:xfrm>
            <a:off x="2816352" y="1966702"/>
            <a:ext cx="83880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+mj-lt"/>
              </a:rPr>
              <a:t>Living Well Implementation Strategies to Address </a:t>
            </a:r>
          </a:p>
          <a:p>
            <a:r>
              <a:rPr lang="en-US" sz="4400" b="1" dirty="0">
                <a:solidFill>
                  <a:schemeClr val="bg1"/>
                </a:solidFill>
                <a:latin typeface="+mj-lt"/>
              </a:rPr>
              <a:t>Social 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Isolation</a:t>
            </a:r>
            <a:r>
              <a:rPr lang="en-US" sz="4400" b="1" dirty="0">
                <a:solidFill>
                  <a:schemeClr val="bg1"/>
                </a:solidFill>
                <a:latin typeface="+mj-lt"/>
              </a:rPr>
              <a:t> and Loneliness </a:t>
            </a:r>
          </a:p>
        </p:txBody>
      </p:sp>
    </p:spTree>
    <p:extLst>
      <p:ext uri="{BB962C8B-B14F-4D97-AF65-F5344CB8AC3E}">
        <p14:creationId xmlns:p14="http://schemas.microsoft.com/office/powerpoint/2010/main" val="441082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BAC903-BEDD-7BBB-955F-2DC601861CC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012872" y="1019164"/>
            <a:ext cx="5952387" cy="4389459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Rights Guides</a:t>
            </a:r>
          </a:p>
          <a:p>
            <a:pPr lvl="1"/>
            <a:r>
              <a:rPr lang="en-US" dirty="0"/>
              <a:t>3 Versions: Self-Advocate, Provider, Family/Guardian</a:t>
            </a:r>
          </a:p>
          <a:p>
            <a:pPr lvl="1"/>
            <a:r>
              <a:rPr lang="en-US" dirty="0"/>
              <a:t>Address 17 human and choice-making rights that people with disabilities have but don’t often learn about or exercise fully</a:t>
            </a:r>
          </a:p>
          <a:p>
            <a:pPr lvl="1"/>
            <a:r>
              <a:rPr lang="en-US" dirty="0"/>
              <a:t>Examples: Make your Own Schedule, Talk to and Be Around the People You Want, Live Where and With Who You Want</a:t>
            </a:r>
          </a:p>
          <a:p>
            <a:pPr lvl="1"/>
            <a:r>
              <a:rPr lang="en-US" dirty="0"/>
              <a:t>Link: </a:t>
            </a:r>
            <a:r>
              <a:rPr lang="en-US" dirty="0">
                <a:hlinkClick r:id="rId3"/>
              </a:rPr>
              <a:t>https://wi-bpdd.org/index.php/2022/09/09/living-well-rights-guides/</a:t>
            </a:r>
            <a:r>
              <a:rPr lang="en-US" dirty="0"/>
              <a:t>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7C1137F-115C-36E3-1A4E-05240D0120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551113"/>
            <a:ext cx="4257675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Living Well Implementation Strategies that Address Social Isolation and Loneliness</a:t>
            </a:r>
          </a:p>
        </p:txBody>
      </p:sp>
      <p:pic>
        <p:nvPicPr>
          <p:cNvPr id="10" name="Picture 9" descr="A picture containing website&#10;&#10;Description automatically generated">
            <a:extLst>
              <a:ext uri="{FF2B5EF4-FFF2-40B4-BE49-F238E27FC236}">
                <a16:creationId xmlns:a16="http://schemas.microsoft.com/office/drawing/2014/main" id="{9C4516D9-B895-CAAA-AF5A-72F7E7419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80" y="3328552"/>
            <a:ext cx="5854390" cy="237106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EA03CBE-3075-35CF-46E6-E8C0F1A0CB7A}"/>
              </a:ext>
            </a:extLst>
          </p:cNvPr>
          <p:cNvSpPr/>
          <p:nvPr/>
        </p:nvSpPr>
        <p:spPr>
          <a:xfrm>
            <a:off x="-596590" y="-1275555"/>
            <a:ext cx="5854390" cy="42374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5129E8-C3B4-591F-3404-73A20FD470AC}"/>
              </a:ext>
            </a:extLst>
          </p:cNvPr>
          <p:cNvSpPr txBox="1"/>
          <p:nvPr/>
        </p:nvSpPr>
        <p:spPr>
          <a:xfrm>
            <a:off x="596590" y="649966"/>
            <a:ext cx="46612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Living Well Implementation Strategies to Address Social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Isolation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 and Loneliness </a:t>
            </a:r>
          </a:p>
        </p:txBody>
      </p:sp>
    </p:spTree>
    <p:extLst>
      <p:ext uri="{BB962C8B-B14F-4D97-AF65-F5344CB8AC3E}">
        <p14:creationId xmlns:p14="http://schemas.microsoft.com/office/powerpoint/2010/main" val="1811875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BAC903-BEDD-7BBB-955F-2DC601861CC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012872" y="1019164"/>
            <a:ext cx="5952387" cy="4389459"/>
          </a:xfrm>
        </p:spPr>
        <p:txBody>
          <a:bodyPr>
            <a:normAutofit/>
          </a:bodyPr>
          <a:lstStyle/>
          <a:p>
            <a:r>
              <a:rPr lang="en-US" sz="3200" dirty="0"/>
              <a:t>Safe and Free </a:t>
            </a:r>
          </a:p>
          <a:p>
            <a:pPr lvl="1"/>
            <a:r>
              <a:rPr lang="en-US" dirty="0"/>
              <a:t>12 sessions on self-advocacy topics</a:t>
            </a:r>
          </a:p>
          <a:p>
            <a:pPr lvl="1"/>
            <a:r>
              <a:rPr lang="en-US" dirty="0"/>
              <a:t>Co-lead by a Self-Advocate Leader</a:t>
            </a:r>
          </a:p>
          <a:p>
            <a:pPr lvl="1"/>
            <a:r>
              <a:rPr lang="en-US" dirty="0"/>
              <a:t>Activities and Conversation Starters give people with disabilities the opportunity to talk about shared lived experiences and goals for taking action in the future</a:t>
            </a:r>
          </a:p>
          <a:p>
            <a:pPr lvl="1"/>
            <a:r>
              <a:rPr lang="en-US" dirty="0"/>
              <a:t>Link: </a:t>
            </a:r>
            <a:r>
              <a:rPr lang="en-US" dirty="0">
                <a:hlinkClick r:id="rId3"/>
              </a:rPr>
              <a:t>https://wi-bpdd.org/wp-content/uploads/2022/07/Safe-and-Free-Overview_Rev072022.pdf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7C1137F-115C-36E3-1A4E-05240D0120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551113"/>
            <a:ext cx="4257675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Living Well Implementation Strategies that Address Social Isolation and Loneliness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A03CBE-3075-35CF-46E6-E8C0F1A0CB7A}"/>
              </a:ext>
            </a:extLst>
          </p:cNvPr>
          <p:cNvSpPr/>
          <p:nvPr/>
        </p:nvSpPr>
        <p:spPr>
          <a:xfrm>
            <a:off x="-596590" y="-1468766"/>
            <a:ext cx="5854390" cy="42374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5129E8-C3B4-591F-3404-73A20FD470AC}"/>
              </a:ext>
            </a:extLst>
          </p:cNvPr>
          <p:cNvSpPr txBox="1"/>
          <p:nvPr/>
        </p:nvSpPr>
        <p:spPr>
          <a:xfrm>
            <a:off x="528637" y="527303"/>
            <a:ext cx="46612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Living Well Implementation Strategies to Address Social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Isolation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 and Loneliness 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D9FE71D-ACE6-3D4B-1946-21C326047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" y="2855971"/>
            <a:ext cx="2787020" cy="3474726"/>
          </a:xfrm>
          <a:prstGeom prst="rect">
            <a:avLst/>
          </a:prstGeom>
        </p:spPr>
      </p:pic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6170B19-E3B9-85CD-E6BB-C20EB2B894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789" y="2877760"/>
            <a:ext cx="2668083" cy="351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74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5FDA8-843D-415A-897B-63F48A28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31" y="1153572"/>
            <a:ext cx="3951142" cy="4461163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rgbClr val="FFFFFF"/>
                </a:solidFill>
              </a:rPr>
              <a:t>Living Well Healthy, Safe and Connected Toolkit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73629-BC40-DA14-AA94-FAE12E3896AF}"/>
              </a:ext>
            </a:extLst>
          </p:cNvPr>
          <p:cNvSpPr txBox="1"/>
          <p:nvPr/>
        </p:nvSpPr>
        <p:spPr>
          <a:xfrm>
            <a:off x="3945326" y="5584805"/>
            <a:ext cx="60938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Healthy_Safe_Connected_V08.22.pdf (wi-bpdd.org)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503C8-11C3-EE5B-A5F9-42FA76FD3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395" y="0"/>
            <a:ext cx="4332850" cy="558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18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05AE0-9A85-468B-8593-436C6481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1153572"/>
            <a:ext cx="3687209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Stay Healthy	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EC031-A9CD-48F5-844B-D2456916B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6181596"/>
          </a:xfrm>
        </p:spPr>
        <p:txBody>
          <a:bodyPr anchor="ctr">
            <a:norm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600" dirty="0"/>
              <a:t>	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19E2B8-C6BC-787E-73FC-8B3237628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016" y="0"/>
            <a:ext cx="4679725" cy="61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26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05AE0-9A85-468B-8593-436C6481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Stay Safe	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EC031-A9CD-48F5-844B-D2456916B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6181596"/>
          </a:xfrm>
        </p:spPr>
        <p:txBody>
          <a:bodyPr anchor="ctr">
            <a:norm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600" dirty="0"/>
              <a:t>	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indent="0">
              <a:buNone/>
            </a:pPr>
            <a:endParaRPr lang="en-US" sz="2800" dirty="0">
              <a:hlinkClick r:id="rId3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89F9B0-DCD6-F8E7-F496-DF98744C0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149" y="153813"/>
            <a:ext cx="4570905" cy="612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53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05AE0-9A85-468B-8593-436C6481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Stay Connected 	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EC031-A9CD-48F5-844B-D2456916B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6181596"/>
          </a:xfrm>
        </p:spPr>
        <p:txBody>
          <a:bodyPr anchor="ctr">
            <a:norm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600" dirty="0"/>
              <a:t>	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indent="0">
              <a:buNone/>
            </a:pPr>
            <a:endParaRPr lang="en-US" sz="2800" dirty="0">
              <a:hlinkClick r:id="rId3"/>
            </a:endParaRPr>
          </a:p>
          <a:p>
            <a:pPr marL="0" indent="0">
              <a:buNone/>
            </a:pPr>
            <a:endParaRPr lang="en-US" sz="2800" dirty="0">
              <a:hlinkClick r:id="rId3"/>
            </a:endParaRPr>
          </a:p>
          <a:p>
            <a:pPr marL="0" indent="0">
              <a:buNone/>
            </a:pPr>
            <a:endParaRPr lang="en-US" sz="2800" dirty="0">
              <a:hlinkClick r:id="rId3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F34EEC-ABCF-2097-6C59-7F9D4ADED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780" y="85060"/>
            <a:ext cx="4320711" cy="58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28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05AE0-9A85-468B-8593-436C6481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Stay Connected 	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EC031-A9CD-48F5-844B-D2456916B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91" y="1280161"/>
            <a:ext cx="7878209" cy="8095832"/>
          </a:xfrm>
        </p:spPr>
        <p:txBody>
          <a:bodyPr anchor="ctr">
            <a:normAutofit fontScale="85000" lnSpcReduction="20000"/>
          </a:bodyPr>
          <a:lstStyle/>
          <a:p>
            <a:pPr>
              <a:spcBef>
                <a:spcPts val="0"/>
              </a:spcBef>
              <a:defRPr/>
            </a:pPr>
            <a:r>
              <a:rPr lang="en-US" sz="4500" dirty="0"/>
              <a:t>Map your relationships</a:t>
            </a:r>
          </a:p>
          <a:p>
            <a:pPr>
              <a:spcBef>
                <a:spcPts val="0"/>
              </a:spcBef>
              <a:defRPr/>
            </a:pPr>
            <a:endParaRPr lang="en-US" sz="4500" dirty="0"/>
          </a:p>
          <a:p>
            <a:pPr>
              <a:spcBef>
                <a:spcPts val="0"/>
              </a:spcBef>
              <a:defRPr/>
            </a:pPr>
            <a:r>
              <a:rPr lang="en-US" sz="4500" dirty="0"/>
              <a:t>Make a list of ideas</a:t>
            </a:r>
          </a:p>
          <a:p>
            <a:pPr>
              <a:spcBef>
                <a:spcPts val="0"/>
              </a:spcBef>
              <a:defRPr/>
            </a:pPr>
            <a:endParaRPr lang="en-US" sz="4500" dirty="0"/>
          </a:p>
          <a:p>
            <a:pPr>
              <a:spcBef>
                <a:spcPts val="0"/>
              </a:spcBef>
              <a:defRPr/>
            </a:pPr>
            <a:r>
              <a:rPr lang="en-US" sz="4500" dirty="0"/>
              <a:t>Find new opportunities</a:t>
            </a:r>
          </a:p>
          <a:p>
            <a:pPr>
              <a:spcBef>
                <a:spcPts val="0"/>
              </a:spcBef>
              <a:defRPr/>
            </a:pPr>
            <a:endParaRPr lang="en-US" sz="4500" dirty="0"/>
          </a:p>
          <a:p>
            <a:pPr>
              <a:spcBef>
                <a:spcPts val="0"/>
              </a:spcBef>
              <a:defRPr/>
            </a:pPr>
            <a:r>
              <a:rPr lang="en-US" sz="4500" dirty="0"/>
              <a:t>How to get there</a:t>
            </a:r>
          </a:p>
          <a:p>
            <a:pPr>
              <a:spcBef>
                <a:spcPts val="0"/>
              </a:spcBef>
              <a:defRPr/>
            </a:pPr>
            <a:endParaRPr lang="en-US" sz="4500" dirty="0"/>
          </a:p>
          <a:p>
            <a:pPr>
              <a:spcBef>
                <a:spcPts val="0"/>
              </a:spcBef>
              <a:defRPr/>
            </a:pPr>
            <a:r>
              <a:rPr lang="en-US" sz="4500" dirty="0"/>
              <a:t>Connect with technology</a:t>
            </a:r>
          </a:p>
          <a:p>
            <a:pPr>
              <a:spcBef>
                <a:spcPts val="0"/>
              </a:spcBef>
              <a:defRPr/>
            </a:pPr>
            <a:endParaRPr lang="en-US" sz="4500" dirty="0"/>
          </a:p>
          <a:p>
            <a:pPr>
              <a:spcBef>
                <a:spcPts val="0"/>
              </a:spcBef>
              <a:defRPr/>
            </a:pPr>
            <a:r>
              <a:rPr lang="en-US" sz="4500" dirty="0"/>
              <a:t>Learn how to stay safe online</a:t>
            </a:r>
          </a:p>
          <a:p>
            <a:pPr>
              <a:spcBef>
                <a:spcPts val="0"/>
              </a:spcBef>
              <a:defRPr/>
            </a:pPr>
            <a:endParaRPr lang="en-US" sz="4500" dirty="0"/>
          </a:p>
          <a:p>
            <a:pPr>
              <a:spcBef>
                <a:spcPts val="0"/>
              </a:spcBef>
              <a:defRPr/>
            </a:pPr>
            <a:r>
              <a:rPr lang="en-US" sz="4500" dirty="0"/>
              <a:t>My Stay Connected Plan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600" dirty="0"/>
              <a:t>	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indent="0">
              <a:buNone/>
            </a:pPr>
            <a:endParaRPr lang="en-US" sz="2800" dirty="0">
              <a:hlinkClick r:id="rId3"/>
            </a:endParaRPr>
          </a:p>
          <a:p>
            <a:pPr marL="0" indent="0">
              <a:buNone/>
            </a:pPr>
            <a:endParaRPr lang="en-US" sz="2800" dirty="0">
              <a:hlinkClick r:id="rId3"/>
            </a:endParaRPr>
          </a:p>
          <a:p>
            <a:pPr marL="0" indent="0">
              <a:buNone/>
            </a:pPr>
            <a:endParaRPr lang="en-US" sz="2800" dirty="0">
              <a:hlinkClick r:id="rId3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48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05AE0-9A85-468B-8593-436C6481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93" y="1079144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Map Your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Relationships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EC031-A9CD-48F5-844B-D2456916B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4934" y="429419"/>
            <a:ext cx="6906491" cy="6181596"/>
          </a:xfrm>
        </p:spPr>
        <p:txBody>
          <a:bodyPr anchor="ctr">
            <a:norm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800" dirty="0">
              <a:hlinkClick r:id="rId3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hlinkClick r:id="rId3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800" dirty="0">
              <a:hlinkClick r:id="rId3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hlinkClick r:id="rId3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800" dirty="0">
              <a:hlinkClick r:id="rId3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A7E28F-5FA1-29B0-9F8F-63D148E15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543" y="0"/>
            <a:ext cx="4495153" cy="608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88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1150F3-D969-4ECD-ACCA-6BE30F458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438" y="167781"/>
            <a:ext cx="7328262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Living Well Grant</a:t>
            </a:r>
          </a:p>
        </p:txBody>
      </p:sp>
      <p:sp>
        <p:nvSpPr>
          <p:cNvPr id="2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45CA9-2FBB-45B8-985A-3C511E7E0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1879" y="1228795"/>
            <a:ext cx="5975498" cy="52251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 five-year grant to help improve the independence, integration, safety, health and wellbeing of people with disabilities. </a:t>
            </a:r>
          </a:p>
          <a:p>
            <a:r>
              <a:rPr lang="en-US" dirty="0">
                <a:solidFill>
                  <a:srgbClr val="000000"/>
                </a:solidFill>
              </a:rPr>
              <a:t>We are working with 8 service providers and 10 self-advocate leaders in the State to help us education people with disabilities and their families. </a:t>
            </a:r>
          </a:p>
          <a:p>
            <a:r>
              <a:rPr lang="en-US" dirty="0">
                <a:solidFill>
                  <a:srgbClr val="000000"/>
                </a:solidFill>
              </a:rPr>
              <a:t>Three educational tools: Healthy, Safe and Connected Toolkit, Safe and Free, and Let’s Talk about Right Guides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77D8B4-6AA0-464F-8355-37386AEB4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430" y="2669792"/>
            <a:ext cx="4667578" cy="117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97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05AE0-9A85-468B-8593-436C6481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93" y="1079144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Map Your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Relationships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EC031-A9CD-48F5-844B-D2456916B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4934" y="429419"/>
            <a:ext cx="6906491" cy="6181596"/>
          </a:xfrm>
        </p:spPr>
        <p:txBody>
          <a:bodyPr anchor="ctr">
            <a:norm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800" dirty="0">
              <a:hlinkClick r:id="rId3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hlinkClick r:id="rId3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800" dirty="0">
              <a:hlinkClick r:id="rId3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hlinkClick r:id="rId3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800" dirty="0">
              <a:hlinkClick r:id="rId3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B52FDF-E6B1-4B1F-8D23-92D1217EBFAE}"/>
              </a:ext>
            </a:extLst>
          </p:cNvPr>
          <p:cNvSpPr txBox="1"/>
          <p:nvPr/>
        </p:nvSpPr>
        <p:spPr>
          <a:xfrm>
            <a:off x="4069736" y="319088"/>
            <a:ext cx="723415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Skills and Interests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Community Connections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Places you Go, Work or Learn </a:t>
            </a:r>
          </a:p>
        </p:txBody>
      </p:sp>
    </p:spTree>
    <p:extLst>
      <p:ext uri="{BB962C8B-B14F-4D97-AF65-F5344CB8AC3E}">
        <p14:creationId xmlns:p14="http://schemas.microsoft.com/office/powerpoint/2010/main" val="4043780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05AE0-9A85-468B-8593-436C6481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34" y="1916857"/>
            <a:ext cx="3464591" cy="4461163"/>
          </a:xfrm>
        </p:spPr>
        <p:txBody>
          <a:bodyPr anchor="t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Connect with Technology- Be Safe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EC031-A9CD-48F5-844B-D2456916B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158" y="1916857"/>
            <a:ext cx="6906491" cy="5065177"/>
          </a:xfrm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400" dirty="0"/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400" dirty="0"/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400" dirty="0"/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 sz="4000" dirty="0"/>
              <a:t>The internet is a great way to stay connected. 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4000" dirty="0"/>
          </a:p>
          <a:p>
            <a:pPr>
              <a:spcBef>
                <a:spcPts val="0"/>
              </a:spcBef>
              <a:defRPr/>
            </a:pPr>
            <a:r>
              <a:rPr lang="en-US" sz="4000" dirty="0"/>
              <a:t>Includes teaching ways to stay safe when using the internet to connect. 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4800" dirty="0"/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48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600" dirty="0"/>
              <a:t>	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77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05AE0-9A85-468B-8593-436C6481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34" y="2687349"/>
            <a:ext cx="3464591" cy="4461163"/>
          </a:xfrm>
        </p:spPr>
        <p:txBody>
          <a:bodyPr anchor="t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Activities to Try	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CA28F5-3BD9-E52E-E7AC-C3950DB3B1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0" r="3087" b="1875"/>
          <a:stretch/>
        </p:blipFill>
        <p:spPr>
          <a:xfrm>
            <a:off x="4535293" y="325661"/>
            <a:ext cx="4422445" cy="577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49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05AE0-9A85-468B-8593-436C6481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34" y="2644905"/>
            <a:ext cx="3464591" cy="4461163"/>
          </a:xfrm>
        </p:spPr>
        <p:txBody>
          <a:bodyPr anchor="t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My Stay Connected Plan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89E5EC-A98A-97A4-0845-DA6B63DA8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991" y="449885"/>
            <a:ext cx="4345398" cy="573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19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975F1-E614-430A-9967-1A0AFC660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BPDD Living Well Project Staff</a:t>
            </a:r>
          </a:p>
        </p:txBody>
      </p:sp>
      <p:sp>
        <p:nvSpPr>
          <p:cNvPr id="17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A67E0-9269-4D87-810A-6428D3BBB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Sally Flaschberger</a:t>
            </a:r>
          </a:p>
          <a:p>
            <a:pPr marL="0" indent="0">
              <a:buNone/>
            </a:pPr>
            <a:r>
              <a:rPr lang="en-US" dirty="0"/>
              <a:t>Living Well Project Manager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Sally.Flaschberger@wisconsin.gov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608-266-5038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Kaitlin McNamara</a:t>
            </a:r>
          </a:p>
          <a:p>
            <a:pPr marL="0" indent="0">
              <a:buNone/>
            </a:pPr>
            <a:r>
              <a:rPr lang="en-US" dirty="0"/>
              <a:t>Living Well Project Coordinator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Kaitlin.McNamara@wisconsin.gov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608-266-5565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04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5FDA8-843D-415A-897B-63F48A28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31" y="1153572"/>
            <a:ext cx="3951142" cy="4461163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rgbClr val="FFFFFF"/>
                </a:solidFill>
              </a:rPr>
              <a:t>National Core Indicators- People Driven Data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CCA6B8-7BF2-A171-37C0-CB860A382CC8}"/>
              </a:ext>
            </a:extLst>
          </p:cNvPr>
          <p:cNvSpPr txBox="1"/>
          <p:nvPr/>
        </p:nvSpPr>
        <p:spPr>
          <a:xfrm>
            <a:off x="4292851" y="629553"/>
            <a:ext cx="65151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Wisconsin participates in the National Core Indicators for People with Intellectual and Developmental Disabilities (ID/D) </a:t>
            </a:r>
            <a:r>
              <a:rPr lang="en-US" sz="2200" dirty="0">
                <a:hlinkClick r:id="rId3"/>
              </a:rPr>
              <a:t>https://idd.nationalcoreindicators.org/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The primary goal of this data collection is to measure the public systems that support people with ID/D.</a:t>
            </a:r>
          </a:p>
          <a:p>
            <a:endParaRPr lang="en-US" sz="2200" dirty="0"/>
          </a:p>
          <a:p>
            <a:r>
              <a:rPr lang="en-US" sz="2200" dirty="0"/>
              <a:t>The questions focus on the experiences of people with disabilities in multiple quality of life domains. </a:t>
            </a:r>
          </a:p>
          <a:p>
            <a:endParaRPr lang="en-US" sz="2200" dirty="0"/>
          </a:p>
          <a:p>
            <a:r>
              <a:rPr lang="en-US" sz="2200" dirty="0"/>
              <a:t>40% report rules about having friends or visitors</a:t>
            </a:r>
          </a:p>
          <a:p>
            <a:r>
              <a:rPr lang="en-US" sz="2200" dirty="0"/>
              <a:t>40% want a cell phone or smartphone</a:t>
            </a:r>
          </a:p>
          <a:p>
            <a:endParaRPr lang="en-US" sz="2200" dirty="0"/>
          </a:p>
          <a:p>
            <a:r>
              <a:rPr lang="en-US" sz="2200" dirty="0"/>
              <a:t>Wisconsin Core Indicators Report: WI</a:t>
            </a:r>
            <a:r>
              <a:rPr lang="en-US" sz="2200" dirty="0">
                <a:hlinkClick r:id="rId4"/>
              </a:rPr>
              <a:t> IPS 20-21 State Report 508.docx (nationalcoreindicators.org)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1981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5FDA8-843D-415A-897B-63F48A28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31" y="1153572"/>
            <a:ext cx="3951142" cy="4461163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rgbClr val="FFFFFF"/>
                </a:solidFill>
              </a:rPr>
              <a:t>National Core Indicators-People Driven Data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CCA6B8-7BF2-A171-37C0-CB860A382CC8}"/>
              </a:ext>
            </a:extLst>
          </p:cNvPr>
          <p:cNvSpPr txBox="1"/>
          <p:nvPr/>
        </p:nvSpPr>
        <p:spPr>
          <a:xfrm>
            <a:off x="4391595" y="218440"/>
            <a:ext cx="6515100" cy="700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National and Wisconsin Results that may contribute to Social Isolation and Loneliness:</a:t>
            </a:r>
          </a:p>
          <a:p>
            <a:endParaRPr lang="en-US" sz="1900" dirty="0"/>
          </a:p>
          <a:p>
            <a:r>
              <a:rPr lang="en-US" sz="2000" dirty="0"/>
              <a:t>Wisconsin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19% paid job in the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53% do not have a paid job but wants 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26% are volunteers of some type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39% went out for entertainment in the past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55% went to a restaurant or a coffee shop in the past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22% went out to a religious service in the past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28% participate in a community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64% able to go out and do that they like in the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67% can see friends when they want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39% want more friends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11% often feel lonely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44% want to be a part of more community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40% report rules about having friends or visitors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40% want a cell phone or smartphone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34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5FDA8-843D-415A-897B-63F48A28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31" y="1153572"/>
            <a:ext cx="3951142" cy="4461163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rgbClr val="FFFFFF"/>
                </a:solidFill>
              </a:rPr>
              <a:t>National Core Indicators-Predictors of Abuse/Neglect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CCA6B8-7BF2-A171-37C0-CB860A382CC8}"/>
              </a:ext>
            </a:extLst>
          </p:cNvPr>
          <p:cNvSpPr txBox="1"/>
          <p:nvPr/>
        </p:nvSpPr>
        <p:spPr>
          <a:xfrm>
            <a:off x="4391595" y="218440"/>
            <a:ext cx="65151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400" dirty="0"/>
              <a:t>The National Core Indicators list these as the main predictors of abuse and neglect:</a:t>
            </a:r>
          </a:p>
          <a:p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Social isolation (lack of friendships and relationships beyond paid staff)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Social stigma related to a lack of respect for people with disabilities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Lack of privacy within the residence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Ignorance of individual rights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Staff stress and lack of training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Significant dependence on others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Lack of control/decision-making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Lack of community participation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838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5FDA8-843D-415A-897B-63F48A28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31" y="1153572"/>
            <a:ext cx="3951142" cy="4461163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rgbClr val="FFFFFF"/>
                </a:solidFill>
              </a:rPr>
              <a:t>Council on Quality and Leadership(CQL)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CCA6B8-7BF2-A171-37C0-CB860A382CC8}"/>
              </a:ext>
            </a:extLst>
          </p:cNvPr>
          <p:cNvSpPr txBox="1"/>
          <p:nvPr/>
        </p:nvSpPr>
        <p:spPr>
          <a:xfrm>
            <a:off x="4167272" y="319088"/>
            <a:ext cx="651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CA2E44-C6DC-71D4-DA07-7D8B969761D4}"/>
              </a:ext>
            </a:extLst>
          </p:cNvPr>
          <p:cNvSpPr txBox="1"/>
          <p:nvPr/>
        </p:nvSpPr>
        <p:spPr>
          <a:xfrm>
            <a:off x="4380355" y="597409"/>
            <a:ext cx="6665597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CQL works to improve the quality of life for people with intellectual, developmental and psychiatric disabilities.</a:t>
            </a:r>
          </a:p>
          <a:p>
            <a:endParaRPr lang="en-US" sz="2200" dirty="0"/>
          </a:p>
          <a:p>
            <a:r>
              <a:rPr lang="en-US" sz="2200" dirty="0"/>
              <a:t>CQL works with human service providers, national organizations, and governmental agencies around the work to improve quality.</a:t>
            </a:r>
          </a:p>
          <a:p>
            <a:endParaRPr lang="en-US" sz="2200" dirty="0"/>
          </a:p>
          <a:p>
            <a:r>
              <a:rPr lang="en-US" sz="2200" dirty="0"/>
              <a:t>They focus on person-centered quality implementation through their training and data measures.</a:t>
            </a:r>
          </a:p>
          <a:p>
            <a:endParaRPr lang="en-US" sz="2200" dirty="0"/>
          </a:p>
          <a:p>
            <a:r>
              <a:rPr lang="en-US" sz="2200" dirty="0"/>
              <a:t>The Living Well grant has partnered with them to gather data on the quality of life of over 155 individuals in Wisconsin.</a:t>
            </a:r>
          </a:p>
          <a:p>
            <a:endParaRPr lang="en-US" sz="2200" dirty="0"/>
          </a:p>
          <a:p>
            <a:r>
              <a:rPr lang="en-US" sz="2200" dirty="0"/>
              <a:t>CQL has also trained provider agencies on their basic assurances, quality frameworks, and human rights committee.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060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5FDA8-843D-415A-897B-63F48A28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31" y="1153572"/>
            <a:ext cx="3951142" cy="4461163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rgbClr val="FFFFFF"/>
                </a:solidFill>
              </a:rPr>
              <a:t>Council on Quality and Leadership: Social Capital for People with Disabilities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CCA6B8-7BF2-A171-37C0-CB860A382CC8}"/>
              </a:ext>
            </a:extLst>
          </p:cNvPr>
          <p:cNvSpPr txBox="1"/>
          <p:nvPr/>
        </p:nvSpPr>
        <p:spPr>
          <a:xfrm>
            <a:off x="4380355" y="756693"/>
            <a:ext cx="65151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P</a:t>
            </a:r>
            <a:r>
              <a:rPr lang="en-US" sz="2400" b="0" i="0" dirty="0">
                <a:effectLst/>
              </a:rPr>
              <a:t>eople’s relationships and social networks are an important aspect of a person’s health and quality of life.   Their social capitol.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b="0" i="0" dirty="0"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S</a:t>
            </a:r>
            <a:r>
              <a:rPr lang="en-US" sz="2400" b="0" i="0" dirty="0">
                <a:effectLst/>
              </a:rPr>
              <a:t>ocial capital has been shown to improve people’s physical and mental health outcomes.  </a:t>
            </a:r>
            <a:endParaRPr lang="en-US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b="0" i="0" dirty="0"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Social capital can improve access to resources, resilience, and mutual aid</a:t>
            </a:r>
            <a:r>
              <a:rPr lang="en-US" sz="2400" dirty="0"/>
              <a:t>.</a:t>
            </a:r>
            <a:endParaRPr lang="en-US" sz="2400" b="0" i="0" dirty="0"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CQL uses their Personal Outcomes Measures interview to measure  human security, relationships, community, choices, and goals.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13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5FDA8-843D-415A-897B-63F48A28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31" y="1153572"/>
            <a:ext cx="3951142" cy="4461163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rgbClr val="FFFFFF"/>
                </a:solidFill>
              </a:rPr>
              <a:t>Council on Quality and Leadership: Social Capital for People with Disabilities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CCA6B8-7BF2-A171-37C0-CB860A382CC8}"/>
              </a:ext>
            </a:extLst>
          </p:cNvPr>
          <p:cNvSpPr txBox="1"/>
          <p:nvPr/>
        </p:nvSpPr>
        <p:spPr>
          <a:xfrm>
            <a:off x="4380355" y="305589"/>
            <a:ext cx="65151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People with disabilities only had 38.8% of social capitol index present.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following areas were lacking: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400" dirty="0"/>
              <a:t>People have intimate relationships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400" dirty="0"/>
              <a:t>People participate in the life of the community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400" dirty="0"/>
              <a:t>People have friends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400" dirty="0"/>
              <a:t>People are respected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400" dirty="0"/>
              <a:t>People are connected to natural support networks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400" dirty="0"/>
              <a:t>People live in integrated environments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400" dirty="0"/>
              <a:t>People interact with other members of the community</a:t>
            </a:r>
            <a:endParaRPr lang="en-US" sz="2400" b="1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400" dirty="0"/>
              <a:t>People perform different social roles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51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5FDA8-843D-415A-897B-63F48A28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31" y="1153572"/>
            <a:ext cx="3951142" cy="4461163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rgbClr val="FFFFFF"/>
                </a:solidFill>
              </a:rPr>
              <a:t>Council on Quality and Leadership: Safety 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CCA6B8-7BF2-A171-37C0-CB860A382CC8}"/>
              </a:ext>
            </a:extLst>
          </p:cNvPr>
          <p:cNvSpPr txBox="1"/>
          <p:nvPr/>
        </p:nvSpPr>
        <p:spPr>
          <a:xfrm>
            <a:off x="4167272" y="697040"/>
            <a:ext cx="65151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Common Risk Factors of abuse, neglect, mistreatment and exploitation include social isolation and smaller social networks.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People with disabilities are 3 times more likely to be free from abuse and neglect when they exercise rights.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Emergency rooms visits are 60% lower when organizations facilitate natural supports in peoples lives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Injuries are 68% lower when organization facilitate people’s desire for natural supports.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When people have the rights to visitors abuse and neglect reduce by 57%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487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3882</TotalTime>
  <Words>1132</Words>
  <Application>Microsoft Office PowerPoint</Application>
  <PresentationFormat>Widescreen</PresentationFormat>
  <Paragraphs>259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PowerPoint Presentation</vt:lpstr>
      <vt:lpstr>Living Well Grant</vt:lpstr>
      <vt:lpstr>National Core Indicators- People Driven Data</vt:lpstr>
      <vt:lpstr>National Core Indicators-People Driven Data</vt:lpstr>
      <vt:lpstr>National Core Indicators-Predictors of Abuse/Neglect</vt:lpstr>
      <vt:lpstr>Council on Quality and Leadership(CQL)</vt:lpstr>
      <vt:lpstr>Council on Quality and Leadership: Social Capital for People with Disabilities</vt:lpstr>
      <vt:lpstr>Council on Quality and Leadership: Social Capital for People with Disabilities</vt:lpstr>
      <vt:lpstr>Council on Quality and Leadership: Safety </vt:lpstr>
      <vt:lpstr>Wisconsin Personal Outcome Measures Interview</vt:lpstr>
      <vt:lpstr>Living Well Implementation Strategies that Address Social Isolation and Loneliness</vt:lpstr>
      <vt:lpstr>Living Well Implementation Strategies that Address Social Isolation and Loneliness</vt:lpstr>
      <vt:lpstr>Living Well Implementation Strategies that Address Social Isolation and Loneliness</vt:lpstr>
      <vt:lpstr>Living Well Healthy, Safe and Connected Toolkit</vt:lpstr>
      <vt:lpstr>Stay Healthy </vt:lpstr>
      <vt:lpstr>Stay Safe </vt:lpstr>
      <vt:lpstr>Stay Connected  </vt:lpstr>
      <vt:lpstr>Stay Connected  </vt:lpstr>
      <vt:lpstr>Map Your  Relationships</vt:lpstr>
      <vt:lpstr>Map Your  Relationships</vt:lpstr>
      <vt:lpstr>Connect with Technology- Be Safe</vt:lpstr>
      <vt:lpstr>Activities to Try </vt:lpstr>
      <vt:lpstr>My Stay Connected Plan</vt:lpstr>
      <vt:lpstr>BPDD Living Well Project Staff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Flaschberger, Sally - BPDD</dc:creator>
  <cp:lastModifiedBy>Flaschberger, Sally - BPDD</cp:lastModifiedBy>
  <cp:revision>29</cp:revision>
  <dcterms:created xsi:type="dcterms:W3CDTF">2020-10-22T19:24:50Z</dcterms:created>
  <dcterms:modified xsi:type="dcterms:W3CDTF">2023-01-17T18:43:03Z</dcterms:modified>
</cp:coreProperties>
</file>