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293" r:id="rId3"/>
    <p:sldId id="294" r:id="rId4"/>
    <p:sldId id="370" r:id="rId5"/>
    <p:sldId id="417" r:id="rId6"/>
    <p:sldId id="418" r:id="rId7"/>
    <p:sldId id="262" r:id="rId8"/>
    <p:sldId id="416" r:id="rId9"/>
    <p:sldId id="349" r:id="rId10"/>
    <p:sldId id="302" r:id="rId11"/>
    <p:sldId id="300" r:id="rId12"/>
    <p:sldId id="312" r:id="rId13"/>
    <p:sldId id="296" r:id="rId14"/>
    <p:sldId id="299" r:id="rId15"/>
    <p:sldId id="348" r:id="rId16"/>
    <p:sldId id="264" r:id="rId17"/>
    <p:sldId id="303" r:id="rId18"/>
    <p:sldId id="265" r:id="rId19"/>
    <p:sldId id="314" r:id="rId20"/>
    <p:sldId id="304" r:id="rId21"/>
    <p:sldId id="313" r:id="rId22"/>
    <p:sldId id="272" r:id="rId23"/>
    <p:sldId id="275" r:id="rId24"/>
    <p:sldId id="345" r:id="rId25"/>
    <p:sldId id="273" r:id="rId26"/>
    <p:sldId id="318" r:id="rId27"/>
    <p:sldId id="320" r:id="rId28"/>
    <p:sldId id="324" r:id="rId29"/>
    <p:sldId id="323" r:id="rId30"/>
    <p:sldId id="322" r:id="rId31"/>
    <p:sldId id="321" r:id="rId32"/>
    <p:sldId id="419" r:id="rId33"/>
    <p:sldId id="422" r:id="rId34"/>
    <p:sldId id="423" r:id="rId35"/>
    <p:sldId id="319" r:id="rId36"/>
    <p:sldId id="353" r:id="rId37"/>
    <p:sldId id="355" r:id="rId38"/>
    <p:sldId id="333" r:id="rId39"/>
    <p:sldId id="420" r:id="rId40"/>
    <p:sldId id="327" r:id="rId41"/>
    <p:sldId id="334" r:id="rId42"/>
    <p:sldId id="424" r:id="rId43"/>
    <p:sldId id="336" r:id="rId44"/>
    <p:sldId id="340" r:id="rId45"/>
    <p:sldId id="330" r:id="rId46"/>
    <p:sldId id="350" r:id="rId47"/>
    <p:sldId id="426" r:id="rId48"/>
    <p:sldId id="425" r:id="rId49"/>
    <p:sldId id="337" r:id="rId50"/>
    <p:sldId id="342" r:id="rId51"/>
    <p:sldId id="343" r:id="rId52"/>
    <p:sldId id="344" r:id="rId53"/>
    <p:sldId id="341" r:id="rId54"/>
    <p:sldId id="307" r:id="rId55"/>
    <p:sldId id="412" r:id="rId56"/>
    <p:sldId id="306" r:id="rId57"/>
    <p:sldId id="389" r:id="rId58"/>
    <p:sldId id="308" r:id="rId59"/>
    <p:sldId id="309" r:id="rId60"/>
    <p:sldId id="413" r:id="rId61"/>
    <p:sldId id="415" r:id="rId62"/>
    <p:sldId id="408" r:id="rId63"/>
    <p:sldId id="398" r:id="rId64"/>
    <p:sldId id="310" r:id="rId65"/>
    <p:sldId id="414" r:id="rId66"/>
    <p:sldId id="311" r:id="rId67"/>
    <p:sldId id="403" r:id="rId68"/>
    <p:sldId id="354" r:id="rId69"/>
    <p:sldId id="289" r:id="rId70"/>
    <p:sldId id="288" r:id="rId71"/>
    <p:sldId id="297" r:id="rId72"/>
    <p:sldId id="290" r:id="rId7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C8707-87F9-4444-90C5-BAA6469580A2}" type="doc">
      <dgm:prSet loTypeId="urn:microsoft.com/office/officeart/2005/8/layout/hList7" loCatId="list" qsTypeId="urn:microsoft.com/office/officeart/2005/8/quickstyle/simple3" qsCatId="simple" csTypeId="urn:microsoft.com/office/officeart/2005/8/colors/accent1_4" csCatId="accent1" phldr="1"/>
      <dgm:spPr/>
      <dgm:t>
        <a:bodyPr/>
        <a:lstStyle/>
        <a:p>
          <a:endParaRPr lang="en-US"/>
        </a:p>
      </dgm:t>
    </dgm:pt>
    <dgm:pt modelId="{0474BD9B-1987-4FE0-967E-024D420DE7B9}">
      <dgm:prSet phldrT="[Text]" custT="1"/>
      <dgm:spPr/>
      <dgm:t>
        <a:bodyPr/>
        <a:lstStyle/>
        <a:p>
          <a:r>
            <a:rPr lang="en-US" sz="1600" b="1"/>
            <a:t>Power of Attorney</a:t>
          </a:r>
          <a:endParaRPr lang="en-US" sz="1600" b="1" dirty="0"/>
        </a:p>
      </dgm:t>
    </dgm:pt>
    <dgm:pt modelId="{F2FD3D4D-42A3-4FE9-BAC8-BC9A15FFD1E0}" type="parTrans" cxnId="{24CA42E7-ED3B-4433-9650-8D0E63ACEB32}">
      <dgm:prSet/>
      <dgm:spPr/>
      <dgm:t>
        <a:bodyPr/>
        <a:lstStyle/>
        <a:p>
          <a:endParaRPr lang="en-US"/>
        </a:p>
      </dgm:t>
    </dgm:pt>
    <dgm:pt modelId="{F8BED959-F953-400D-8C4D-1BD78755DFDD}" type="sibTrans" cxnId="{24CA42E7-ED3B-4433-9650-8D0E63ACEB32}">
      <dgm:prSet/>
      <dgm:spPr/>
      <dgm:t>
        <a:bodyPr/>
        <a:lstStyle/>
        <a:p>
          <a:endParaRPr lang="en-US"/>
        </a:p>
      </dgm:t>
    </dgm:pt>
    <dgm:pt modelId="{80801988-A5B7-40A0-B4C0-B01400D7CB0A}">
      <dgm:prSet phldrT="[Text]" custT="1"/>
      <dgm:spPr/>
      <dgm:t>
        <a:bodyPr/>
        <a:lstStyle/>
        <a:p>
          <a:r>
            <a:rPr lang="en-US" sz="1500" b="1" dirty="0"/>
            <a:t>Limited or Full Guardianship</a:t>
          </a:r>
        </a:p>
      </dgm:t>
    </dgm:pt>
    <dgm:pt modelId="{6319505C-003E-4933-913A-A18AD7DCAAA2}" type="parTrans" cxnId="{0EBBCDCD-FBF4-4FA4-BEC3-5981DDF13BD2}">
      <dgm:prSet/>
      <dgm:spPr/>
      <dgm:t>
        <a:bodyPr/>
        <a:lstStyle/>
        <a:p>
          <a:endParaRPr lang="en-US"/>
        </a:p>
      </dgm:t>
    </dgm:pt>
    <dgm:pt modelId="{E54DDC8D-3598-4CCF-85D0-3065126F0143}" type="sibTrans" cxnId="{0EBBCDCD-FBF4-4FA4-BEC3-5981DDF13BD2}">
      <dgm:prSet/>
      <dgm:spPr/>
      <dgm:t>
        <a:bodyPr/>
        <a:lstStyle/>
        <a:p>
          <a:endParaRPr lang="en-US"/>
        </a:p>
      </dgm:t>
    </dgm:pt>
    <dgm:pt modelId="{76CC6127-16B3-4414-8DDF-C9584D0EF19F}">
      <dgm:prSet custT="1"/>
      <dgm:spPr/>
      <dgm:t>
        <a:bodyPr/>
        <a:lstStyle/>
        <a:p>
          <a:r>
            <a:rPr lang="en-US" sz="1600" b="1" dirty="0"/>
            <a:t>Release forms</a:t>
          </a:r>
        </a:p>
      </dgm:t>
    </dgm:pt>
    <dgm:pt modelId="{CCECF525-6851-4994-B24F-6C32D4387505}" type="parTrans" cxnId="{B4EF8779-F28F-43B6-9F7A-DEBF278F90A0}">
      <dgm:prSet/>
      <dgm:spPr/>
      <dgm:t>
        <a:bodyPr/>
        <a:lstStyle/>
        <a:p>
          <a:endParaRPr lang="en-US"/>
        </a:p>
      </dgm:t>
    </dgm:pt>
    <dgm:pt modelId="{BCE7B83E-77F0-46A0-938C-465150E7104D}" type="sibTrans" cxnId="{B4EF8779-F28F-43B6-9F7A-DEBF278F90A0}">
      <dgm:prSet/>
      <dgm:spPr/>
      <dgm:t>
        <a:bodyPr/>
        <a:lstStyle/>
        <a:p>
          <a:endParaRPr lang="en-US"/>
        </a:p>
      </dgm:t>
    </dgm:pt>
    <dgm:pt modelId="{CDE37DF6-363B-4D40-8620-B6854D9B237E}">
      <dgm:prSet phldrT="[Text]" custT="1"/>
      <dgm:spPr/>
      <dgm:t>
        <a:bodyPr/>
        <a:lstStyle/>
        <a:p>
          <a:r>
            <a:rPr lang="en-US" sz="1400" b="1" dirty="0"/>
            <a:t>Supported Decision-Making agreements</a:t>
          </a:r>
        </a:p>
      </dgm:t>
    </dgm:pt>
    <dgm:pt modelId="{26039DCF-D889-4865-A0E7-328491DEF5DF}" type="parTrans" cxnId="{371A5BAA-2F61-48BC-A120-D4B0EF2DABE4}">
      <dgm:prSet/>
      <dgm:spPr/>
      <dgm:t>
        <a:bodyPr/>
        <a:lstStyle/>
        <a:p>
          <a:endParaRPr lang="en-US"/>
        </a:p>
      </dgm:t>
    </dgm:pt>
    <dgm:pt modelId="{4D059943-AB20-4ADA-A525-3DDF7924A885}" type="sibTrans" cxnId="{371A5BAA-2F61-48BC-A120-D4B0EF2DABE4}">
      <dgm:prSet/>
      <dgm:spPr/>
      <dgm:t>
        <a:bodyPr/>
        <a:lstStyle/>
        <a:p>
          <a:endParaRPr lang="en-US"/>
        </a:p>
      </dgm:t>
    </dgm:pt>
    <dgm:pt modelId="{868AF8BF-D831-4470-B247-C42C452310CE}">
      <dgm:prSet custT="1"/>
      <dgm:spPr/>
      <dgm:t>
        <a:bodyPr/>
        <a:lstStyle/>
        <a:p>
          <a:r>
            <a:rPr lang="en-US" altLang="en-US" sz="1500" dirty="0"/>
            <a:t>Transfers some or all decision-making authority from the Person to a court-appointed Guardian.</a:t>
          </a:r>
          <a:endParaRPr lang="en-US" sz="1500" dirty="0"/>
        </a:p>
      </dgm:t>
    </dgm:pt>
    <dgm:pt modelId="{604EA642-278B-4B29-A109-0BCB88D36ED1}" type="parTrans" cxnId="{5FB04146-C68B-4D49-8343-51DAFAF03FA6}">
      <dgm:prSet/>
      <dgm:spPr/>
      <dgm:t>
        <a:bodyPr/>
        <a:lstStyle/>
        <a:p>
          <a:endParaRPr lang="en-US"/>
        </a:p>
      </dgm:t>
    </dgm:pt>
    <dgm:pt modelId="{DE41B93E-955A-4B41-A428-CDD26E1DE3A7}" type="sibTrans" cxnId="{5FB04146-C68B-4D49-8343-51DAFAF03FA6}">
      <dgm:prSet/>
      <dgm:spPr/>
      <dgm:t>
        <a:bodyPr/>
        <a:lstStyle/>
        <a:p>
          <a:endParaRPr lang="en-US"/>
        </a:p>
      </dgm:t>
    </dgm:pt>
    <dgm:pt modelId="{FF7B71F9-7055-4391-82A1-C2B31D40B0A9}">
      <dgm:prSet phldrT="[Text]" custT="1"/>
      <dgm:spPr/>
      <dgm:t>
        <a:bodyPr/>
        <a:lstStyle/>
        <a:p>
          <a:r>
            <a:rPr lang="en-US" sz="1500" dirty="0"/>
            <a:t>Formal legal arrangements that permit others to act on the Person’s behalf.</a:t>
          </a:r>
        </a:p>
      </dgm:t>
    </dgm:pt>
    <dgm:pt modelId="{FC8B986E-27B1-4519-B516-80AA964A574F}" type="parTrans" cxnId="{8DD46336-8F2C-4226-AAC5-7F6597AD2C74}">
      <dgm:prSet/>
      <dgm:spPr/>
      <dgm:t>
        <a:bodyPr/>
        <a:lstStyle/>
        <a:p>
          <a:endParaRPr lang="en-US"/>
        </a:p>
      </dgm:t>
    </dgm:pt>
    <dgm:pt modelId="{9742D30D-847F-4437-B153-D17B45CB40CD}" type="sibTrans" cxnId="{8DD46336-8F2C-4226-AAC5-7F6597AD2C74}">
      <dgm:prSet/>
      <dgm:spPr/>
      <dgm:t>
        <a:bodyPr/>
        <a:lstStyle/>
        <a:p>
          <a:endParaRPr lang="en-US"/>
        </a:p>
      </dgm:t>
    </dgm:pt>
    <dgm:pt modelId="{1FDF968B-F3CF-44C7-BDC4-96EC11C329AB}">
      <dgm:prSet custT="1"/>
      <dgm:spPr/>
      <dgm:t>
        <a:bodyPr/>
        <a:lstStyle/>
        <a:p>
          <a:r>
            <a:rPr lang="en-US" sz="1400" dirty="0"/>
            <a:t>Person signs release forms authorizing a specific person(s) access to certain kinds of records (health, financial, etc.). </a:t>
          </a:r>
        </a:p>
      </dgm:t>
    </dgm:pt>
    <dgm:pt modelId="{7150B550-8006-4E85-A310-91AD28F5E5B4}" type="parTrans" cxnId="{7987ED79-6C12-46A9-8811-47B2DAD79C4C}">
      <dgm:prSet/>
      <dgm:spPr/>
      <dgm:t>
        <a:bodyPr/>
        <a:lstStyle/>
        <a:p>
          <a:endParaRPr lang="en-US"/>
        </a:p>
      </dgm:t>
    </dgm:pt>
    <dgm:pt modelId="{8D754D2F-A01A-49E7-A809-633E22AC92BE}" type="sibTrans" cxnId="{7987ED79-6C12-46A9-8811-47B2DAD79C4C}">
      <dgm:prSet/>
      <dgm:spPr/>
      <dgm:t>
        <a:bodyPr/>
        <a:lstStyle/>
        <a:p>
          <a:endParaRPr lang="en-US"/>
        </a:p>
      </dgm:t>
    </dgm:pt>
    <dgm:pt modelId="{F5D02A7A-4471-48BB-BC37-1DE698F0D67E}">
      <dgm:prSet phldrT="[Text]" custT="1"/>
      <dgm:spPr/>
      <dgm:t>
        <a:bodyPr/>
        <a:lstStyle/>
        <a:p>
          <a:r>
            <a:rPr lang="en-US" sz="1400" dirty="0"/>
            <a:t>The Supported Decision-Making agreement outlines what types of decisions the Person wants support and the role of the Supporter.</a:t>
          </a:r>
        </a:p>
      </dgm:t>
    </dgm:pt>
    <dgm:pt modelId="{5BC14E62-7BAC-411F-B86D-FA8BD15F6FAB}" type="parTrans" cxnId="{BA213A49-88A2-468E-A886-C6231911024C}">
      <dgm:prSet/>
      <dgm:spPr/>
      <dgm:t>
        <a:bodyPr/>
        <a:lstStyle/>
        <a:p>
          <a:endParaRPr lang="en-US"/>
        </a:p>
      </dgm:t>
    </dgm:pt>
    <dgm:pt modelId="{020E2E1D-6678-4329-A109-6F02AA2FCDF6}" type="sibTrans" cxnId="{BA213A49-88A2-468E-A886-C6231911024C}">
      <dgm:prSet/>
      <dgm:spPr/>
      <dgm:t>
        <a:bodyPr/>
        <a:lstStyle/>
        <a:p>
          <a:endParaRPr lang="en-US"/>
        </a:p>
      </dgm:t>
    </dgm:pt>
    <dgm:pt modelId="{6AAAF5CE-EA3A-407F-886D-FC2D3F4BE22C}">
      <dgm:prSet phldrT="[Text]" custT="1"/>
      <dgm:spPr/>
      <dgm:t>
        <a:bodyPr/>
        <a:lstStyle/>
        <a:p>
          <a:r>
            <a:rPr lang="en-US" sz="1400" dirty="0"/>
            <a:t>Agreement can be changed or stopped at any time by the Person or Supporter.</a:t>
          </a:r>
        </a:p>
      </dgm:t>
    </dgm:pt>
    <dgm:pt modelId="{9331FD62-A18E-4399-AC0A-1403CF9BC6A8}" type="parTrans" cxnId="{5978CD77-5ED2-480F-986E-C24A06545EF7}">
      <dgm:prSet/>
      <dgm:spPr/>
      <dgm:t>
        <a:bodyPr/>
        <a:lstStyle/>
        <a:p>
          <a:endParaRPr lang="en-US"/>
        </a:p>
      </dgm:t>
    </dgm:pt>
    <dgm:pt modelId="{8C6C5601-2BFD-4D85-933C-45A92AE1E75A}" type="sibTrans" cxnId="{5978CD77-5ED2-480F-986E-C24A06545EF7}">
      <dgm:prSet/>
      <dgm:spPr/>
      <dgm:t>
        <a:bodyPr/>
        <a:lstStyle/>
        <a:p>
          <a:endParaRPr lang="en-US"/>
        </a:p>
      </dgm:t>
    </dgm:pt>
    <dgm:pt modelId="{87CD8B6C-B9DC-4BE9-90FE-4FE05773EA37}">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eaLnBrk="1" fontAlgn="auto" latinLnBrk="0" hangingPunct="1">
            <a:lnSpc>
              <a:spcPct val="100000"/>
            </a:lnSpc>
            <a:spcBef>
              <a:spcPts val="0"/>
            </a:spcBef>
            <a:spcAft>
              <a:spcPts val="0"/>
            </a:spcAft>
            <a:buClrTx/>
            <a:buSzTx/>
            <a:buFontTx/>
            <a:buNone/>
            <a:tabLst/>
            <a:defRPr/>
          </a:pPr>
          <a:r>
            <a:rPr lang="en-US" sz="1600" b="1" dirty="0"/>
            <a:t>Representative payee</a:t>
          </a:r>
          <a:endParaRPr lang="en-US" sz="1600" dirty="0"/>
        </a:p>
        <a:p>
          <a:pPr marL="0" marR="0" lvl="0" indent="0" algn="l" defTabSz="914400" eaLnBrk="1" fontAlgn="auto" latinLnBrk="0" hangingPunct="1">
            <a:lnSpc>
              <a:spcPct val="100000"/>
            </a:lnSpc>
            <a:spcBef>
              <a:spcPts val="0"/>
            </a:spcBef>
            <a:spcAft>
              <a:spcPts val="0"/>
            </a:spcAft>
            <a:buClrTx/>
            <a:buSzTx/>
            <a:buFontTx/>
            <a:buNone/>
            <a:tabLst/>
            <a:defRPr/>
          </a:pPr>
          <a:r>
            <a:rPr lang="en-US" sz="1600" dirty="0"/>
            <a:t>The Social Security Administration (SSA) appoints an individual/organization to receive SSI/SSDI benefits for a person who cannot manage or direct the management of their own benefits.</a:t>
          </a:r>
        </a:p>
        <a:p>
          <a:pPr marL="0" marR="0" lvl="0" indent="0" algn="l" defTabSz="914400" eaLnBrk="1" fontAlgn="auto" latinLnBrk="0" hangingPunct="1">
            <a:lnSpc>
              <a:spcPct val="100000"/>
            </a:lnSpc>
            <a:spcBef>
              <a:spcPts val="0"/>
            </a:spcBef>
            <a:spcAft>
              <a:spcPts val="0"/>
            </a:spcAft>
            <a:buClrTx/>
            <a:buSzTx/>
            <a:buFontTx/>
            <a:buNone/>
            <a:tabLst/>
            <a:defRPr/>
          </a:pPr>
          <a:r>
            <a:rPr lang="en-US" sz="1600" dirty="0"/>
            <a:t>To change a Representative Payee, the Person must complete an application process with the SSA.</a:t>
          </a:r>
        </a:p>
      </dgm:t>
    </dgm:pt>
    <dgm:pt modelId="{103AB996-51D5-48EE-B88C-CE3982FB1C69}" type="parTrans" cxnId="{A1D16404-ED7A-4007-94C8-FE68747508C1}">
      <dgm:prSet/>
      <dgm:spPr/>
      <dgm:t>
        <a:bodyPr/>
        <a:lstStyle/>
        <a:p>
          <a:endParaRPr lang="en-US"/>
        </a:p>
      </dgm:t>
    </dgm:pt>
    <dgm:pt modelId="{53243CED-E8C7-4AA8-9277-75B62055D0DD}" type="sibTrans" cxnId="{A1D16404-ED7A-4007-94C8-FE68747508C1}">
      <dgm:prSet/>
      <dgm:spPr/>
      <dgm:t>
        <a:bodyPr/>
        <a:lstStyle/>
        <a:p>
          <a:endParaRPr lang="en-US"/>
        </a:p>
      </dgm:t>
    </dgm:pt>
    <dgm:pt modelId="{84C7E9F0-620B-4A76-8704-8B3A2278096E}">
      <dgm:prSet phldrT="[Text]" custT="1"/>
      <dgm:spPr/>
      <dgm:t>
        <a:bodyPr/>
        <a:lstStyle/>
        <a:p>
          <a:r>
            <a:rPr lang="en-US" sz="1500" dirty="0"/>
            <a:t>Powers of Attorney (POA) designate another (agent) individual to make certain decisions (generally health care or financial) on the Person’s behalf. POAs can be set up in different ways. Some POAs are activated only when a person is incapacitated. </a:t>
          </a:r>
        </a:p>
      </dgm:t>
    </dgm:pt>
    <dgm:pt modelId="{1752B0B1-49F7-4367-A69A-59D0F38F91AF}" type="parTrans" cxnId="{0B91E1C1-F54C-4FDF-8FC6-398A8393F2F4}">
      <dgm:prSet/>
      <dgm:spPr/>
      <dgm:t>
        <a:bodyPr/>
        <a:lstStyle/>
        <a:p>
          <a:endParaRPr lang="en-US"/>
        </a:p>
      </dgm:t>
    </dgm:pt>
    <dgm:pt modelId="{446CDECC-0774-40FE-BBEF-ED6387FCCB12}" type="sibTrans" cxnId="{0B91E1C1-F54C-4FDF-8FC6-398A8393F2F4}">
      <dgm:prSet/>
      <dgm:spPr/>
      <dgm:t>
        <a:bodyPr/>
        <a:lstStyle/>
        <a:p>
          <a:endParaRPr lang="en-US"/>
        </a:p>
      </dgm:t>
    </dgm:pt>
    <dgm:pt modelId="{9094DA15-7817-4829-90F0-78019002EC00}">
      <dgm:prSet custT="1"/>
      <dgm:spPr/>
      <dgm:t>
        <a:bodyPr/>
        <a:lstStyle/>
        <a:p>
          <a:r>
            <a:rPr lang="en-US" sz="1500" dirty="0"/>
            <a:t> Once guardianship is granted by the courts it is difficult (and costly) to modify or reverse the guardianship; any changes must be made through a formal court process. </a:t>
          </a:r>
        </a:p>
      </dgm:t>
    </dgm:pt>
    <dgm:pt modelId="{DD162D83-7982-499C-A122-EA3E824669B9}" type="parTrans" cxnId="{54D8ED7D-75CE-4E07-8BBA-8928B6C451BC}">
      <dgm:prSet/>
      <dgm:spPr/>
      <dgm:t>
        <a:bodyPr/>
        <a:lstStyle/>
        <a:p>
          <a:endParaRPr lang="en-US"/>
        </a:p>
      </dgm:t>
    </dgm:pt>
    <dgm:pt modelId="{C53E6DAC-9261-4B67-A9AF-C1BA6B0BD7EC}" type="sibTrans" cxnId="{54D8ED7D-75CE-4E07-8BBA-8928B6C451BC}">
      <dgm:prSet/>
      <dgm:spPr/>
      <dgm:t>
        <a:bodyPr/>
        <a:lstStyle/>
        <a:p>
          <a:endParaRPr lang="en-US"/>
        </a:p>
      </dgm:t>
    </dgm:pt>
    <dgm:pt modelId="{A5655A63-E110-4FAE-8CA9-81C70464ABC4}">
      <dgm:prSet phldrT="[Text]" custT="1"/>
      <dgm:spPr/>
      <dgm:t>
        <a:bodyPr/>
        <a:lstStyle/>
        <a:p>
          <a:r>
            <a:rPr lang="en-US" sz="1400" dirty="0"/>
            <a:t>Person makes all their own decisions. Person identifies area  in which they want support, identifies a Supporter(s) to help them gather information, compare options, and communicate their decisions to others. </a:t>
          </a:r>
        </a:p>
      </dgm:t>
    </dgm:pt>
    <dgm:pt modelId="{FE0F384D-0218-48C2-B51D-80305758D4B7}" type="sibTrans" cxnId="{8F765074-6D47-4AFD-9897-EAFF0FE97686}">
      <dgm:prSet/>
      <dgm:spPr/>
      <dgm:t>
        <a:bodyPr/>
        <a:lstStyle/>
        <a:p>
          <a:endParaRPr lang="en-US"/>
        </a:p>
      </dgm:t>
    </dgm:pt>
    <dgm:pt modelId="{EB89C31C-EBD1-446B-88DF-F61C5009755A}" type="parTrans" cxnId="{8F765074-6D47-4AFD-9897-EAFF0FE97686}">
      <dgm:prSet/>
      <dgm:spPr/>
      <dgm:t>
        <a:bodyPr/>
        <a:lstStyle/>
        <a:p>
          <a:endParaRPr lang="en-US"/>
        </a:p>
      </dgm:t>
    </dgm:pt>
    <dgm:pt modelId="{11103AF3-8A29-4572-B529-B4F951253EE6}">
      <dgm:prSet custT="1"/>
      <dgm:spPr/>
      <dgm:t>
        <a:bodyPr/>
        <a:lstStyle/>
        <a:p>
          <a:r>
            <a:rPr lang="en-US" sz="1500" dirty="0"/>
            <a:t>No least restrictive alternatives</a:t>
          </a:r>
        </a:p>
      </dgm:t>
    </dgm:pt>
    <dgm:pt modelId="{D72C43A2-6065-4A4F-986D-51130E9F0F8E}" type="parTrans" cxnId="{C7EFD70C-474C-42E6-9F66-AEE32740592B}">
      <dgm:prSet/>
      <dgm:spPr/>
      <dgm:t>
        <a:bodyPr/>
        <a:lstStyle/>
        <a:p>
          <a:endParaRPr lang="en-US"/>
        </a:p>
      </dgm:t>
    </dgm:pt>
    <dgm:pt modelId="{501589F9-4DF1-4128-910D-14DBD1A6031E}" type="sibTrans" cxnId="{C7EFD70C-474C-42E6-9F66-AEE32740592B}">
      <dgm:prSet/>
      <dgm:spPr/>
      <dgm:t>
        <a:bodyPr/>
        <a:lstStyle/>
        <a:p>
          <a:endParaRPr lang="en-US"/>
        </a:p>
      </dgm:t>
    </dgm:pt>
    <dgm:pt modelId="{88117F4B-18CB-4392-B4E0-6F61590A232F}">
      <dgm:prSet custT="1"/>
      <dgm:spPr/>
      <dgm:t>
        <a:bodyPr/>
        <a:lstStyle/>
        <a:p>
          <a:r>
            <a:rPr lang="en-US" sz="1400" dirty="0"/>
            <a:t>Some release forms may allow a person to select certain records to be released while retaining privacy over others. </a:t>
          </a:r>
        </a:p>
      </dgm:t>
    </dgm:pt>
    <dgm:pt modelId="{BAA06064-40D2-4E5B-BCC6-AB1F5D725BF8}" type="sibTrans" cxnId="{50556142-8AFA-47CE-81E3-80E063F102C1}">
      <dgm:prSet/>
      <dgm:spPr/>
      <dgm:t>
        <a:bodyPr/>
        <a:lstStyle/>
        <a:p>
          <a:endParaRPr lang="en-US"/>
        </a:p>
      </dgm:t>
    </dgm:pt>
    <dgm:pt modelId="{DBF660E6-5C57-4CDE-AFC0-0983D3411857}" type="parTrans" cxnId="{50556142-8AFA-47CE-81E3-80E063F102C1}">
      <dgm:prSet/>
      <dgm:spPr/>
      <dgm:t>
        <a:bodyPr/>
        <a:lstStyle/>
        <a:p>
          <a:endParaRPr lang="en-US"/>
        </a:p>
      </dgm:t>
    </dgm:pt>
    <dgm:pt modelId="{47A32928-9F75-4458-8314-CE3A76081EC8}">
      <dgm:prSet custT="1"/>
      <dgm:spPr/>
      <dgm:t>
        <a:bodyPr/>
        <a:lstStyle/>
        <a:p>
          <a:r>
            <a:rPr lang="en-US" sz="1400" dirty="0"/>
            <a:t>Some release forms may provide one-time or time-limited access to records, others releases may remain in effect in perpetuity. </a:t>
          </a:r>
        </a:p>
      </dgm:t>
    </dgm:pt>
    <dgm:pt modelId="{3549B4A7-6B0F-4187-B32F-B5EEF52E3AF6}" type="sibTrans" cxnId="{93583DCA-0E83-4130-8312-730C47D075F7}">
      <dgm:prSet/>
      <dgm:spPr/>
      <dgm:t>
        <a:bodyPr/>
        <a:lstStyle/>
        <a:p>
          <a:endParaRPr lang="en-US"/>
        </a:p>
      </dgm:t>
    </dgm:pt>
    <dgm:pt modelId="{5FB353E1-50FA-438F-85E4-E2E72D96E665}" type="parTrans" cxnId="{93583DCA-0E83-4130-8312-730C47D075F7}">
      <dgm:prSet/>
      <dgm:spPr/>
      <dgm:t>
        <a:bodyPr/>
        <a:lstStyle/>
        <a:p>
          <a:endParaRPr lang="en-US"/>
        </a:p>
      </dgm:t>
    </dgm:pt>
    <dgm:pt modelId="{B41BE393-546D-42D8-86F0-A9C754133727}" type="pres">
      <dgm:prSet presAssocID="{612C8707-87F9-4444-90C5-BAA6469580A2}" presName="Name0" presStyleCnt="0">
        <dgm:presLayoutVars>
          <dgm:dir/>
          <dgm:resizeHandles val="exact"/>
        </dgm:presLayoutVars>
      </dgm:prSet>
      <dgm:spPr/>
    </dgm:pt>
    <dgm:pt modelId="{6EA4818C-9F18-40A5-B756-A118C9589B64}" type="pres">
      <dgm:prSet presAssocID="{612C8707-87F9-4444-90C5-BAA6469580A2}" presName="fgShape" presStyleLbl="fgShp" presStyleIdx="0" presStyleCnt="1" custFlipVert="0" custFlipHor="0" custScaleX="437" custScaleY="8242" custLinFactNeighborX="-12295" custLinFactNeighborY="47599"/>
      <dgm:spPr/>
    </dgm:pt>
    <dgm:pt modelId="{4E18C861-CB15-4464-8597-9AC43A4D3421}" type="pres">
      <dgm:prSet presAssocID="{612C8707-87F9-4444-90C5-BAA6469580A2}" presName="linComp" presStyleCnt="0"/>
      <dgm:spPr/>
    </dgm:pt>
    <dgm:pt modelId="{BE9AAD67-9AE5-434D-A816-D1BB96ADAC9A}" type="pres">
      <dgm:prSet presAssocID="{76CC6127-16B3-4414-8DDF-C9584D0EF19F}" presName="compNode" presStyleCnt="0"/>
      <dgm:spPr/>
    </dgm:pt>
    <dgm:pt modelId="{A35F449F-DE30-472F-BD69-AA0871382BE6}" type="pres">
      <dgm:prSet presAssocID="{76CC6127-16B3-4414-8DDF-C9584D0EF19F}" presName="bkgdShape" presStyleLbl="node1" presStyleIdx="0" presStyleCnt="5" custScaleX="92238" custLinFactNeighborX="-897" custLinFactNeighborY="-569"/>
      <dgm:spPr/>
    </dgm:pt>
    <dgm:pt modelId="{6F21C248-E2A1-4567-A6E7-51BF94E28114}" type="pres">
      <dgm:prSet presAssocID="{76CC6127-16B3-4414-8DDF-C9584D0EF19F}" presName="nodeTx" presStyleLbl="node1" presStyleIdx="0" presStyleCnt="5">
        <dgm:presLayoutVars>
          <dgm:bulletEnabled val="1"/>
        </dgm:presLayoutVars>
      </dgm:prSet>
      <dgm:spPr/>
    </dgm:pt>
    <dgm:pt modelId="{707B92C0-E8FC-4DBE-BA36-E0F9F05A1D90}" type="pres">
      <dgm:prSet presAssocID="{76CC6127-16B3-4414-8DDF-C9584D0EF19F}" presName="invisiNode" presStyleLbl="node1" presStyleIdx="0" presStyleCnt="5"/>
      <dgm:spPr/>
    </dgm:pt>
    <dgm:pt modelId="{D765C587-C94E-4F01-9225-19190710ADA1}" type="pres">
      <dgm:prSet presAssocID="{76CC6127-16B3-4414-8DDF-C9584D0EF19F}" presName="imagNode" presStyleLbl="fgImgPlace1" presStyleIdx="0" presStyleCnt="5" custScaleX="70366" custScaleY="70366" custLinFactNeighborX="-2693" custLinFactNeighborY="150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a:ext>
      </dgm:extLst>
    </dgm:pt>
    <dgm:pt modelId="{93B975EB-D9C5-4016-9F5A-EB991F28FE2E}" type="pres">
      <dgm:prSet presAssocID="{BCE7B83E-77F0-46A0-938C-465150E7104D}" presName="sibTrans" presStyleLbl="sibTrans2D1" presStyleIdx="0" presStyleCnt="0"/>
      <dgm:spPr/>
    </dgm:pt>
    <dgm:pt modelId="{D58ECFB2-897B-4B08-AE15-10783A43F939}" type="pres">
      <dgm:prSet presAssocID="{CDE37DF6-363B-4D40-8620-B6854D9B237E}" presName="compNode" presStyleCnt="0"/>
      <dgm:spPr/>
    </dgm:pt>
    <dgm:pt modelId="{C64D43FF-F23A-4DE8-90DA-D32C0A6839F9}" type="pres">
      <dgm:prSet presAssocID="{CDE37DF6-363B-4D40-8620-B6854D9B237E}" presName="bkgdShape" presStyleLbl="node1" presStyleIdx="1" presStyleCnt="5" custLinFactNeighborX="-524" custLinFactNeighborY="-2954"/>
      <dgm:spPr/>
    </dgm:pt>
    <dgm:pt modelId="{41D735B0-4437-42AC-8CDD-7E2D6153A3D9}" type="pres">
      <dgm:prSet presAssocID="{CDE37DF6-363B-4D40-8620-B6854D9B237E}" presName="nodeTx" presStyleLbl="node1" presStyleIdx="1" presStyleCnt="5">
        <dgm:presLayoutVars>
          <dgm:bulletEnabled val="1"/>
        </dgm:presLayoutVars>
      </dgm:prSet>
      <dgm:spPr/>
    </dgm:pt>
    <dgm:pt modelId="{E8657B64-FE07-4E6D-AE34-33E2C6A7AA8D}" type="pres">
      <dgm:prSet presAssocID="{CDE37DF6-363B-4D40-8620-B6854D9B237E}" presName="invisiNode" presStyleLbl="node1" presStyleIdx="1" presStyleCnt="5"/>
      <dgm:spPr/>
    </dgm:pt>
    <dgm:pt modelId="{E94379EA-CFBB-4780-B2CB-9DE3EDAE61CC}" type="pres">
      <dgm:prSet presAssocID="{CDE37DF6-363B-4D40-8620-B6854D9B237E}" presName="imagNode" presStyleLbl="fgImgPlace1" presStyleIdx="1" presStyleCnt="5" custScaleX="70366" custScaleY="70366" custLinFactNeighborX="-2112" custLinFactNeighborY="1605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am"/>
        </a:ext>
      </dgm:extLst>
    </dgm:pt>
    <dgm:pt modelId="{997FA575-64E6-4979-8119-232342E3F472}" type="pres">
      <dgm:prSet presAssocID="{4D059943-AB20-4ADA-A525-3DDF7924A885}" presName="sibTrans" presStyleLbl="sibTrans2D1" presStyleIdx="0" presStyleCnt="0"/>
      <dgm:spPr/>
    </dgm:pt>
    <dgm:pt modelId="{428F4C6B-4D3D-4D72-AE89-D6740FF86F8D}" type="pres">
      <dgm:prSet presAssocID="{87CD8B6C-B9DC-4BE9-90FE-4FE05773EA37}" presName="compNode" presStyleCnt="0"/>
      <dgm:spPr/>
    </dgm:pt>
    <dgm:pt modelId="{256B9713-DC93-4A8E-82FF-3E6E91326ED9}" type="pres">
      <dgm:prSet presAssocID="{87CD8B6C-B9DC-4BE9-90FE-4FE05773EA37}" presName="bkgdShape" presStyleLbl="node1" presStyleIdx="2" presStyleCnt="5" custLinFactNeighborX="356"/>
      <dgm:spPr/>
    </dgm:pt>
    <dgm:pt modelId="{D6F8270F-7AA9-4871-9B48-2E7F20BECC39}" type="pres">
      <dgm:prSet presAssocID="{87CD8B6C-B9DC-4BE9-90FE-4FE05773EA37}" presName="nodeTx" presStyleLbl="node1" presStyleIdx="2" presStyleCnt="5">
        <dgm:presLayoutVars>
          <dgm:bulletEnabled val="1"/>
        </dgm:presLayoutVars>
      </dgm:prSet>
      <dgm:spPr/>
    </dgm:pt>
    <dgm:pt modelId="{A1BCB06A-8B9D-4AA7-8CDE-937E979DA7FA}" type="pres">
      <dgm:prSet presAssocID="{87CD8B6C-B9DC-4BE9-90FE-4FE05773EA37}" presName="invisiNode" presStyleLbl="node1" presStyleIdx="2" presStyleCnt="5"/>
      <dgm:spPr/>
    </dgm:pt>
    <dgm:pt modelId="{551EF8BD-9BB2-4751-A916-50807193000E}" type="pres">
      <dgm:prSet presAssocID="{87CD8B6C-B9DC-4BE9-90FE-4FE05773EA37}" presName="imagNode" presStyleLbl="fgImgPlace1" presStyleIdx="2" presStyleCnt="5" custScaleX="70366" custScaleY="70366" custLinFactNeighborX="-2321" custLinFactNeighborY="1183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User"/>
        </a:ext>
      </dgm:extLst>
    </dgm:pt>
    <dgm:pt modelId="{695A7950-5F75-4D31-9DEA-011C3AA35D8A}" type="pres">
      <dgm:prSet presAssocID="{53243CED-E8C7-4AA8-9277-75B62055D0DD}" presName="sibTrans" presStyleLbl="sibTrans2D1" presStyleIdx="0" presStyleCnt="0"/>
      <dgm:spPr/>
    </dgm:pt>
    <dgm:pt modelId="{45AB94D4-E4EF-410F-A55C-4124EC15008E}" type="pres">
      <dgm:prSet presAssocID="{0474BD9B-1987-4FE0-967E-024D420DE7B9}" presName="compNode" presStyleCnt="0"/>
      <dgm:spPr/>
    </dgm:pt>
    <dgm:pt modelId="{10A44C73-820F-4447-BEFA-F04461F4AA40}" type="pres">
      <dgm:prSet presAssocID="{0474BD9B-1987-4FE0-967E-024D420DE7B9}" presName="bkgdShape" presStyleLbl="node1" presStyleIdx="3" presStyleCnt="5" custLinFactNeighborY="-3035"/>
      <dgm:spPr/>
    </dgm:pt>
    <dgm:pt modelId="{885B00F3-3CE3-4FC9-AA7C-7CE3FA571EE0}" type="pres">
      <dgm:prSet presAssocID="{0474BD9B-1987-4FE0-967E-024D420DE7B9}" presName="nodeTx" presStyleLbl="node1" presStyleIdx="3" presStyleCnt="5">
        <dgm:presLayoutVars>
          <dgm:bulletEnabled val="1"/>
        </dgm:presLayoutVars>
      </dgm:prSet>
      <dgm:spPr/>
    </dgm:pt>
    <dgm:pt modelId="{D3D69EFD-29BE-4525-A0D8-FF338EBB668D}" type="pres">
      <dgm:prSet presAssocID="{0474BD9B-1987-4FE0-967E-024D420DE7B9}" presName="invisiNode" presStyleLbl="node1" presStyleIdx="3" presStyleCnt="5"/>
      <dgm:spPr/>
    </dgm:pt>
    <dgm:pt modelId="{CB8F2D78-3F90-47CE-BBB9-014758DE6DFE}" type="pres">
      <dgm:prSet presAssocID="{0474BD9B-1987-4FE0-967E-024D420DE7B9}" presName="imagNode" presStyleLbl="fgImgPlace1" presStyleIdx="3" presStyleCnt="5" custScaleX="70366" custScaleY="70366" custLinFactNeighborX="-702" custLinFactNeighborY="1299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eting"/>
        </a:ext>
      </dgm:extLst>
    </dgm:pt>
    <dgm:pt modelId="{D82E1D47-B362-4C33-AD0D-B2918E1EDF5B}" type="pres">
      <dgm:prSet presAssocID="{F8BED959-F953-400D-8C4D-1BD78755DFDD}" presName="sibTrans" presStyleLbl="sibTrans2D1" presStyleIdx="0" presStyleCnt="0"/>
      <dgm:spPr/>
    </dgm:pt>
    <dgm:pt modelId="{D0D81EEB-B921-4F15-8E3D-4F582EAA05CF}" type="pres">
      <dgm:prSet presAssocID="{80801988-A5B7-40A0-B4C0-B01400D7CB0A}" presName="compNode" presStyleCnt="0"/>
      <dgm:spPr/>
    </dgm:pt>
    <dgm:pt modelId="{9C7A5E03-D924-4B3F-AE7C-CE16C8A5988C}" type="pres">
      <dgm:prSet presAssocID="{80801988-A5B7-40A0-B4C0-B01400D7CB0A}" presName="bkgdShape" presStyleLbl="node1" presStyleIdx="4" presStyleCnt="5"/>
      <dgm:spPr/>
    </dgm:pt>
    <dgm:pt modelId="{E4B1F558-187C-469A-A140-6B7490A0BE2F}" type="pres">
      <dgm:prSet presAssocID="{80801988-A5B7-40A0-B4C0-B01400D7CB0A}" presName="nodeTx" presStyleLbl="node1" presStyleIdx="4" presStyleCnt="5">
        <dgm:presLayoutVars>
          <dgm:bulletEnabled val="1"/>
        </dgm:presLayoutVars>
      </dgm:prSet>
      <dgm:spPr/>
    </dgm:pt>
    <dgm:pt modelId="{15F53EA0-BB41-4F45-B58C-D2259046C302}" type="pres">
      <dgm:prSet presAssocID="{80801988-A5B7-40A0-B4C0-B01400D7CB0A}" presName="invisiNode" presStyleLbl="node1" presStyleIdx="4" presStyleCnt="5"/>
      <dgm:spPr/>
    </dgm:pt>
    <dgm:pt modelId="{2223FEB4-16D8-4C03-9B4F-287F85A3DC77}" type="pres">
      <dgm:prSet presAssocID="{80801988-A5B7-40A0-B4C0-B01400D7CB0A}" presName="imagNode" presStyleLbl="fgImgPlace1" presStyleIdx="4" presStyleCnt="5" custScaleX="70366" custScaleY="70366" custLinFactNeighborX="1480" custLinFactNeighborY="1229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mployee Badge"/>
        </a:ext>
      </dgm:extLst>
    </dgm:pt>
  </dgm:ptLst>
  <dgm:cxnLst>
    <dgm:cxn modelId="{27B7DB00-C6B2-4085-934C-42C605ABFE32}" type="presOf" srcId="{BCE7B83E-77F0-46A0-938C-465150E7104D}" destId="{93B975EB-D9C5-4016-9F5A-EB991F28FE2E}" srcOrd="0" destOrd="0" presId="urn:microsoft.com/office/officeart/2005/8/layout/hList7"/>
    <dgm:cxn modelId="{A1D16404-ED7A-4007-94C8-FE68747508C1}" srcId="{612C8707-87F9-4444-90C5-BAA6469580A2}" destId="{87CD8B6C-B9DC-4BE9-90FE-4FE05773EA37}" srcOrd="2" destOrd="0" parTransId="{103AB996-51D5-48EE-B88C-CE3982FB1C69}" sibTransId="{53243CED-E8C7-4AA8-9277-75B62055D0DD}"/>
    <dgm:cxn modelId="{C7EFD70C-474C-42E6-9F66-AEE32740592B}" srcId="{80801988-A5B7-40A0-B4C0-B01400D7CB0A}" destId="{11103AF3-8A29-4572-B529-B4F951253EE6}" srcOrd="2" destOrd="0" parTransId="{D72C43A2-6065-4A4F-986D-51130E9F0F8E}" sibTransId="{501589F9-4DF1-4128-910D-14DBD1A6031E}"/>
    <dgm:cxn modelId="{FA279510-825A-47B0-95C4-A0FD0A7C89A3}" type="presOf" srcId="{88117F4B-18CB-4392-B4E0-6F61590A232F}" destId="{A35F449F-DE30-472F-BD69-AA0871382BE6}" srcOrd="0" destOrd="2" presId="urn:microsoft.com/office/officeart/2005/8/layout/hList7"/>
    <dgm:cxn modelId="{4C029E11-1F75-4438-93D2-4AE5CF5BE37F}" type="presOf" srcId="{0474BD9B-1987-4FE0-967E-024D420DE7B9}" destId="{10A44C73-820F-4447-BEFA-F04461F4AA40}" srcOrd="0" destOrd="0" presId="urn:microsoft.com/office/officeart/2005/8/layout/hList7"/>
    <dgm:cxn modelId="{18B17519-EE36-4A62-BDE4-8E6B4D379014}" type="presOf" srcId="{47A32928-9F75-4458-8314-CE3A76081EC8}" destId="{6F21C248-E2A1-4567-A6E7-51BF94E28114}" srcOrd="1" destOrd="3" presId="urn:microsoft.com/office/officeart/2005/8/layout/hList7"/>
    <dgm:cxn modelId="{6A47101D-666E-420A-B850-92BEE491C13F}" type="presOf" srcId="{1FDF968B-F3CF-44C7-BDC4-96EC11C329AB}" destId="{A35F449F-DE30-472F-BD69-AA0871382BE6}" srcOrd="0" destOrd="1" presId="urn:microsoft.com/office/officeart/2005/8/layout/hList7"/>
    <dgm:cxn modelId="{48B98F24-3C60-4410-B94F-309509F5006E}" type="presOf" srcId="{47A32928-9F75-4458-8314-CE3A76081EC8}" destId="{A35F449F-DE30-472F-BD69-AA0871382BE6}" srcOrd="0" destOrd="3" presId="urn:microsoft.com/office/officeart/2005/8/layout/hList7"/>
    <dgm:cxn modelId="{1DEB872E-6E8F-4475-A03C-41B1352E4146}" type="presOf" srcId="{76CC6127-16B3-4414-8DDF-C9584D0EF19F}" destId="{6F21C248-E2A1-4567-A6E7-51BF94E28114}" srcOrd="1" destOrd="0" presId="urn:microsoft.com/office/officeart/2005/8/layout/hList7"/>
    <dgm:cxn modelId="{E9DF032F-E24C-4DC9-B8EA-315C0364BC87}" type="presOf" srcId="{F5D02A7A-4471-48BB-BC37-1DE698F0D67E}" destId="{C64D43FF-F23A-4DE8-90DA-D32C0A6839F9}" srcOrd="0" destOrd="2" presId="urn:microsoft.com/office/officeart/2005/8/layout/hList7"/>
    <dgm:cxn modelId="{744F0934-4FE3-4AA4-9FBE-AAFEE873DF78}" type="presOf" srcId="{A5655A63-E110-4FAE-8CA9-81C70464ABC4}" destId="{C64D43FF-F23A-4DE8-90DA-D32C0A6839F9}" srcOrd="0" destOrd="1" presId="urn:microsoft.com/office/officeart/2005/8/layout/hList7"/>
    <dgm:cxn modelId="{8DD46336-8F2C-4226-AAC5-7F6597AD2C74}" srcId="{0474BD9B-1987-4FE0-967E-024D420DE7B9}" destId="{FF7B71F9-7055-4391-82A1-C2B31D40B0A9}" srcOrd="0" destOrd="0" parTransId="{FC8B986E-27B1-4519-B516-80AA964A574F}" sibTransId="{9742D30D-847F-4437-B153-D17B45CB40CD}"/>
    <dgm:cxn modelId="{8D6D4F38-3A08-4C54-9F46-5CC4B0A82167}" type="presOf" srcId="{F5D02A7A-4471-48BB-BC37-1DE698F0D67E}" destId="{41D735B0-4437-42AC-8CDD-7E2D6153A3D9}" srcOrd="1" destOrd="2" presId="urn:microsoft.com/office/officeart/2005/8/layout/hList7"/>
    <dgm:cxn modelId="{256B113E-9943-45B1-913C-8711F439A9E7}" type="presOf" srcId="{868AF8BF-D831-4470-B247-C42C452310CE}" destId="{9C7A5E03-D924-4B3F-AE7C-CE16C8A5988C}" srcOrd="0" destOrd="1" presId="urn:microsoft.com/office/officeart/2005/8/layout/hList7"/>
    <dgm:cxn modelId="{5C28D95E-B85A-44E4-9DD6-2C788AAE572F}" type="presOf" srcId="{1FDF968B-F3CF-44C7-BDC4-96EC11C329AB}" destId="{6F21C248-E2A1-4567-A6E7-51BF94E28114}" srcOrd="1" destOrd="1" presId="urn:microsoft.com/office/officeart/2005/8/layout/hList7"/>
    <dgm:cxn modelId="{26194A60-A13B-4FD5-B18F-245728E33951}" type="presOf" srcId="{0474BD9B-1987-4FE0-967E-024D420DE7B9}" destId="{885B00F3-3CE3-4FC9-AA7C-7CE3FA571EE0}" srcOrd="1" destOrd="0" presId="urn:microsoft.com/office/officeart/2005/8/layout/hList7"/>
    <dgm:cxn modelId="{50556142-8AFA-47CE-81E3-80E063F102C1}" srcId="{76CC6127-16B3-4414-8DDF-C9584D0EF19F}" destId="{88117F4B-18CB-4392-B4E0-6F61590A232F}" srcOrd="1" destOrd="0" parTransId="{DBF660E6-5C57-4CDE-AFC0-0983D3411857}" sibTransId="{BAA06064-40D2-4E5B-BCC6-AB1F5D725BF8}"/>
    <dgm:cxn modelId="{5FB04146-C68B-4D49-8343-51DAFAF03FA6}" srcId="{80801988-A5B7-40A0-B4C0-B01400D7CB0A}" destId="{868AF8BF-D831-4470-B247-C42C452310CE}" srcOrd="0" destOrd="0" parTransId="{604EA642-278B-4B29-A109-0BCB88D36ED1}" sibTransId="{DE41B93E-955A-4B41-A428-CDD26E1DE3A7}"/>
    <dgm:cxn modelId="{BA213A49-88A2-468E-A886-C6231911024C}" srcId="{CDE37DF6-363B-4D40-8620-B6854D9B237E}" destId="{F5D02A7A-4471-48BB-BC37-1DE698F0D67E}" srcOrd="1" destOrd="0" parTransId="{5BC14E62-7BAC-411F-B86D-FA8BD15F6FAB}" sibTransId="{020E2E1D-6678-4329-A109-6F02AA2FCDF6}"/>
    <dgm:cxn modelId="{5EFA916B-F72F-4B7D-9E4F-EA9D17DDEFA9}" type="presOf" srcId="{6AAAF5CE-EA3A-407F-886D-FC2D3F4BE22C}" destId="{C64D43FF-F23A-4DE8-90DA-D32C0A6839F9}" srcOrd="0" destOrd="3" presId="urn:microsoft.com/office/officeart/2005/8/layout/hList7"/>
    <dgm:cxn modelId="{971DB472-14A3-4F05-BE10-39A67064E836}" type="presOf" srcId="{4D059943-AB20-4ADA-A525-3DDF7924A885}" destId="{997FA575-64E6-4979-8119-232342E3F472}" srcOrd="0" destOrd="0" presId="urn:microsoft.com/office/officeart/2005/8/layout/hList7"/>
    <dgm:cxn modelId="{A785C472-DD18-4AB4-B3CD-E2EFC4BB7D4C}" type="presOf" srcId="{80801988-A5B7-40A0-B4C0-B01400D7CB0A}" destId="{9C7A5E03-D924-4B3F-AE7C-CE16C8A5988C}" srcOrd="0" destOrd="0" presId="urn:microsoft.com/office/officeart/2005/8/layout/hList7"/>
    <dgm:cxn modelId="{DC080074-F0DC-44AA-B13F-AFF1E10411E7}" type="presOf" srcId="{6AAAF5CE-EA3A-407F-886D-FC2D3F4BE22C}" destId="{41D735B0-4437-42AC-8CDD-7E2D6153A3D9}" srcOrd="1" destOrd="3" presId="urn:microsoft.com/office/officeart/2005/8/layout/hList7"/>
    <dgm:cxn modelId="{8F765074-6D47-4AFD-9897-EAFF0FE97686}" srcId="{CDE37DF6-363B-4D40-8620-B6854D9B237E}" destId="{A5655A63-E110-4FAE-8CA9-81C70464ABC4}" srcOrd="0" destOrd="0" parTransId="{EB89C31C-EBD1-446B-88DF-F61C5009755A}" sibTransId="{FE0F384D-0218-48C2-B51D-80305758D4B7}"/>
    <dgm:cxn modelId="{00DBC875-BC80-4754-9225-FFBF6BE5E26F}" type="presOf" srcId="{A5655A63-E110-4FAE-8CA9-81C70464ABC4}" destId="{41D735B0-4437-42AC-8CDD-7E2D6153A3D9}" srcOrd="1" destOrd="1" presId="urn:microsoft.com/office/officeart/2005/8/layout/hList7"/>
    <dgm:cxn modelId="{5978CD77-5ED2-480F-986E-C24A06545EF7}" srcId="{CDE37DF6-363B-4D40-8620-B6854D9B237E}" destId="{6AAAF5CE-EA3A-407F-886D-FC2D3F4BE22C}" srcOrd="2" destOrd="0" parTransId="{9331FD62-A18E-4399-AC0A-1403CF9BC6A8}" sibTransId="{8C6C5601-2BFD-4D85-933C-45A92AE1E75A}"/>
    <dgm:cxn modelId="{72FF0B78-253C-468F-B001-4E4C29F5A796}" type="presOf" srcId="{11103AF3-8A29-4572-B529-B4F951253EE6}" destId="{E4B1F558-187C-469A-A140-6B7490A0BE2F}" srcOrd="1" destOrd="3" presId="urn:microsoft.com/office/officeart/2005/8/layout/hList7"/>
    <dgm:cxn modelId="{1D958278-AA6B-4A91-9F9D-B00E13F0A1F1}" type="presOf" srcId="{612C8707-87F9-4444-90C5-BAA6469580A2}" destId="{B41BE393-546D-42D8-86F0-A9C754133727}" srcOrd="0" destOrd="0" presId="urn:microsoft.com/office/officeart/2005/8/layout/hList7"/>
    <dgm:cxn modelId="{B4EF8779-F28F-43B6-9F7A-DEBF278F90A0}" srcId="{612C8707-87F9-4444-90C5-BAA6469580A2}" destId="{76CC6127-16B3-4414-8DDF-C9584D0EF19F}" srcOrd="0" destOrd="0" parTransId="{CCECF525-6851-4994-B24F-6C32D4387505}" sibTransId="{BCE7B83E-77F0-46A0-938C-465150E7104D}"/>
    <dgm:cxn modelId="{7987ED79-6C12-46A9-8811-47B2DAD79C4C}" srcId="{76CC6127-16B3-4414-8DDF-C9584D0EF19F}" destId="{1FDF968B-F3CF-44C7-BDC4-96EC11C329AB}" srcOrd="0" destOrd="0" parTransId="{7150B550-8006-4E85-A310-91AD28F5E5B4}" sibTransId="{8D754D2F-A01A-49E7-A809-633E22AC92BE}"/>
    <dgm:cxn modelId="{54D8ED7D-75CE-4E07-8BBA-8928B6C451BC}" srcId="{80801988-A5B7-40A0-B4C0-B01400D7CB0A}" destId="{9094DA15-7817-4829-90F0-78019002EC00}" srcOrd="1" destOrd="0" parTransId="{DD162D83-7982-499C-A122-EA3E824669B9}" sibTransId="{C53E6DAC-9261-4B67-A9AF-C1BA6B0BD7EC}"/>
    <dgm:cxn modelId="{B0A05586-D217-4789-9EEC-F3DB3A233E3C}" type="presOf" srcId="{FF7B71F9-7055-4391-82A1-C2B31D40B0A9}" destId="{10A44C73-820F-4447-BEFA-F04461F4AA40}" srcOrd="0" destOrd="1" presId="urn:microsoft.com/office/officeart/2005/8/layout/hList7"/>
    <dgm:cxn modelId="{D1129C8B-D227-4D51-903B-5B9117996DE2}" type="presOf" srcId="{CDE37DF6-363B-4D40-8620-B6854D9B237E}" destId="{41D735B0-4437-42AC-8CDD-7E2D6153A3D9}" srcOrd="1" destOrd="0" presId="urn:microsoft.com/office/officeart/2005/8/layout/hList7"/>
    <dgm:cxn modelId="{DDBF358F-AE02-4569-B862-A1AA3DC374C7}" type="presOf" srcId="{84C7E9F0-620B-4A76-8704-8B3A2278096E}" destId="{10A44C73-820F-4447-BEFA-F04461F4AA40}" srcOrd="0" destOrd="2" presId="urn:microsoft.com/office/officeart/2005/8/layout/hList7"/>
    <dgm:cxn modelId="{B74CE18F-2147-4808-B388-2E4EA57B8427}" type="presOf" srcId="{9094DA15-7817-4829-90F0-78019002EC00}" destId="{9C7A5E03-D924-4B3F-AE7C-CE16C8A5988C}" srcOrd="0" destOrd="2" presId="urn:microsoft.com/office/officeart/2005/8/layout/hList7"/>
    <dgm:cxn modelId="{08DF6C99-CFF4-4146-8720-EFBA66CE6C1B}" type="presOf" srcId="{53243CED-E8C7-4AA8-9277-75B62055D0DD}" destId="{695A7950-5F75-4D31-9DEA-011C3AA35D8A}" srcOrd="0" destOrd="0" presId="urn:microsoft.com/office/officeart/2005/8/layout/hList7"/>
    <dgm:cxn modelId="{371A5BAA-2F61-48BC-A120-D4B0EF2DABE4}" srcId="{612C8707-87F9-4444-90C5-BAA6469580A2}" destId="{CDE37DF6-363B-4D40-8620-B6854D9B237E}" srcOrd="1" destOrd="0" parTransId="{26039DCF-D889-4865-A0E7-328491DEF5DF}" sibTransId="{4D059943-AB20-4ADA-A525-3DDF7924A885}"/>
    <dgm:cxn modelId="{19D86CB4-024C-43B8-A710-A46955BB1123}" type="presOf" srcId="{FF7B71F9-7055-4391-82A1-C2B31D40B0A9}" destId="{885B00F3-3CE3-4FC9-AA7C-7CE3FA571EE0}" srcOrd="1" destOrd="1" presId="urn:microsoft.com/office/officeart/2005/8/layout/hList7"/>
    <dgm:cxn modelId="{B4D2D8BA-E5C5-4A04-9226-8FC59131B121}" type="presOf" srcId="{88117F4B-18CB-4392-B4E0-6F61590A232F}" destId="{6F21C248-E2A1-4567-A6E7-51BF94E28114}" srcOrd="1" destOrd="2" presId="urn:microsoft.com/office/officeart/2005/8/layout/hList7"/>
    <dgm:cxn modelId="{C996DDBB-35BA-482C-B69F-25CF9CBB1BFD}" type="presOf" srcId="{84C7E9F0-620B-4A76-8704-8B3A2278096E}" destId="{885B00F3-3CE3-4FC9-AA7C-7CE3FA571EE0}" srcOrd="1" destOrd="2" presId="urn:microsoft.com/office/officeart/2005/8/layout/hList7"/>
    <dgm:cxn modelId="{0B91E1C1-F54C-4FDF-8FC6-398A8393F2F4}" srcId="{0474BD9B-1987-4FE0-967E-024D420DE7B9}" destId="{84C7E9F0-620B-4A76-8704-8B3A2278096E}" srcOrd="1" destOrd="0" parTransId="{1752B0B1-49F7-4367-A69A-59D0F38F91AF}" sibTransId="{446CDECC-0774-40FE-BBEF-ED6387FCCB12}"/>
    <dgm:cxn modelId="{93583DCA-0E83-4130-8312-730C47D075F7}" srcId="{76CC6127-16B3-4414-8DDF-C9584D0EF19F}" destId="{47A32928-9F75-4458-8314-CE3A76081EC8}" srcOrd="2" destOrd="0" parTransId="{5FB353E1-50FA-438F-85E4-E2E72D96E665}" sibTransId="{3549B4A7-6B0F-4187-B32F-B5EEF52E3AF6}"/>
    <dgm:cxn modelId="{0EBBCDCD-FBF4-4FA4-BEC3-5981DDF13BD2}" srcId="{612C8707-87F9-4444-90C5-BAA6469580A2}" destId="{80801988-A5B7-40A0-B4C0-B01400D7CB0A}" srcOrd="4" destOrd="0" parTransId="{6319505C-003E-4933-913A-A18AD7DCAAA2}" sibTransId="{E54DDC8D-3598-4CCF-85D0-3065126F0143}"/>
    <dgm:cxn modelId="{67C3BAD3-AA97-436A-9799-022CB412F4A1}" type="presOf" srcId="{76CC6127-16B3-4414-8DDF-C9584D0EF19F}" destId="{A35F449F-DE30-472F-BD69-AA0871382BE6}" srcOrd="0" destOrd="0" presId="urn:microsoft.com/office/officeart/2005/8/layout/hList7"/>
    <dgm:cxn modelId="{436D9ADC-6470-4AAA-9D63-52A2AB25EC04}" type="presOf" srcId="{9094DA15-7817-4829-90F0-78019002EC00}" destId="{E4B1F558-187C-469A-A140-6B7490A0BE2F}" srcOrd="1" destOrd="2" presId="urn:microsoft.com/office/officeart/2005/8/layout/hList7"/>
    <dgm:cxn modelId="{24CA42E7-ED3B-4433-9650-8D0E63ACEB32}" srcId="{612C8707-87F9-4444-90C5-BAA6469580A2}" destId="{0474BD9B-1987-4FE0-967E-024D420DE7B9}" srcOrd="3" destOrd="0" parTransId="{F2FD3D4D-42A3-4FE9-BAC8-BC9A15FFD1E0}" sibTransId="{F8BED959-F953-400D-8C4D-1BD78755DFDD}"/>
    <dgm:cxn modelId="{CDBE92E7-27CE-498C-81E0-A81BFFCB0FF3}" type="presOf" srcId="{87CD8B6C-B9DC-4BE9-90FE-4FE05773EA37}" destId="{D6F8270F-7AA9-4871-9B48-2E7F20BECC39}" srcOrd="1" destOrd="0" presId="urn:microsoft.com/office/officeart/2005/8/layout/hList7"/>
    <dgm:cxn modelId="{C7A6FEE9-5B7F-4657-9EDB-98BB57C00687}" type="presOf" srcId="{11103AF3-8A29-4572-B529-B4F951253EE6}" destId="{9C7A5E03-D924-4B3F-AE7C-CE16C8A5988C}" srcOrd="0" destOrd="3" presId="urn:microsoft.com/office/officeart/2005/8/layout/hList7"/>
    <dgm:cxn modelId="{25590DED-499E-497F-8E03-EF96C9E2F276}" type="presOf" srcId="{868AF8BF-D831-4470-B247-C42C452310CE}" destId="{E4B1F558-187C-469A-A140-6B7490A0BE2F}" srcOrd="1" destOrd="1" presId="urn:microsoft.com/office/officeart/2005/8/layout/hList7"/>
    <dgm:cxn modelId="{9CA8F8F3-41FC-4196-A17B-43B465FE3E03}" type="presOf" srcId="{CDE37DF6-363B-4D40-8620-B6854D9B237E}" destId="{C64D43FF-F23A-4DE8-90DA-D32C0A6839F9}" srcOrd="0" destOrd="0" presId="urn:microsoft.com/office/officeart/2005/8/layout/hList7"/>
    <dgm:cxn modelId="{4FDF30FD-4F5E-4916-8961-4DDB03C6AF9F}" type="presOf" srcId="{87CD8B6C-B9DC-4BE9-90FE-4FE05773EA37}" destId="{256B9713-DC93-4A8E-82FF-3E6E91326ED9}" srcOrd="0" destOrd="0" presId="urn:microsoft.com/office/officeart/2005/8/layout/hList7"/>
    <dgm:cxn modelId="{A973A9FD-C5DF-4039-B1E8-36730C98A3B0}" type="presOf" srcId="{80801988-A5B7-40A0-B4C0-B01400D7CB0A}" destId="{E4B1F558-187C-469A-A140-6B7490A0BE2F}" srcOrd="1" destOrd="0" presId="urn:microsoft.com/office/officeart/2005/8/layout/hList7"/>
    <dgm:cxn modelId="{05DCBFFF-B9BD-4F00-AFF4-ED7FDAE05A1E}" type="presOf" srcId="{F8BED959-F953-400D-8C4D-1BD78755DFDD}" destId="{D82E1D47-B362-4C33-AD0D-B2918E1EDF5B}" srcOrd="0" destOrd="0" presId="urn:microsoft.com/office/officeart/2005/8/layout/hList7"/>
    <dgm:cxn modelId="{3765E58D-DF72-4366-AF6B-0AF21AE9250E}" type="presParOf" srcId="{B41BE393-546D-42D8-86F0-A9C754133727}" destId="{6EA4818C-9F18-40A5-B756-A118C9589B64}" srcOrd="0" destOrd="0" presId="urn:microsoft.com/office/officeart/2005/8/layout/hList7"/>
    <dgm:cxn modelId="{3E4DA5AF-8309-434D-ADA7-ED52AC2D4CE7}" type="presParOf" srcId="{B41BE393-546D-42D8-86F0-A9C754133727}" destId="{4E18C861-CB15-4464-8597-9AC43A4D3421}" srcOrd="1" destOrd="0" presId="urn:microsoft.com/office/officeart/2005/8/layout/hList7"/>
    <dgm:cxn modelId="{CE68A1E7-F073-4B95-8041-4409E28F88B9}" type="presParOf" srcId="{4E18C861-CB15-4464-8597-9AC43A4D3421}" destId="{BE9AAD67-9AE5-434D-A816-D1BB96ADAC9A}" srcOrd="0" destOrd="0" presId="urn:microsoft.com/office/officeart/2005/8/layout/hList7"/>
    <dgm:cxn modelId="{7C157816-CEC3-470D-941C-F3D252A33DF4}" type="presParOf" srcId="{BE9AAD67-9AE5-434D-A816-D1BB96ADAC9A}" destId="{A35F449F-DE30-472F-BD69-AA0871382BE6}" srcOrd="0" destOrd="0" presId="urn:microsoft.com/office/officeart/2005/8/layout/hList7"/>
    <dgm:cxn modelId="{05A28720-6733-425F-8624-733B429E4754}" type="presParOf" srcId="{BE9AAD67-9AE5-434D-A816-D1BB96ADAC9A}" destId="{6F21C248-E2A1-4567-A6E7-51BF94E28114}" srcOrd="1" destOrd="0" presId="urn:microsoft.com/office/officeart/2005/8/layout/hList7"/>
    <dgm:cxn modelId="{DF10B469-DA2C-4A4D-B61C-D35DFE2C4652}" type="presParOf" srcId="{BE9AAD67-9AE5-434D-A816-D1BB96ADAC9A}" destId="{707B92C0-E8FC-4DBE-BA36-E0F9F05A1D90}" srcOrd="2" destOrd="0" presId="urn:microsoft.com/office/officeart/2005/8/layout/hList7"/>
    <dgm:cxn modelId="{C3C85EBA-CEF3-4F4A-8F96-3D6FDA515E4C}" type="presParOf" srcId="{BE9AAD67-9AE5-434D-A816-D1BB96ADAC9A}" destId="{D765C587-C94E-4F01-9225-19190710ADA1}" srcOrd="3" destOrd="0" presId="urn:microsoft.com/office/officeart/2005/8/layout/hList7"/>
    <dgm:cxn modelId="{18FD2221-2F2B-42AE-BFEA-DE3E51182961}" type="presParOf" srcId="{4E18C861-CB15-4464-8597-9AC43A4D3421}" destId="{93B975EB-D9C5-4016-9F5A-EB991F28FE2E}" srcOrd="1" destOrd="0" presId="urn:microsoft.com/office/officeart/2005/8/layout/hList7"/>
    <dgm:cxn modelId="{09666A47-D161-48EA-8BA3-8E274B0A9CFC}" type="presParOf" srcId="{4E18C861-CB15-4464-8597-9AC43A4D3421}" destId="{D58ECFB2-897B-4B08-AE15-10783A43F939}" srcOrd="2" destOrd="0" presId="urn:microsoft.com/office/officeart/2005/8/layout/hList7"/>
    <dgm:cxn modelId="{D3C269CD-3027-44DA-B38C-88E4AE253139}" type="presParOf" srcId="{D58ECFB2-897B-4B08-AE15-10783A43F939}" destId="{C64D43FF-F23A-4DE8-90DA-D32C0A6839F9}" srcOrd="0" destOrd="0" presId="urn:microsoft.com/office/officeart/2005/8/layout/hList7"/>
    <dgm:cxn modelId="{D6A9203F-C9FF-4711-AC76-753185DC467D}" type="presParOf" srcId="{D58ECFB2-897B-4B08-AE15-10783A43F939}" destId="{41D735B0-4437-42AC-8CDD-7E2D6153A3D9}" srcOrd="1" destOrd="0" presId="urn:microsoft.com/office/officeart/2005/8/layout/hList7"/>
    <dgm:cxn modelId="{DF6205B9-99EC-4FCF-BB16-22247C76CC9F}" type="presParOf" srcId="{D58ECFB2-897B-4B08-AE15-10783A43F939}" destId="{E8657B64-FE07-4E6D-AE34-33E2C6A7AA8D}" srcOrd="2" destOrd="0" presId="urn:microsoft.com/office/officeart/2005/8/layout/hList7"/>
    <dgm:cxn modelId="{F16CA7E7-41A3-4E80-B36B-B63E845DF932}" type="presParOf" srcId="{D58ECFB2-897B-4B08-AE15-10783A43F939}" destId="{E94379EA-CFBB-4780-B2CB-9DE3EDAE61CC}" srcOrd="3" destOrd="0" presId="urn:microsoft.com/office/officeart/2005/8/layout/hList7"/>
    <dgm:cxn modelId="{E5E512B2-B51C-4C7E-9D7F-5A3BAA0909C0}" type="presParOf" srcId="{4E18C861-CB15-4464-8597-9AC43A4D3421}" destId="{997FA575-64E6-4979-8119-232342E3F472}" srcOrd="3" destOrd="0" presId="urn:microsoft.com/office/officeart/2005/8/layout/hList7"/>
    <dgm:cxn modelId="{6FAD1800-B7F5-4995-884A-CF3C0756F70B}" type="presParOf" srcId="{4E18C861-CB15-4464-8597-9AC43A4D3421}" destId="{428F4C6B-4D3D-4D72-AE89-D6740FF86F8D}" srcOrd="4" destOrd="0" presId="urn:microsoft.com/office/officeart/2005/8/layout/hList7"/>
    <dgm:cxn modelId="{B2725DE4-BB99-4933-8DB9-590026870A8B}" type="presParOf" srcId="{428F4C6B-4D3D-4D72-AE89-D6740FF86F8D}" destId="{256B9713-DC93-4A8E-82FF-3E6E91326ED9}" srcOrd="0" destOrd="0" presId="urn:microsoft.com/office/officeart/2005/8/layout/hList7"/>
    <dgm:cxn modelId="{46BFFFF5-A2BC-406B-83B6-C1A196694F2B}" type="presParOf" srcId="{428F4C6B-4D3D-4D72-AE89-D6740FF86F8D}" destId="{D6F8270F-7AA9-4871-9B48-2E7F20BECC39}" srcOrd="1" destOrd="0" presId="urn:microsoft.com/office/officeart/2005/8/layout/hList7"/>
    <dgm:cxn modelId="{CE589E73-3142-447A-86D1-01AEEF428D0C}" type="presParOf" srcId="{428F4C6B-4D3D-4D72-AE89-D6740FF86F8D}" destId="{A1BCB06A-8B9D-4AA7-8CDE-937E979DA7FA}" srcOrd="2" destOrd="0" presId="urn:microsoft.com/office/officeart/2005/8/layout/hList7"/>
    <dgm:cxn modelId="{7718FFE3-BF7F-45A6-A58F-3E491978B26F}" type="presParOf" srcId="{428F4C6B-4D3D-4D72-AE89-D6740FF86F8D}" destId="{551EF8BD-9BB2-4751-A916-50807193000E}" srcOrd="3" destOrd="0" presId="urn:microsoft.com/office/officeart/2005/8/layout/hList7"/>
    <dgm:cxn modelId="{6C5EE87A-6A2E-4523-8B54-94CB35F174EC}" type="presParOf" srcId="{4E18C861-CB15-4464-8597-9AC43A4D3421}" destId="{695A7950-5F75-4D31-9DEA-011C3AA35D8A}" srcOrd="5" destOrd="0" presId="urn:microsoft.com/office/officeart/2005/8/layout/hList7"/>
    <dgm:cxn modelId="{D970DD5E-274E-4024-9DCC-CDD4DD7CC09F}" type="presParOf" srcId="{4E18C861-CB15-4464-8597-9AC43A4D3421}" destId="{45AB94D4-E4EF-410F-A55C-4124EC15008E}" srcOrd="6" destOrd="0" presId="urn:microsoft.com/office/officeart/2005/8/layout/hList7"/>
    <dgm:cxn modelId="{40E10CE0-35BC-40AB-8D27-F47E8E554EBA}" type="presParOf" srcId="{45AB94D4-E4EF-410F-A55C-4124EC15008E}" destId="{10A44C73-820F-4447-BEFA-F04461F4AA40}" srcOrd="0" destOrd="0" presId="urn:microsoft.com/office/officeart/2005/8/layout/hList7"/>
    <dgm:cxn modelId="{4F03E4FC-67EF-4B23-A9F6-EBE40D7B12BD}" type="presParOf" srcId="{45AB94D4-E4EF-410F-A55C-4124EC15008E}" destId="{885B00F3-3CE3-4FC9-AA7C-7CE3FA571EE0}" srcOrd="1" destOrd="0" presId="urn:microsoft.com/office/officeart/2005/8/layout/hList7"/>
    <dgm:cxn modelId="{DCB3F313-BDAA-4863-9D58-C16ADD3849C3}" type="presParOf" srcId="{45AB94D4-E4EF-410F-A55C-4124EC15008E}" destId="{D3D69EFD-29BE-4525-A0D8-FF338EBB668D}" srcOrd="2" destOrd="0" presId="urn:microsoft.com/office/officeart/2005/8/layout/hList7"/>
    <dgm:cxn modelId="{F4B55473-E673-44D7-99C1-287C29939C5A}" type="presParOf" srcId="{45AB94D4-E4EF-410F-A55C-4124EC15008E}" destId="{CB8F2D78-3F90-47CE-BBB9-014758DE6DFE}" srcOrd="3" destOrd="0" presId="urn:microsoft.com/office/officeart/2005/8/layout/hList7"/>
    <dgm:cxn modelId="{17EA7E9F-62B2-4414-9296-F38E259AC5B9}" type="presParOf" srcId="{4E18C861-CB15-4464-8597-9AC43A4D3421}" destId="{D82E1D47-B362-4C33-AD0D-B2918E1EDF5B}" srcOrd="7" destOrd="0" presId="urn:microsoft.com/office/officeart/2005/8/layout/hList7"/>
    <dgm:cxn modelId="{E49D1C58-4586-4805-B33D-F1AD167416BE}" type="presParOf" srcId="{4E18C861-CB15-4464-8597-9AC43A4D3421}" destId="{D0D81EEB-B921-4F15-8E3D-4F582EAA05CF}" srcOrd="8" destOrd="0" presId="urn:microsoft.com/office/officeart/2005/8/layout/hList7"/>
    <dgm:cxn modelId="{F89C3D2B-4A24-4A45-94BC-7D8C6268E5E1}" type="presParOf" srcId="{D0D81EEB-B921-4F15-8E3D-4F582EAA05CF}" destId="{9C7A5E03-D924-4B3F-AE7C-CE16C8A5988C}" srcOrd="0" destOrd="0" presId="urn:microsoft.com/office/officeart/2005/8/layout/hList7"/>
    <dgm:cxn modelId="{B0F26870-B2F9-4459-999A-617426310F90}" type="presParOf" srcId="{D0D81EEB-B921-4F15-8E3D-4F582EAA05CF}" destId="{E4B1F558-187C-469A-A140-6B7490A0BE2F}" srcOrd="1" destOrd="0" presId="urn:microsoft.com/office/officeart/2005/8/layout/hList7"/>
    <dgm:cxn modelId="{C5E948D1-6803-4933-AB50-7278329BB99E}" type="presParOf" srcId="{D0D81EEB-B921-4F15-8E3D-4F582EAA05CF}" destId="{15F53EA0-BB41-4F45-B58C-D2259046C302}" srcOrd="2" destOrd="0" presId="urn:microsoft.com/office/officeart/2005/8/layout/hList7"/>
    <dgm:cxn modelId="{8AE8837B-F83C-475F-839A-6ED4ED7F32E1}" type="presParOf" srcId="{D0D81EEB-B921-4F15-8E3D-4F582EAA05CF}" destId="{2223FEB4-16D8-4C03-9B4F-287F85A3DC7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E717E-D980-45BB-B85A-8A136CBB9DE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CCB2A91-1FA3-43BF-AC5D-77916A27277D}">
      <dgm:prSet phldrT="[Text]" custT="1"/>
      <dgm:spPr/>
      <dgm:t>
        <a:bodyPr/>
        <a:lstStyle/>
        <a:p>
          <a:r>
            <a:rPr lang="en-US" sz="3600" b="1" dirty="0"/>
            <a:t>Guardianship</a:t>
          </a:r>
        </a:p>
      </dgm:t>
    </dgm:pt>
    <dgm:pt modelId="{576CC4A9-3F75-413C-80E5-1CBFAB887ACC}" type="parTrans" cxnId="{D955397F-D343-4768-BDD8-01A09E25805D}">
      <dgm:prSet/>
      <dgm:spPr/>
      <dgm:t>
        <a:bodyPr/>
        <a:lstStyle/>
        <a:p>
          <a:endParaRPr lang="en-US" b="1"/>
        </a:p>
      </dgm:t>
    </dgm:pt>
    <dgm:pt modelId="{C456E52C-388D-498B-9E36-9CC2DC23DC22}" type="sibTrans" cxnId="{D955397F-D343-4768-BDD8-01A09E25805D}">
      <dgm:prSet/>
      <dgm:spPr/>
      <dgm:t>
        <a:bodyPr/>
        <a:lstStyle/>
        <a:p>
          <a:endParaRPr lang="en-US" b="1"/>
        </a:p>
      </dgm:t>
    </dgm:pt>
    <dgm:pt modelId="{A01F6311-73A8-48DF-B074-B6982A4911B7}">
      <dgm:prSet phldrT="[Text]" custT="1"/>
      <dgm:spPr/>
      <dgm:t>
        <a:bodyPr/>
        <a:lstStyle/>
        <a:p>
          <a:r>
            <a:rPr lang="en-US" sz="2800" b="1" dirty="0"/>
            <a:t>No POA or invalid</a:t>
          </a:r>
        </a:p>
      </dgm:t>
    </dgm:pt>
    <dgm:pt modelId="{E58857B0-98C8-45E4-AA59-67E731F84F4C}" type="parTrans" cxnId="{CD7C53A8-674A-4000-9649-E6DC75ED3B3A}">
      <dgm:prSet/>
      <dgm:spPr/>
      <dgm:t>
        <a:bodyPr/>
        <a:lstStyle/>
        <a:p>
          <a:endParaRPr lang="en-US" b="1"/>
        </a:p>
      </dgm:t>
    </dgm:pt>
    <dgm:pt modelId="{822B56D3-2AE3-4453-A693-2EA84093A702}" type="sibTrans" cxnId="{CD7C53A8-674A-4000-9649-E6DC75ED3B3A}">
      <dgm:prSet/>
      <dgm:spPr/>
      <dgm:t>
        <a:bodyPr/>
        <a:lstStyle/>
        <a:p>
          <a:endParaRPr lang="en-US" b="1"/>
        </a:p>
      </dgm:t>
    </dgm:pt>
    <dgm:pt modelId="{C407E468-D5F3-4C75-AABA-85EB516D3448}">
      <dgm:prSet phldrT="[Text]" custT="1"/>
      <dgm:spPr/>
      <dgm:t>
        <a:bodyPr/>
        <a:lstStyle/>
        <a:p>
          <a:r>
            <a:rPr lang="en-US" sz="3200" b="1" dirty="0"/>
            <a:t>Agents unable to act</a:t>
          </a:r>
        </a:p>
      </dgm:t>
    </dgm:pt>
    <dgm:pt modelId="{D869FA71-E419-4A6F-8B19-60702FF2D8B8}" type="parTrans" cxnId="{4F4D229C-187C-4DC3-886A-F0C07719D9DF}">
      <dgm:prSet/>
      <dgm:spPr/>
      <dgm:t>
        <a:bodyPr/>
        <a:lstStyle/>
        <a:p>
          <a:endParaRPr lang="en-US" b="1"/>
        </a:p>
      </dgm:t>
    </dgm:pt>
    <dgm:pt modelId="{8A1938D5-E977-41FE-A7EF-F4CD027D1410}" type="sibTrans" cxnId="{4F4D229C-187C-4DC3-886A-F0C07719D9DF}">
      <dgm:prSet/>
      <dgm:spPr/>
      <dgm:t>
        <a:bodyPr/>
        <a:lstStyle/>
        <a:p>
          <a:endParaRPr lang="en-US" b="1"/>
        </a:p>
      </dgm:t>
    </dgm:pt>
    <dgm:pt modelId="{CDC787C7-F030-488A-B19F-FEB330595181}">
      <dgm:prSet phldrT="[Text]" custT="1"/>
      <dgm:spPr/>
      <dgm:t>
        <a:bodyPr/>
        <a:lstStyle/>
        <a:p>
          <a:r>
            <a:rPr lang="en-US" sz="2800" b="1" dirty="0"/>
            <a:t>Need additional authority</a:t>
          </a:r>
        </a:p>
      </dgm:t>
    </dgm:pt>
    <dgm:pt modelId="{903F8C15-0D76-4719-8CE5-D5DE2630B682}" type="parTrans" cxnId="{919444F6-58C4-4F4D-A194-40413D254660}">
      <dgm:prSet/>
      <dgm:spPr/>
      <dgm:t>
        <a:bodyPr/>
        <a:lstStyle/>
        <a:p>
          <a:endParaRPr lang="en-US" b="1"/>
        </a:p>
      </dgm:t>
    </dgm:pt>
    <dgm:pt modelId="{BE1164D0-4535-4E11-B181-F056867CD1F9}" type="sibTrans" cxnId="{919444F6-58C4-4F4D-A194-40413D254660}">
      <dgm:prSet/>
      <dgm:spPr/>
      <dgm:t>
        <a:bodyPr/>
        <a:lstStyle/>
        <a:p>
          <a:endParaRPr lang="en-US" b="1"/>
        </a:p>
      </dgm:t>
    </dgm:pt>
    <dgm:pt modelId="{CF33932E-1750-4665-B8A3-422239139A97}" type="pres">
      <dgm:prSet presAssocID="{D9EE717E-D980-45BB-B85A-8A136CBB9DE2}" presName="cycle" presStyleCnt="0">
        <dgm:presLayoutVars>
          <dgm:chMax val="1"/>
          <dgm:dir/>
          <dgm:animLvl val="ctr"/>
          <dgm:resizeHandles val="exact"/>
        </dgm:presLayoutVars>
      </dgm:prSet>
      <dgm:spPr/>
    </dgm:pt>
    <dgm:pt modelId="{B6B63416-BE04-449C-AD9B-CD81D03DF456}" type="pres">
      <dgm:prSet presAssocID="{1CCB2A91-1FA3-43BF-AC5D-77916A27277D}" presName="centerShape" presStyleLbl="node0" presStyleIdx="0" presStyleCnt="1" custScaleX="160658"/>
      <dgm:spPr/>
    </dgm:pt>
    <dgm:pt modelId="{C0F4171E-6399-4F1A-9516-AB105BDF9899}" type="pres">
      <dgm:prSet presAssocID="{E58857B0-98C8-45E4-AA59-67E731F84F4C}" presName="parTrans" presStyleLbl="bgSibTrans2D1" presStyleIdx="0" presStyleCnt="3" custScaleX="147905"/>
      <dgm:spPr/>
    </dgm:pt>
    <dgm:pt modelId="{AE7DA7EE-DD2D-4056-95BE-980A826F4EE0}" type="pres">
      <dgm:prSet presAssocID="{A01F6311-73A8-48DF-B074-B6982A4911B7}" presName="node" presStyleLbl="node1" presStyleIdx="0" presStyleCnt="3" custScaleX="99695" custScaleY="83502">
        <dgm:presLayoutVars>
          <dgm:bulletEnabled val="1"/>
        </dgm:presLayoutVars>
      </dgm:prSet>
      <dgm:spPr/>
    </dgm:pt>
    <dgm:pt modelId="{AEF71FCA-3AA9-425C-A105-1B3E5980BB7F}" type="pres">
      <dgm:prSet presAssocID="{D869FA71-E419-4A6F-8B19-60702FF2D8B8}" presName="parTrans" presStyleLbl="bgSibTrans2D1" presStyleIdx="1" presStyleCnt="3" custScaleX="127242"/>
      <dgm:spPr/>
    </dgm:pt>
    <dgm:pt modelId="{FEBBA822-D4A7-4750-AE65-E39BA3AE2F27}" type="pres">
      <dgm:prSet presAssocID="{C407E468-D5F3-4C75-AABA-85EB516D3448}" presName="node" presStyleLbl="node1" presStyleIdx="1" presStyleCnt="3">
        <dgm:presLayoutVars>
          <dgm:bulletEnabled val="1"/>
        </dgm:presLayoutVars>
      </dgm:prSet>
      <dgm:spPr/>
    </dgm:pt>
    <dgm:pt modelId="{071B7740-2118-4536-A4A4-6576C2E50109}" type="pres">
      <dgm:prSet presAssocID="{903F8C15-0D76-4719-8CE5-D5DE2630B682}" presName="parTrans" presStyleLbl="bgSibTrans2D1" presStyleIdx="2" presStyleCnt="3" custScaleX="143232"/>
      <dgm:spPr/>
    </dgm:pt>
    <dgm:pt modelId="{9ECA7F5E-FAB2-46DD-822E-07D0780096B3}" type="pres">
      <dgm:prSet presAssocID="{CDC787C7-F030-488A-B19F-FEB330595181}" presName="node" presStyleLbl="node1" presStyleIdx="2" presStyleCnt="3" custScaleX="109629" custScaleY="82083">
        <dgm:presLayoutVars>
          <dgm:bulletEnabled val="1"/>
        </dgm:presLayoutVars>
      </dgm:prSet>
      <dgm:spPr/>
    </dgm:pt>
  </dgm:ptLst>
  <dgm:cxnLst>
    <dgm:cxn modelId="{55BAC929-6069-4E25-8B97-48824A423D21}" type="presOf" srcId="{D9EE717E-D980-45BB-B85A-8A136CBB9DE2}" destId="{CF33932E-1750-4665-B8A3-422239139A97}" srcOrd="0" destOrd="0" presId="urn:microsoft.com/office/officeart/2005/8/layout/radial4"/>
    <dgm:cxn modelId="{AC4D4C5C-BD36-44D8-83BC-4DD946E6D88C}" type="presOf" srcId="{E58857B0-98C8-45E4-AA59-67E731F84F4C}" destId="{C0F4171E-6399-4F1A-9516-AB105BDF9899}" srcOrd="0" destOrd="0" presId="urn:microsoft.com/office/officeart/2005/8/layout/radial4"/>
    <dgm:cxn modelId="{E14D6D48-E5F0-4C0F-BBB1-1609C9A8147C}" type="presOf" srcId="{903F8C15-0D76-4719-8CE5-D5DE2630B682}" destId="{071B7740-2118-4536-A4A4-6576C2E50109}" srcOrd="0" destOrd="0" presId="urn:microsoft.com/office/officeart/2005/8/layout/radial4"/>
    <dgm:cxn modelId="{CA19A06A-8788-4DEC-8DD8-C5735F70395A}" type="presOf" srcId="{C407E468-D5F3-4C75-AABA-85EB516D3448}" destId="{FEBBA822-D4A7-4750-AE65-E39BA3AE2F27}" srcOrd="0" destOrd="0" presId="urn:microsoft.com/office/officeart/2005/8/layout/radial4"/>
    <dgm:cxn modelId="{D955397F-D343-4768-BDD8-01A09E25805D}" srcId="{D9EE717E-D980-45BB-B85A-8A136CBB9DE2}" destId="{1CCB2A91-1FA3-43BF-AC5D-77916A27277D}" srcOrd="0" destOrd="0" parTransId="{576CC4A9-3F75-413C-80E5-1CBFAB887ACC}" sibTransId="{C456E52C-388D-498B-9E36-9CC2DC23DC22}"/>
    <dgm:cxn modelId="{6D7A6780-25A0-4E0D-8040-D2C687F719CC}" type="presOf" srcId="{CDC787C7-F030-488A-B19F-FEB330595181}" destId="{9ECA7F5E-FAB2-46DD-822E-07D0780096B3}" srcOrd="0" destOrd="0" presId="urn:microsoft.com/office/officeart/2005/8/layout/radial4"/>
    <dgm:cxn modelId="{4F4D229C-187C-4DC3-886A-F0C07719D9DF}" srcId="{1CCB2A91-1FA3-43BF-AC5D-77916A27277D}" destId="{C407E468-D5F3-4C75-AABA-85EB516D3448}" srcOrd="1" destOrd="0" parTransId="{D869FA71-E419-4A6F-8B19-60702FF2D8B8}" sibTransId="{8A1938D5-E977-41FE-A7EF-F4CD027D1410}"/>
    <dgm:cxn modelId="{CD7C53A8-674A-4000-9649-E6DC75ED3B3A}" srcId="{1CCB2A91-1FA3-43BF-AC5D-77916A27277D}" destId="{A01F6311-73A8-48DF-B074-B6982A4911B7}" srcOrd="0" destOrd="0" parTransId="{E58857B0-98C8-45E4-AA59-67E731F84F4C}" sibTransId="{822B56D3-2AE3-4453-A693-2EA84093A702}"/>
    <dgm:cxn modelId="{A5188DBB-C6C5-409B-837F-2DEB5FC0DC6D}" type="presOf" srcId="{D869FA71-E419-4A6F-8B19-60702FF2D8B8}" destId="{AEF71FCA-3AA9-425C-A105-1B3E5980BB7F}" srcOrd="0" destOrd="0" presId="urn:microsoft.com/office/officeart/2005/8/layout/radial4"/>
    <dgm:cxn modelId="{4613CADA-C340-45C6-B0BD-403D0837E54C}" type="presOf" srcId="{A01F6311-73A8-48DF-B074-B6982A4911B7}" destId="{AE7DA7EE-DD2D-4056-95BE-980A826F4EE0}" srcOrd="0" destOrd="0" presId="urn:microsoft.com/office/officeart/2005/8/layout/radial4"/>
    <dgm:cxn modelId="{ABCEA7E3-795A-4CC7-A92A-7178EF7F6645}" type="presOf" srcId="{1CCB2A91-1FA3-43BF-AC5D-77916A27277D}" destId="{B6B63416-BE04-449C-AD9B-CD81D03DF456}" srcOrd="0" destOrd="0" presId="urn:microsoft.com/office/officeart/2005/8/layout/radial4"/>
    <dgm:cxn modelId="{919444F6-58C4-4F4D-A194-40413D254660}" srcId="{1CCB2A91-1FA3-43BF-AC5D-77916A27277D}" destId="{CDC787C7-F030-488A-B19F-FEB330595181}" srcOrd="2" destOrd="0" parTransId="{903F8C15-0D76-4719-8CE5-D5DE2630B682}" sibTransId="{BE1164D0-4535-4E11-B181-F056867CD1F9}"/>
    <dgm:cxn modelId="{9C0BCCB4-FF99-4743-ACAA-7E6B553A3146}" type="presParOf" srcId="{CF33932E-1750-4665-B8A3-422239139A97}" destId="{B6B63416-BE04-449C-AD9B-CD81D03DF456}" srcOrd="0" destOrd="0" presId="urn:microsoft.com/office/officeart/2005/8/layout/radial4"/>
    <dgm:cxn modelId="{3886FCC8-CACC-4C6F-8215-CC18B88B2B66}" type="presParOf" srcId="{CF33932E-1750-4665-B8A3-422239139A97}" destId="{C0F4171E-6399-4F1A-9516-AB105BDF9899}" srcOrd="1" destOrd="0" presId="urn:microsoft.com/office/officeart/2005/8/layout/radial4"/>
    <dgm:cxn modelId="{5C30F56B-4F65-439F-8B1E-9076EF5F3702}" type="presParOf" srcId="{CF33932E-1750-4665-B8A3-422239139A97}" destId="{AE7DA7EE-DD2D-4056-95BE-980A826F4EE0}" srcOrd="2" destOrd="0" presId="urn:microsoft.com/office/officeart/2005/8/layout/radial4"/>
    <dgm:cxn modelId="{85E9B81B-6252-4D44-A129-59208B4ED09C}" type="presParOf" srcId="{CF33932E-1750-4665-B8A3-422239139A97}" destId="{AEF71FCA-3AA9-425C-A105-1B3E5980BB7F}" srcOrd="3" destOrd="0" presId="urn:microsoft.com/office/officeart/2005/8/layout/radial4"/>
    <dgm:cxn modelId="{06D0AF22-4B9C-4919-A11D-9EE06CC63C68}" type="presParOf" srcId="{CF33932E-1750-4665-B8A3-422239139A97}" destId="{FEBBA822-D4A7-4750-AE65-E39BA3AE2F27}" srcOrd="4" destOrd="0" presId="urn:microsoft.com/office/officeart/2005/8/layout/radial4"/>
    <dgm:cxn modelId="{6E0A5BF8-B07A-489E-924D-83A9E78BF6E0}" type="presParOf" srcId="{CF33932E-1750-4665-B8A3-422239139A97}" destId="{071B7740-2118-4536-A4A4-6576C2E50109}" srcOrd="5" destOrd="0" presId="urn:microsoft.com/office/officeart/2005/8/layout/radial4"/>
    <dgm:cxn modelId="{DB651FA2-E3D0-49BC-A8B4-FEC184B7D2C5}" type="presParOf" srcId="{CF33932E-1750-4665-B8A3-422239139A97}" destId="{9ECA7F5E-FAB2-46DD-822E-07D0780096B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A24C30-F1FE-42E5-B89F-F6D944568E3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374E7E0-A69E-4592-80A7-3FBB91DD2929}">
      <dgm:prSet phldrT="[Text]"/>
      <dgm:spPr/>
      <dgm:t>
        <a:bodyPr/>
        <a:lstStyle/>
        <a:p>
          <a:r>
            <a:rPr lang="en-US" dirty="0"/>
            <a:t>medical</a:t>
          </a:r>
        </a:p>
      </dgm:t>
    </dgm:pt>
    <dgm:pt modelId="{DD8FA039-35BE-4C0F-9002-F97DC67B39E9}" type="parTrans" cxnId="{D0A33547-6403-4E05-9023-8FE7821B072F}">
      <dgm:prSet/>
      <dgm:spPr/>
      <dgm:t>
        <a:bodyPr/>
        <a:lstStyle/>
        <a:p>
          <a:endParaRPr lang="en-US"/>
        </a:p>
      </dgm:t>
    </dgm:pt>
    <dgm:pt modelId="{9E75BFDB-2E5D-4B8F-8264-6D283656F5CC}" type="sibTrans" cxnId="{D0A33547-6403-4E05-9023-8FE7821B072F}">
      <dgm:prSet/>
      <dgm:spPr/>
      <dgm:t>
        <a:bodyPr/>
        <a:lstStyle/>
        <a:p>
          <a:endParaRPr lang="en-US"/>
        </a:p>
      </dgm:t>
    </dgm:pt>
    <dgm:pt modelId="{8F0ECD6E-A7AD-42F2-81F2-FECA5F482F21}">
      <dgm:prSet phldrT="[Text]"/>
      <dgm:spPr/>
      <dgm:t>
        <a:bodyPr/>
        <a:lstStyle/>
        <a:p>
          <a:r>
            <a:rPr lang="en-US" dirty="0"/>
            <a:t>financial</a:t>
          </a:r>
        </a:p>
      </dgm:t>
    </dgm:pt>
    <dgm:pt modelId="{27932F56-4818-43D0-AA57-43462525C9F8}" type="parTrans" cxnId="{EA6B5E59-F30E-4F5B-A67B-BA54C1A3006D}">
      <dgm:prSet/>
      <dgm:spPr/>
      <dgm:t>
        <a:bodyPr/>
        <a:lstStyle/>
        <a:p>
          <a:endParaRPr lang="en-US"/>
        </a:p>
      </dgm:t>
    </dgm:pt>
    <dgm:pt modelId="{929379B4-5E04-4D51-824A-2DDA583F97EE}" type="sibTrans" cxnId="{EA6B5E59-F30E-4F5B-A67B-BA54C1A3006D}">
      <dgm:prSet/>
      <dgm:spPr/>
      <dgm:t>
        <a:bodyPr/>
        <a:lstStyle/>
        <a:p>
          <a:endParaRPr lang="en-US"/>
        </a:p>
      </dgm:t>
    </dgm:pt>
    <dgm:pt modelId="{6A6B749C-C9D8-44A7-91BD-385033E6B06D}">
      <dgm:prSet phldrT="[Text]"/>
      <dgm:spPr/>
      <dgm:t>
        <a:bodyPr/>
        <a:lstStyle/>
        <a:p>
          <a:r>
            <a:rPr lang="en-US" dirty="0"/>
            <a:t>housing</a:t>
          </a:r>
        </a:p>
      </dgm:t>
    </dgm:pt>
    <dgm:pt modelId="{95A37683-3E8D-4796-A262-59ABF6378842}" type="parTrans" cxnId="{2D0BB1AC-7992-497F-B0A7-C9FBB7F112B8}">
      <dgm:prSet/>
      <dgm:spPr/>
      <dgm:t>
        <a:bodyPr/>
        <a:lstStyle/>
        <a:p>
          <a:endParaRPr lang="en-US"/>
        </a:p>
      </dgm:t>
    </dgm:pt>
    <dgm:pt modelId="{96493758-7949-4F96-B2A8-ACA4882CF42E}" type="sibTrans" cxnId="{2D0BB1AC-7992-497F-B0A7-C9FBB7F112B8}">
      <dgm:prSet/>
      <dgm:spPr/>
      <dgm:t>
        <a:bodyPr/>
        <a:lstStyle/>
        <a:p>
          <a:endParaRPr lang="en-US"/>
        </a:p>
      </dgm:t>
    </dgm:pt>
    <dgm:pt modelId="{4F9138C2-F7E4-4077-A10F-C366ABA4CE57}">
      <dgm:prSet phldrT="[Text]"/>
      <dgm:spPr/>
      <dgm:t>
        <a:bodyPr/>
        <a:lstStyle/>
        <a:p>
          <a:r>
            <a:rPr lang="en-US" dirty="0"/>
            <a:t>education</a:t>
          </a:r>
        </a:p>
      </dgm:t>
    </dgm:pt>
    <dgm:pt modelId="{EF482130-8511-4AAF-B43F-50663C372F7C}" type="parTrans" cxnId="{DFA04E28-E9D3-4AC8-A595-70EE07B6C909}">
      <dgm:prSet/>
      <dgm:spPr/>
      <dgm:t>
        <a:bodyPr/>
        <a:lstStyle/>
        <a:p>
          <a:endParaRPr lang="en-US"/>
        </a:p>
      </dgm:t>
    </dgm:pt>
    <dgm:pt modelId="{C7D57B36-65D0-4CC0-8F14-B07D82CAD87F}" type="sibTrans" cxnId="{DFA04E28-E9D3-4AC8-A595-70EE07B6C909}">
      <dgm:prSet/>
      <dgm:spPr/>
      <dgm:t>
        <a:bodyPr/>
        <a:lstStyle/>
        <a:p>
          <a:endParaRPr lang="en-US"/>
        </a:p>
      </dgm:t>
    </dgm:pt>
    <dgm:pt modelId="{2BDC723E-399D-49BB-A209-36AE3344A6F5}" type="pres">
      <dgm:prSet presAssocID="{4BA24C30-F1FE-42E5-B89F-F6D944568E31}" presName="diagram" presStyleCnt="0">
        <dgm:presLayoutVars>
          <dgm:dir/>
          <dgm:resizeHandles val="exact"/>
        </dgm:presLayoutVars>
      </dgm:prSet>
      <dgm:spPr/>
    </dgm:pt>
    <dgm:pt modelId="{A15594AC-F147-4539-BA1B-C0395EEC3BBA}" type="pres">
      <dgm:prSet presAssocID="{F374E7E0-A69E-4592-80A7-3FBB91DD2929}" presName="node" presStyleLbl="node1" presStyleIdx="0" presStyleCnt="4">
        <dgm:presLayoutVars>
          <dgm:bulletEnabled val="1"/>
        </dgm:presLayoutVars>
      </dgm:prSet>
      <dgm:spPr/>
    </dgm:pt>
    <dgm:pt modelId="{CBBA4791-CBFE-486E-AC1D-B01DB9E64D97}" type="pres">
      <dgm:prSet presAssocID="{9E75BFDB-2E5D-4B8F-8264-6D283656F5CC}" presName="sibTrans" presStyleCnt="0"/>
      <dgm:spPr/>
    </dgm:pt>
    <dgm:pt modelId="{04385BF0-2703-4926-8E8E-1BC21DAB404F}" type="pres">
      <dgm:prSet presAssocID="{8F0ECD6E-A7AD-42F2-81F2-FECA5F482F21}" presName="node" presStyleLbl="node1" presStyleIdx="1" presStyleCnt="4">
        <dgm:presLayoutVars>
          <dgm:bulletEnabled val="1"/>
        </dgm:presLayoutVars>
      </dgm:prSet>
      <dgm:spPr/>
    </dgm:pt>
    <dgm:pt modelId="{74C4E182-0C63-425B-BF67-BAD03FDAD3A8}" type="pres">
      <dgm:prSet presAssocID="{929379B4-5E04-4D51-824A-2DDA583F97EE}" presName="sibTrans" presStyleCnt="0"/>
      <dgm:spPr/>
    </dgm:pt>
    <dgm:pt modelId="{0DBECB7D-D4D6-43A1-8E66-205FD4FB90A0}" type="pres">
      <dgm:prSet presAssocID="{6A6B749C-C9D8-44A7-91BD-385033E6B06D}" presName="node" presStyleLbl="node1" presStyleIdx="2" presStyleCnt="4">
        <dgm:presLayoutVars>
          <dgm:bulletEnabled val="1"/>
        </dgm:presLayoutVars>
      </dgm:prSet>
      <dgm:spPr/>
    </dgm:pt>
    <dgm:pt modelId="{F2D08D62-73EB-48E9-A1F4-2EB0808EB25F}" type="pres">
      <dgm:prSet presAssocID="{96493758-7949-4F96-B2A8-ACA4882CF42E}" presName="sibTrans" presStyleCnt="0"/>
      <dgm:spPr/>
    </dgm:pt>
    <dgm:pt modelId="{7478D0E9-A5D1-46C7-A8B4-0596C762F3D3}" type="pres">
      <dgm:prSet presAssocID="{4F9138C2-F7E4-4077-A10F-C366ABA4CE57}" presName="node" presStyleLbl="node1" presStyleIdx="3" presStyleCnt="4">
        <dgm:presLayoutVars>
          <dgm:bulletEnabled val="1"/>
        </dgm:presLayoutVars>
      </dgm:prSet>
      <dgm:spPr/>
    </dgm:pt>
  </dgm:ptLst>
  <dgm:cxnLst>
    <dgm:cxn modelId="{5D0A3214-F54C-4C77-A839-B41D632D7B87}" type="presOf" srcId="{8F0ECD6E-A7AD-42F2-81F2-FECA5F482F21}" destId="{04385BF0-2703-4926-8E8E-1BC21DAB404F}" srcOrd="0" destOrd="0" presId="urn:microsoft.com/office/officeart/2005/8/layout/default"/>
    <dgm:cxn modelId="{DFA04E28-E9D3-4AC8-A595-70EE07B6C909}" srcId="{4BA24C30-F1FE-42E5-B89F-F6D944568E31}" destId="{4F9138C2-F7E4-4077-A10F-C366ABA4CE57}" srcOrd="3" destOrd="0" parTransId="{EF482130-8511-4AAF-B43F-50663C372F7C}" sibTransId="{C7D57B36-65D0-4CC0-8F14-B07D82CAD87F}"/>
    <dgm:cxn modelId="{9E12203C-FBDE-4E9E-93DC-4BC82A96432B}" type="presOf" srcId="{4BA24C30-F1FE-42E5-B89F-F6D944568E31}" destId="{2BDC723E-399D-49BB-A209-36AE3344A6F5}" srcOrd="0" destOrd="0" presId="urn:microsoft.com/office/officeart/2005/8/layout/default"/>
    <dgm:cxn modelId="{376C533D-52DD-403A-A480-F31CF057A8A8}" type="presOf" srcId="{6A6B749C-C9D8-44A7-91BD-385033E6B06D}" destId="{0DBECB7D-D4D6-43A1-8E66-205FD4FB90A0}" srcOrd="0" destOrd="0" presId="urn:microsoft.com/office/officeart/2005/8/layout/default"/>
    <dgm:cxn modelId="{D0A33547-6403-4E05-9023-8FE7821B072F}" srcId="{4BA24C30-F1FE-42E5-B89F-F6D944568E31}" destId="{F374E7E0-A69E-4592-80A7-3FBB91DD2929}" srcOrd="0" destOrd="0" parTransId="{DD8FA039-35BE-4C0F-9002-F97DC67B39E9}" sibTransId="{9E75BFDB-2E5D-4B8F-8264-6D283656F5CC}"/>
    <dgm:cxn modelId="{A667F26A-58A8-463B-9C0A-BF48D3B1C959}" type="presOf" srcId="{F374E7E0-A69E-4592-80A7-3FBB91DD2929}" destId="{A15594AC-F147-4539-BA1B-C0395EEC3BBA}" srcOrd="0" destOrd="0" presId="urn:microsoft.com/office/officeart/2005/8/layout/default"/>
    <dgm:cxn modelId="{EA6B5E59-F30E-4F5B-A67B-BA54C1A3006D}" srcId="{4BA24C30-F1FE-42E5-B89F-F6D944568E31}" destId="{8F0ECD6E-A7AD-42F2-81F2-FECA5F482F21}" srcOrd="1" destOrd="0" parTransId="{27932F56-4818-43D0-AA57-43462525C9F8}" sibTransId="{929379B4-5E04-4D51-824A-2DDA583F97EE}"/>
    <dgm:cxn modelId="{3F8FD490-55C5-47AF-A22D-4A03B37A3488}" type="presOf" srcId="{4F9138C2-F7E4-4077-A10F-C366ABA4CE57}" destId="{7478D0E9-A5D1-46C7-A8B4-0596C762F3D3}" srcOrd="0" destOrd="0" presId="urn:microsoft.com/office/officeart/2005/8/layout/default"/>
    <dgm:cxn modelId="{2D0BB1AC-7992-497F-B0A7-C9FBB7F112B8}" srcId="{4BA24C30-F1FE-42E5-B89F-F6D944568E31}" destId="{6A6B749C-C9D8-44A7-91BD-385033E6B06D}" srcOrd="2" destOrd="0" parTransId="{95A37683-3E8D-4796-A262-59ABF6378842}" sibTransId="{96493758-7949-4F96-B2A8-ACA4882CF42E}"/>
    <dgm:cxn modelId="{F83D7F41-CCBD-4AD6-BE04-345A0B58267C}" type="presParOf" srcId="{2BDC723E-399D-49BB-A209-36AE3344A6F5}" destId="{A15594AC-F147-4539-BA1B-C0395EEC3BBA}" srcOrd="0" destOrd="0" presId="urn:microsoft.com/office/officeart/2005/8/layout/default"/>
    <dgm:cxn modelId="{ECD89B00-6FC7-441C-9F86-4E8CBC228967}" type="presParOf" srcId="{2BDC723E-399D-49BB-A209-36AE3344A6F5}" destId="{CBBA4791-CBFE-486E-AC1D-B01DB9E64D97}" srcOrd="1" destOrd="0" presId="urn:microsoft.com/office/officeart/2005/8/layout/default"/>
    <dgm:cxn modelId="{78FC2273-79CF-4832-837B-EE9A22407FD9}" type="presParOf" srcId="{2BDC723E-399D-49BB-A209-36AE3344A6F5}" destId="{04385BF0-2703-4926-8E8E-1BC21DAB404F}" srcOrd="2" destOrd="0" presId="urn:microsoft.com/office/officeart/2005/8/layout/default"/>
    <dgm:cxn modelId="{D55632EA-7B8D-4875-B358-608797E6E3C8}" type="presParOf" srcId="{2BDC723E-399D-49BB-A209-36AE3344A6F5}" destId="{74C4E182-0C63-425B-BF67-BAD03FDAD3A8}" srcOrd="3" destOrd="0" presId="urn:microsoft.com/office/officeart/2005/8/layout/default"/>
    <dgm:cxn modelId="{DEF5AD28-86D4-447B-AF27-61AA8A606690}" type="presParOf" srcId="{2BDC723E-399D-49BB-A209-36AE3344A6F5}" destId="{0DBECB7D-D4D6-43A1-8E66-205FD4FB90A0}" srcOrd="4" destOrd="0" presId="urn:microsoft.com/office/officeart/2005/8/layout/default"/>
    <dgm:cxn modelId="{AF183564-AA9C-4B0B-8EF6-0C5E5F6F844B}" type="presParOf" srcId="{2BDC723E-399D-49BB-A209-36AE3344A6F5}" destId="{F2D08D62-73EB-48E9-A1F4-2EB0808EB25F}" srcOrd="5" destOrd="0" presId="urn:microsoft.com/office/officeart/2005/8/layout/default"/>
    <dgm:cxn modelId="{49294EFF-9B75-463B-897B-04744F425272}" type="presParOf" srcId="{2BDC723E-399D-49BB-A209-36AE3344A6F5}" destId="{7478D0E9-A5D1-46C7-A8B4-0596C762F3D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F449F-DE30-472F-BD69-AA0871382BE6}">
      <dsp:nvSpPr>
        <dsp:cNvPr id="0" name=""/>
        <dsp:cNvSpPr/>
      </dsp:nvSpPr>
      <dsp:spPr>
        <a:xfrm>
          <a:off x="27990" y="0"/>
          <a:ext cx="2175625" cy="6634066"/>
        </a:xfrm>
        <a:prstGeom prst="roundRect">
          <a:avLst>
            <a:gd name="adj" fmla="val 1000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b="1" kern="1200" dirty="0"/>
            <a:t>Release forms</a:t>
          </a:r>
        </a:p>
        <a:p>
          <a:pPr marL="114300" lvl="1" indent="-114300" algn="l" defTabSz="622300">
            <a:lnSpc>
              <a:spcPct val="90000"/>
            </a:lnSpc>
            <a:spcBef>
              <a:spcPct val="0"/>
            </a:spcBef>
            <a:spcAft>
              <a:spcPct val="15000"/>
            </a:spcAft>
            <a:buChar char="•"/>
          </a:pPr>
          <a:r>
            <a:rPr lang="en-US" sz="1400" kern="1200" dirty="0"/>
            <a:t>Person signs release forms authorizing a specific person(s) access to certain kinds of records (health, financial, etc.). </a:t>
          </a:r>
        </a:p>
        <a:p>
          <a:pPr marL="114300" lvl="1" indent="-114300" algn="l" defTabSz="622300">
            <a:lnSpc>
              <a:spcPct val="90000"/>
            </a:lnSpc>
            <a:spcBef>
              <a:spcPct val="0"/>
            </a:spcBef>
            <a:spcAft>
              <a:spcPct val="15000"/>
            </a:spcAft>
            <a:buChar char="•"/>
          </a:pPr>
          <a:r>
            <a:rPr lang="en-US" sz="1400" kern="1200" dirty="0"/>
            <a:t>Some release forms may allow a person to select certain records to be released while retaining privacy over others. </a:t>
          </a:r>
        </a:p>
        <a:p>
          <a:pPr marL="114300" lvl="1" indent="-114300" algn="l" defTabSz="622300">
            <a:lnSpc>
              <a:spcPct val="90000"/>
            </a:lnSpc>
            <a:spcBef>
              <a:spcPct val="0"/>
            </a:spcBef>
            <a:spcAft>
              <a:spcPct val="15000"/>
            </a:spcAft>
            <a:buChar char="•"/>
          </a:pPr>
          <a:r>
            <a:rPr lang="en-US" sz="1400" kern="1200" dirty="0"/>
            <a:t>Some release forms may provide one-time or time-limited access to records, others releases may remain in effect in perpetuity. </a:t>
          </a:r>
        </a:p>
      </dsp:txBody>
      <dsp:txXfrm>
        <a:off x="27990" y="2653626"/>
        <a:ext cx="2175625" cy="2653626"/>
      </dsp:txXfrm>
    </dsp:sp>
    <dsp:sp modelId="{D765C587-C94E-4F01-9225-19190710ADA1}">
      <dsp:nvSpPr>
        <dsp:cNvPr id="0" name=""/>
        <dsp:cNvSpPr/>
      </dsp:nvSpPr>
      <dsp:spPr>
        <a:xfrm>
          <a:off x="300226" y="1056832"/>
          <a:ext cx="1554486" cy="155448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64D43FF-F23A-4DE8-90DA-D32C0A6839F9}">
      <dsp:nvSpPr>
        <dsp:cNvPr id="0" name=""/>
        <dsp:cNvSpPr/>
      </dsp:nvSpPr>
      <dsp:spPr>
        <a:xfrm>
          <a:off x="2283176" y="0"/>
          <a:ext cx="2358708" cy="6634066"/>
        </a:xfrm>
        <a:prstGeom prst="roundRect">
          <a:avLst>
            <a:gd name="adj" fmla="val 10000"/>
          </a:avLst>
        </a:prstGeom>
        <a:gradFill rotWithShape="0">
          <a:gsLst>
            <a:gs pos="0">
              <a:schemeClr val="accent1">
                <a:shade val="50000"/>
                <a:hueOff val="133703"/>
                <a:satOff val="3582"/>
                <a:lumOff val="15781"/>
                <a:alphaOff val="0"/>
                <a:lumMod val="110000"/>
                <a:satMod val="105000"/>
                <a:tint val="67000"/>
              </a:schemeClr>
            </a:gs>
            <a:gs pos="50000">
              <a:schemeClr val="accent1">
                <a:shade val="50000"/>
                <a:hueOff val="133703"/>
                <a:satOff val="3582"/>
                <a:lumOff val="15781"/>
                <a:alphaOff val="0"/>
                <a:lumMod val="105000"/>
                <a:satMod val="103000"/>
                <a:tint val="73000"/>
              </a:schemeClr>
            </a:gs>
            <a:gs pos="100000">
              <a:schemeClr val="accent1">
                <a:shade val="50000"/>
                <a:hueOff val="133703"/>
                <a:satOff val="3582"/>
                <a:lumOff val="157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b="1" kern="1200" dirty="0"/>
            <a:t>Supported Decision-Making agreements</a:t>
          </a:r>
        </a:p>
        <a:p>
          <a:pPr marL="114300" lvl="1" indent="-114300" algn="l" defTabSz="622300">
            <a:lnSpc>
              <a:spcPct val="90000"/>
            </a:lnSpc>
            <a:spcBef>
              <a:spcPct val="0"/>
            </a:spcBef>
            <a:spcAft>
              <a:spcPct val="15000"/>
            </a:spcAft>
            <a:buChar char="•"/>
          </a:pPr>
          <a:r>
            <a:rPr lang="en-US" sz="1400" kern="1200" dirty="0"/>
            <a:t>Person makes all their own decisions. Person identifies area  in which they want support, identifies a Supporter(s) to help them gather information, compare options, and communicate their decisions to others. </a:t>
          </a:r>
        </a:p>
        <a:p>
          <a:pPr marL="114300" lvl="1" indent="-114300" algn="l" defTabSz="622300">
            <a:lnSpc>
              <a:spcPct val="90000"/>
            </a:lnSpc>
            <a:spcBef>
              <a:spcPct val="0"/>
            </a:spcBef>
            <a:spcAft>
              <a:spcPct val="15000"/>
            </a:spcAft>
            <a:buChar char="•"/>
          </a:pPr>
          <a:r>
            <a:rPr lang="en-US" sz="1400" kern="1200" dirty="0"/>
            <a:t>The Supported Decision-Making agreement outlines what types of decisions the Person wants support and the role of the Supporter.</a:t>
          </a:r>
        </a:p>
        <a:p>
          <a:pPr marL="114300" lvl="1" indent="-114300" algn="l" defTabSz="622300">
            <a:lnSpc>
              <a:spcPct val="90000"/>
            </a:lnSpc>
            <a:spcBef>
              <a:spcPct val="0"/>
            </a:spcBef>
            <a:spcAft>
              <a:spcPct val="15000"/>
            </a:spcAft>
            <a:buChar char="•"/>
          </a:pPr>
          <a:r>
            <a:rPr lang="en-US" sz="1400" kern="1200" dirty="0"/>
            <a:t>Agreement can be changed or stopped at any time by the Person or Supporter.</a:t>
          </a:r>
        </a:p>
      </dsp:txBody>
      <dsp:txXfrm>
        <a:off x="2283176" y="2653626"/>
        <a:ext cx="2358708" cy="2653626"/>
      </dsp:txXfrm>
    </dsp:sp>
    <dsp:sp modelId="{E94379EA-CFBB-4780-B2CB-9DE3EDAE61CC}">
      <dsp:nvSpPr>
        <dsp:cNvPr id="0" name=""/>
        <dsp:cNvSpPr/>
      </dsp:nvSpPr>
      <dsp:spPr>
        <a:xfrm>
          <a:off x="2650990" y="1079940"/>
          <a:ext cx="1554486" cy="155448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56B9713-DC93-4A8E-82FF-3E6E91326ED9}">
      <dsp:nvSpPr>
        <dsp:cNvPr id="0" name=""/>
        <dsp:cNvSpPr/>
      </dsp:nvSpPr>
      <dsp:spPr>
        <a:xfrm>
          <a:off x="4733403" y="0"/>
          <a:ext cx="2358708" cy="6634066"/>
        </a:xfrm>
        <a:prstGeom prst="roundRect">
          <a:avLst>
            <a:gd name="adj" fmla="val 10000"/>
          </a:avLst>
        </a:prstGeom>
        <a:gradFill rotWithShape="0">
          <a:gsLst>
            <a:gs pos="0">
              <a:schemeClr val="accent1">
                <a:shade val="50000"/>
                <a:hueOff val="267407"/>
                <a:satOff val="7164"/>
                <a:lumOff val="31562"/>
                <a:alphaOff val="0"/>
                <a:lumMod val="110000"/>
                <a:satMod val="105000"/>
                <a:tint val="67000"/>
              </a:schemeClr>
            </a:gs>
            <a:gs pos="50000">
              <a:schemeClr val="accent1">
                <a:shade val="50000"/>
                <a:hueOff val="267407"/>
                <a:satOff val="7164"/>
                <a:lumOff val="31562"/>
                <a:alphaOff val="0"/>
                <a:lumMod val="105000"/>
                <a:satMod val="103000"/>
                <a:tint val="73000"/>
              </a:schemeClr>
            </a:gs>
            <a:gs pos="100000">
              <a:schemeClr val="accent1">
                <a:shade val="50000"/>
                <a:hueOff val="267407"/>
                <a:satOff val="7164"/>
                <a:lumOff val="315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1400" b="1"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en-US" sz="1400" b="1"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en-US" sz="1400" b="1"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en-US" sz="1400" b="1"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en-US" sz="1400" b="1"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en-US" sz="1400" b="1"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1600" b="1" kern="1200" dirty="0"/>
            <a:t>Representative payee</a:t>
          </a:r>
          <a:endParaRPr lang="en-US" sz="16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The Social Security Administration (SSA) appoints an individual/organization to receive SSI/SSDI benefits for a person who cannot manage or direct the management of their own benefits.</a:t>
          </a:r>
        </a:p>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To change a Representative Payee, the Person must complete an application process with the SSA.</a:t>
          </a:r>
        </a:p>
      </dsp:txBody>
      <dsp:txXfrm>
        <a:off x="4733403" y="2653626"/>
        <a:ext cx="2358708" cy="2653626"/>
      </dsp:txXfrm>
    </dsp:sp>
    <dsp:sp modelId="{551EF8BD-9BB2-4751-A916-50807193000E}">
      <dsp:nvSpPr>
        <dsp:cNvPr id="0" name=""/>
        <dsp:cNvSpPr/>
      </dsp:nvSpPr>
      <dsp:spPr>
        <a:xfrm>
          <a:off x="5075843" y="986802"/>
          <a:ext cx="1554486" cy="155448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0A44C73-820F-4447-BEFA-F04461F4AA40}">
      <dsp:nvSpPr>
        <dsp:cNvPr id="0" name=""/>
        <dsp:cNvSpPr/>
      </dsp:nvSpPr>
      <dsp:spPr>
        <a:xfrm>
          <a:off x="7154476" y="0"/>
          <a:ext cx="2358708" cy="6634066"/>
        </a:xfrm>
        <a:prstGeom prst="roundRect">
          <a:avLst>
            <a:gd name="adj" fmla="val 10000"/>
          </a:avLst>
        </a:prstGeom>
        <a:gradFill rotWithShape="0">
          <a:gsLst>
            <a:gs pos="0">
              <a:schemeClr val="accent1">
                <a:shade val="50000"/>
                <a:hueOff val="267407"/>
                <a:satOff val="7164"/>
                <a:lumOff val="31562"/>
                <a:alphaOff val="0"/>
                <a:lumMod val="110000"/>
                <a:satMod val="105000"/>
                <a:tint val="67000"/>
              </a:schemeClr>
            </a:gs>
            <a:gs pos="50000">
              <a:schemeClr val="accent1">
                <a:shade val="50000"/>
                <a:hueOff val="267407"/>
                <a:satOff val="7164"/>
                <a:lumOff val="31562"/>
                <a:alphaOff val="0"/>
                <a:lumMod val="105000"/>
                <a:satMod val="103000"/>
                <a:tint val="73000"/>
              </a:schemeClr>
            </a:gs>
            <a:gs pos="100000">
              <a:schemeClr val="accent1">
                <a:shade val="50000"/>
                <a:hueOff val="267407"/>
                <a:satOff val="7164"/>
                <a:lumOff val="315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b="1" kern="1200"/>
            <a:t>Power of Attorney</a:t>
          </a:r>
          <a:endParaRPr lang="en-US" sz="1600" b="1" kern="1200" dirty="0"/>
        </a:p>
        <a:p>
          <a:pPr marL="114300" lvl="1" indent="-114300" algn="l" defTabSz="666750">
            <a:lnSpc>
              <a:spcPct val="90000"/>
            </a:lnSpc>
            <a:spcBef>
              <a:spcPct val="0"/>
            </a:spcBef>
            <a:spcAft>
              <a:spcPct val="15000"/>
            </a:spcAft>
            <a:buChar char="•"/>
          </a:pPr>
          <a:r>
            <a:rPr lang="en-US" sz="1500" kern="1200" dirty="0"/>
            <a:t>Formal legal arrangements that permit others to act on the Person’s behalf.</a:t>
          </a:r>
        </a:p>
        <a:p>
          <a:pPr marL="114300" lvl="1" indent="-114300" algn="l" defTabSz="666750">
            <a:lnSpc>
              <a:spcPct val="90000"/>
            </a:lnSpc>
            <a:spcBef>
              <a:spcPct val="0"/>
            </a:spcBef>
            <a:spcAft>
              <a:spcPct val="15000"/>
            </a:spcAft>
            <a:buChar char="•"/>
          </a:pPr>
          <a:r>
            <a:rPr lang="en-US" sz="1500" kern="1200" dirty="0"/>
            <a:t>Powers of Attorney (POA) designate another (agent) individual to make certain decisions (generally health care or financial) on the Person’s behalf. POAs can be set up in different ways. Some POAs are activated only when a person is incapacitated. </a:t>
          </a:r>
        </a:p>
      </dsp:txBody>
      <dsp:txXfrm>
        <a:off x="7154476" y="2653626"/>
        <a:ext cx="2358708" cy="2653626"/>
      </dsp:txXfrm>
    </dsp:sp>
    <dsp:sp modelId="{CB8F2D78-3F90-47CE-BBB9-014758DE6DFE}">
      <dsp:nvSpPr>
        <dsp:cNvPr id="0" name=""/>
        <dsp:cNvSpPr/>
      </dsp:nvSpPr>
      <dsp:spPr>
        <a:xfrm>
          <a:off x="7541079" y="1012428"/>
          <a:ext cx="1554486" cy="155448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C7A5E03-D924-4B3F-AE7C-CE16C8A5988C}">
      <dsp:nvSpPr>
        <dsp:cNvPr id="0" name=""/>
        <dsp:cNvSpPr/>
      </dsp:nvSpPr>
      <dsp:spPr>
        <a:xfrm>
          <a:off x="9583946" y="0"/>
          <a:ext cx="2358708" cy="6634066"/>
        </a:xfrm>
        <a:prstGeom prst="roundRect">
          <a:avLst>
            <a:gd name="adj" fmla="val 10000"/>
          </a:avLst>
        </a:prstGeom>
        <a:gradFill rotWithShape="0">
          <a:gsLst>
            <a:gs pos="0">
              <a:schemeClr val="accent1">
                <a:shade val="50000"/>
                <a:hueOff val="133703"/>
                <a:satOff val="3582"/>
                <a:lumOff val="15781"/>
                <a:alphaOff val="0"/>
                <a:lumMod val="110000"/>
                <a:satMod val="105000"/>
                <a:tint val="67000"/>
              </a:schemeClr>
            </a:gs>
            <a:gs pos="50000">
              <a:schemeClr val="accent1">
                <a:shade val="50000"/>
                <a:hueOff val="133703"/>
                <a:satOff val="3582"/>
                <a:lumOff val="15781"/>
                <a:alphaOff val="0"/>
                <a:lumMod val="105000"/>
                <a:satMod val="103000"/>
                <a:tint val="73000"/>
              </a:schemeClr>
            </a:gs>
            <a:gs pos="100000">
              <a:schemeClr val="accent1">
                <a:shade val="50000"/>
                <a:hueOff val="133703"/>
                <a:satOff val="3582"/>
                <a:lumOff val="157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1">
          <a:noAutofit/>
        </a:bodyPr>
        <a:lstStyle/>
        <a:p>
          <a:pPr marL="0" lvl="0" indent="0" algn="l" defTabSz="666750">
            <a:lnSpc>
              <a:spcPct val="90000"/>
            </a:lnSpc>
            <a:spcBef>
              <a:spcPct val="0"/>
            </a:spcBef>
            <a:spcAft>
              <a:spcPct val="35000"/>
            </a:spcAft>
            <a:buNone/>
          </a:pPr>
          <a:r>
            <a:rPr lang="en-US" sz="1500" b="1" kern="1200" dirty="0"/>
            <a:t>Limited or Full Guardianship</a:t>
          </a:r>
        </a:p>
        <a:p>
          <a:pPr marL="114300" lvl="1" indent="-114300" algn="l" defTabSz="666750">
            <a:lnSpc>
              <a:spcPct val="90000"/>
            </a:lnSpc>
            <a:spcBef>
              <a:spcPct val="0"/>
            </a:spcBef>
            <a:spcAft>
              <a:spcPct val="15000"/>
            </a:spcAft>
            <a:buChar char="•"/>
          </a:pPr>
          <a:r>
            <a:rPr lang="en-US" altLang="en-US" sz="1500" kern="1200" dirty="0"/>
            <a:t>Transfers some or all decision-making authority from the Person to a court-appointed Guardian.</a:t>
          </a:r>
          <a:endParaRPr lang="en-US" sz="1500" kern="1200" dirty="0"/>
        </a:p>
        <a:p>
          <a:pPr marL="114300" lvl="1" indent="-114300" algn="l" defTabSz="666750">
            <a:lnSpc>
              <a:spcPct val="90000"/>
            </a:lnSpc>
            <a:spcBef>
              <a:spcPct val="0"/>
            </a:spcBef>
            <a:spcAft>
              <a:spcPct val="15000"/>
            </a:spcAft>
            <a:buChar char="•"/>
          </a:pPr>
          <a:r>
            <a:rPr lang="en-US" sz="1500" kern="1200" dirty="0"/>
            <a:t> Once guardianship is granted by the courts it is difficult (and costly) to modify or reverse the guardianship; any changes must be made through a formal court process. </a:t>
          </a:r>
        </a:p>
        <a:p>
          <a:pPr marL="114300" lvl="1" indent="-114300" algn="l" defTabSz="666750">
            <a:lnSpc>
              <a:spcPct val="90000"/>
            </a:lnSpc>
            <a:spcBef>
              <a:spcPct val="0"/>
            </a:spcBef>
            <a:spcAft>
              <a:spcPct val="15000"/>
            </a:spcAft>
            <a:buChar char="•"/>
          </a:pPr>
          <a:r>
            <a:rPr lang="en-US" sz="1500" kern="1200" dirty="0"/>
            <a:t>No least restrictive alternatives</a:t>
          </a:r>
        </a:p>
      </dsp:txBody>
      <dsp:txXfrm>
        <a:off x="9583946" y="2653626"/>
        <a:ext cx="2358708" cy="2653626"/>
      </dsp:txXfrm>
    </dsp:sp>
    <dsp:sp modelId="{2223FEB4-16D8-4C03-9B4F-287F85A3DC77}">
      <dsp:nvSpPr>
        <dsp:cNvPr id="0" name=""/>
        <dsp:cNvSpPr/>
      </dsp:nvSpPr>
      <dsp:spPr>
        <a:xfrm>
          <a:off x="10018753" y="996987"/>
          <a:ext cx="1554486" cy="155448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EA4818C-9F18-40A5-B756-A118C9589B64}">
      <dsp:nvSpPr>
        <dsp:cNvPr id="0" name=""/>
        <dsp:cNvSpPr/>
      </dsp:nvSpPr>
      <dsp:spPr>
        <a:xfrm>
          <a:off x="4625368" y="6237461"/>
          <a:ext cx="47862" cy="82016"/>
        </a:xfrm>
        <a:prstGeom prst="leftRightArrow">
          <a:avLst/>
        </a:prstGeom>
        <a:gradFill rotWithShape="0">
          <a:gsLst>
            <a:gs pos="0">
              <a:schemeClr val="accent1">
                <a:tint val="55000"/>
                <a:hueOff val="0"/>
                <a:satOff val="0"/>
                <a:lumOff val="0"/>
                <a:alphaOff val="0"/>
                <a:lumMod val="110000"/>
                <a:satMod val="105000"/>
                <a:tint val="67000"/>
              </a:schemeClr>
            </a:gs>
            <a:gs pos="50000">
              <a:schemeClr val="accent1">
                <a:tint val="55000"/>
                <a:hueOff val="0"/>
                <a:satOff val="0"/>
                <a:lumOff val="0"/>
                <a:alphaOff val="0"/>
                <a:lumMod val="105000"/>
                <a:satMod val="103000"/>
                <a:tint val="73000"/>
              </a:schemeClr>
            </a:gs>
            <a:gs pos="100000">
              <a:schemeClr val="accent1">
                <a:tint val="55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63416-BE04-449C-AD9B-CD81D03DF456}">
      <dsp:nvSpPr>
        <dsp:cNvPr id="0" name=""/>
        <dsp:cNvSpPr/>
      </dsp:nvSpPr>
      <dsp:spPr>
        <a:xfrm>
          <a:off x="2520624" y="2945763"/>
          <a:ext cx="3950934" cy="2459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t>Guardianship</a:t>
          </a:r>
        </a:p>
      </dsp:txBody>
      <dsp:txXfrm>
        <a:off x="3099225" y="3305907"/>
        <a:ext cx="2793732" cy="1738932"/>
      </dsp:txXfrm>
    </dsp:sp>
    <dsp:sp modelId="{C0F4171E-6399-4F1A-9516-AB105BDF9899}">
      <dsp:nvSpPr>
        <dsp:cNvPr id="0" name=""/>
        <dsp:cNvSpPr/>
      </dsp:nvSpPr>
      <dsp:spPr>
        <a:xfrm rot="12900000">
          <a:off x="1332546" y="2410720"/>
          <a:ext cx="2287674" cy="7008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7DA7EE-DD2D-4056-95BE-980A826F4EE0}">
      <dsp:nvSpPr>
        <dsp:cNvPr id="0" name=""/>
        <dsp:cNvSpPr/>
      </dsp:nvSpPr>
      <dsp:spPr>
        <a:xfrm>
          <a:off x="678317" y="1537249"/>
          <a:ext cx="2329134" cy="1560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No POA or invalid</a:t>
          </a:r>
        </a:p>
      </dsp:txBody>
      <dsp:txXfrm>
        <a:off x="724027" y="1582959"/>
        <a:ext cx="2237714" cy="1469238"/>
      </dsp:txXfrm>
    </dsp:sp>
    <dsp:sp modelId="{AEF71FCA-3AA9-425C-A105-1B3E5980BB7F}">
      <dsp:nvSpPr>
        <dsp:cNvPr id="0" name=""/>
        <dsp:cNvSpPr/>
      </dsp:nvSpPr>
      <dsp:spPr>
        <a:xfrm rot="16200000">
          <a:off x="3288028" y="1535388"/>
          <a:ext cx="2416125" cy="7008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BBA822-D4A7-4750-AE65-E39BA3AE2F27}">
      <dsp:nvSpPr>
        <dsp:cNvPr id="0" name=""/>
        <dsp:cNvSpPr/>
      </dsp:nvSpPr>
      <dsp:spPr>
        <a:xfrm>
          <a:off x="3327961" y="1902"/>
          <a:ext cx="2336259" cy="1869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Agents unable to act</a:t>
          </a:r>
        </a:p>
      </dsp:txBody>
      <dsp:txXfrm>
        <a:off x="3382702" y="56643"/>
        <a:ext cx="2226777" cy="1759525"/>
      </dsp:txXfrm>
    </dsp:sp>
    <dsp:sp modelId="{071B7740-2118-4536-A4A4-6576C2E50109}">
      <dsp:nvSpPr>
        <dsp:cNvPr id="0" name=""/>
        <dsp:cNvSpPr/>
      </dsp:nvSpPr>
      <dsp:spPr>
        <a:xfrm rot="19500000">
          <a:off x="5408101" y="2410720"/>
          <a:ext cx="2215396" cy="7008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CA7F5E-FAB2-46DD-822E-07D0780096B3}">
      <dsp:nvSpPr>
        <dsp:cNvPr id="0" name=""/>
        <dsp:cNvSpPr/>
      </dsp:nvSpPr>
      <dsp:spPr>
        <a:xfrm>
          <a:off x="5868689" y="1550509"/>
          <a:ext cx="2561218" cy="1534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Need additional authority</a:t>
          </a:r>
        </a:p>
      </dsp:txBody>
      <dsp:txXfrm>
        <a:off x="5913622" y="1595442"/>
        <a:ext cx="2471352" cy="1444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594AC-F147-4539-BA1B-C0395EEC3BBA}">
      <dsp:nvSpPr>
        <dsp:cNvPr id="0" name=""/>
        <dsp:cNvSpPr/>
      </dsp:nvSpPr>
      <dsp:spPr>
        <a:xfrm>
          <a:off x="1748064" y="2975"/>
          <a:ext cx="3342605"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medical</a:t>
          </a:r>
        </a:p>
      </dsp:txBody>
      <dsp:txXfrm>
        <a:off x="1748064" y="2975"/>
        <a:ext cx="3342605" cy="2005563"/>
      </dsp:txXfrm>
    </dsp:sp>
    <dsp:sp modelId="{04385BF0-2703-4926-8E8E-1BC21DAB404F}">
      <dsp:nvSpPr>
        <dsp:cNvPr id="0" name=""/>
        <dsp:cNvSpPr/>
      </dsp:nvSpPr>
      <dsp:spPr>
        <a:xfrm>
          <a:off x="5424930" y="2975"/>
          <a:ext cx="3342605" cy="20055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financial</a:t>
          </a:r>
        </a:p>
      </dsp:txBody>
      <dsp:txXfrm>
        <a:off x="5424930" y="2975"/>
        <a:ext cx="3342605" cy="2005563"/>
      </dsp:txXfrm>
    </dsp:sp>
    <dsp:sp modelId="{0DBECB7D-D4D6-43A1-8E66-205FD4FB90A0}">
      <dsp:nvSpPr>
        <dsp:cNvPr id="0" name=""/>
        <dsp:cNvSpPr/>
      </dsp:nvSpPr>
      <dsp:spPr>
        <a:xfrm>
          <a:off x="1748064" y="2342799"/>
          <a:ext cx="3342605" cy="20055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housing</a:t>
          </a:r>
        </a:p>
      </dsp:txBody>
      <dsp:txXfrm>
        <a:off x="1748064" y="2342799"/>
        <a:ext cx="3342605" cy="2005563"/>
      </dsp:txXfrm>
    </dsp:sp>
    <dsp:sp modelId="{7478D0E9-A5D1-46C7-A8B4-0596C762F3D3}">
      <dsp:nvSpPr>
        <dsp:cNvPr id="0" name=""/>
        <dsp:cNvSpPr/>
      </dsp:nvSpPr>
      <dsp:spPr>
        <a:xfrm>
          <a:off x="5424930" y="2342799"/>
          <a:ext cx="3342605" cy="20055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education</a:t>
          </a:r>
        </a:p>
      </dsp:txBody>
      <dsp:txXfrm>
        <a:off x="5424930"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BD57BFB2-2DAC-42AF-8DAE-3EA0C2292F31}" type="datetimeFigureOut">
              <a:rPr lang="en-US" smtClean="0"/>
              <a:t>9/16/2019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A220867C-6300-4FE4-925C-829A2131CBD5}" type="slidenum">
              <a:rPr lang="en-US" smtClean="0"/>
              <a:t>‹#›</a:t>
            </a:fld>
            <a:endParaRPr lang="en-US"/>
          </a:p>
        </p:txBody>
      </p:sp>
    </p:spTree>
    <p:extLst>
      <p:ext uri="{BB962C8B-B14F-4D97-AF65-F5344CB8AC3E}">
        <p14:creationId xmlns:p14="http://schemas.microsoft.com/office/powerpoint/2010/main" val="206957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FEACDD13-3364-43B8-BDCE-7D61C85E0810}" type="datetimeFigureOut">
              <a:rPr lang="en-US" smtClean="0"/>
              <a:t>9/16/2019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DD0DA88A-029C-40CD-8F30-BAF530D62A9D}" type="slidenum">
              <a:rPr lang="en-US" smtClean="0"/>
              <a:t>‹#›</a:t>
            </a:fld>
            <a:endParaRPr lang="en-US"/>
          </a:p>
        </p:txBody>
      </p:sp>
    </p:spTree>
    <p:extLst>
      <p:ext uri="{BB962C8B-B14F-4D97-AF65-F5344CB8AC3E}">
        <p14:creationId xmlns:p14="http://schemas.microsoft.com/office/powerpoint/2010/main" val="170035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D17208-1CD9-448B-8A97-9F388A15DCC5}" type="slidenum">
              <a:rPr lang="en-US" smtClean="0"/>
              <a:t>4</a:t>
            </a:fld>
            <a:endParaRPr lang="en-US"/>
          </a:p>
        </p:txBody>
      </p:sp>
    </p:spTree>
    <p:extLst>
      <p:ext uri="{BB962C8B-B14F-4D97-AF65-F5344CB8AC3E}">
        <p14:creationId xmlns:p14="http://schemas.microsoft.com/office/powerpoint/2010/main" val="29109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ADCF2A4-CEF6-44D1-BB55-3DB268F18AA5}" type="slidenum">
              <a:rPr lang="en-US" smtClean="0"/>
              <a:t>12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2392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8A9D90-719D-496D-B5D2-64BB59BADAE8}"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4DF9D-BDF9-4C92-9BA9-65522C87AF6C}" type="slidenum">
              <a:rPr lang="en-US" smtClean="0"/>
              <a:t>‹#›</a:t>
            </a:fld>
            <a:endParaRPr lang="en-US"/>
          </a:p>
        </p:txBody>
      </p:sp>
    </p:spTree>
    <p:extLst>
      <p:ext uri="{BB962C8B-B14F-4D97-AF65-F5344CB8AC3E}">
        <p14:creationId xmlns:p14="http://schemas.microsoft.com/office/powerpoint/2010/main" val="163508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A9D90-719D-496D-B5D2-64BB59BADAE8}"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4DF9D-BDF9-4C92-9BA9-65522C87AF6C}" type="slidenum">
              <a:rPr lang="en-US" smtClean="0"/>
              <a:t>‹#›</a:t>
            </a:fld>
            <a:endParaRPr lang="en-US"/>
          </a:p>
        </p:txBody>
      </p:sp>
    </p:spTree>
    <p:extLst>
      <p:ext uri="{BB962C8B-B14F-4D97-AF65-F5344CB8AC3E}">
        <p14:creationId xmlns:p14="http://schemas.microsoft.com/office/powerpoint/2010/main" val="21878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A9D90-719D-496D-B5D2-64BB59BADAE8}"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4DF9D-BDF9-4C92-9BA9-65522C87AF6C}" type="slidenum">
              <a:rPr lang="en-US" smtClean="0"/>
              <a:t>‹#›</a:t>
            </a:fld>
            <a:endParaRPr lang="en-US"/>
          </a:p>
        </p:txBody>
      </p:sp>
    </p:spTree>
    <p:extLst>
      <p:ext uri="{BB962C8B-B14F-4D97-AF65-F5344CB8AC3E}">
        <p14:creationId xmlns:p14="http://schemas.microsoft.com/office/powerpoint/2010/main" val="387861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A9D90-719D-496D-B5D2-64BB59BADAE8}"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4DF9D-BDF9-4C92-9BA9-65522C87AF6C}" type="slidenum">
              <a:rPr lang="en-US" smtClean="0"/>
              <a:t>‹#›</a:t>
            </a:fld>
            <a:endParaRPr lang="en-US"/>
          </a:p>
        </p:txBody>
      </p:sp>
    </p:spTree>
    <p:extLst>
      <p:ext uri="{BB962C8B-B14F-4D97-AF65-F5344CB8AC3E}">
        <p14:creationId xmlns:p14="http://schemas.microsoft.com/office/powerpoint/2010/main" val="56412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A9D90-719D-496D-B5D2-64BB59BADAE8}"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4DF9D-BDF9-4C92-9BA9-65522C87AF6C}" type="slidenum">
              <a:rPr lang="en-US" smtClean="0"/>
              <a:t>‹#›</a:t>
            </a:fld>
            <a:endParaRPr lang="en-US"/>
          </a:p>
        </p:txBody>
      </p:sp>
    </p:spTree>
    <p:extLst>
      <p:ext uri="{BB962C8B-B14F-4D97-AF65-F5344CB8AC3E}">
        <p14:creationId xmlns:p14="http://schemas.microsoft.com/office/powerpoint/2010/main" val="336458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8A9D90-719D-496D-B5D2-64BB59BADAE8}"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4DF9D-BDF9-4C92-9BA9-65522C87AF6C}" type="slidenum">
              <a:rPr lang="en-US" smtClean="0"/>
              <a:t>‹#›</a:t>
            </a:fld>
            <a:endParaRPr lang="en-US"/>
          </a:p>
        </p:txBody>
      </p:sp>
    </p:spTree>
    <p:extLst>
      <p:ext uri="{BB962C8B-B14F-4D97-AF65-F5344CB8AC3E}">
        <p14:creationId xmlns:p14="http://schemas.microsoft.com/office/powerpoint/2010/main" val="96208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8A9D90-719D-496D-B5D2-64BB59BADAE8}"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14DF9D-BDF9-4C92-9BA9-65522C87AF6C}" type="slidenum">
              <a:rPr lang="en-US" smtClean="0"/>
              <a:t>‹#›</a:t>
            </a:fld>
            <a:endParaRPr lang="en-US"/>
          </a:p>
        </p:txBody>
      </p:sp>
    </p:spTree>
    <p:extLst>
      <p:ext uri="{BB962C8B-B14F-4D97-AF65-F5344CB8AC3E}">
        <p14:creationId xmlns:p14="http://schemas.microsoft.com/office/powerpoint/2010/main" val="321832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8A9D90-719D-496D-B5D2-64BB59BADAE8}"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14DF9D-BDF9-4C92-9BA9-65522C87AF6C}" type="slidenum">
              <a:rPr lang="en-US" smtClean="0"/>
              <a:t>‹#›</a:t>
            </a:fld>
            <a:endParaRPr lang="en-US"/>
          </a:p>
        </p:txBody>
      </p:sp>
    </p:spTree>
    <p:extLst>
      <p:ext uri="{BB962C8B-B14F-4D97-AF65-F5344CB8AC3E}">
        <p14:creationId xmlns:p14="http://schemas.microsoft.com/office/powerpoint/2010/main" val="239719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A9D90-719D-496D-B5D2-64BB59BADAE8}"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14DF9D-BDF9-4C92-9BA9-65522C87AF6C}" type="slidenum">
              <a:rPr lang="en-US" smtClean="0"/>
              <a:t>‹#›</a:t>
            </a:fld>
            <a:endParaRPr lang="en-US"/>
          </a:p>
        </p:txBody>
      </p:sp>
    </p:spTree>
    <p:extLst>
      <p:ext uri="{BB962C8B-B14F-4D97-AF65-F5344CB8AC3E}">
        <p14:creationId xmlns:p14="http://schemas.microsoft.com/office/powerpoint/2010/main" val="98906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8A9D90-719D-496D-B5D2-64BB59BADAE8}"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4DF9D-BDF9-4C92-9BA9-65522C87AF6C}" type="slidenum">
              <a:rPr lang="en-US" smtClean="0"/>
              <a:t>‹#›</a:t>
            </a:fld>
            <a:endParaRPr lang="en-US"/>
          </a:p>
        </p:txBody>
      </p:sp>
    </p:spTree>
    <p:extLst>
      <p:ext uri="{BB962C8B-B14F-4D97-AF65-F5344CB8AC3E}">
        <p14:creationId xmlns:p14="http://schemas.microsoft.com/office/powerpoint/2010/main" val="179394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8A9D90-719D-496D-B5D2-64BB59BADAE8}"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4DF9D-BDF9-4C92-9BA9-65522C87AF6C}" type="slidenum">
              <a:rPr lang="en-US" smtClean="0"/>
              <a:t>‹#›</a:t>
            </a:fld>
            <a:endParaRPr lang="en-US"/>
          </a:p>
        </p:txBody>
      </p:sp>
    </p:spTree>
    <p:extLst>
      <p:ext uri="{BB962C8B-B14F-4D97-AF65-F5344CB8AC3E}">
        <p14:creationId xmlns:p14="http://schemas.microsoft.com/office/powerpoint/2010/main" val="374909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A9D90-719D-496D-B5D2-64BB59BADAE8}" type="datetimeFigureOut">
              <a:rPr lang="en-US" smtClean="0"/>
              <a:t>9/16/2019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4DF9D-BDF9-4C92-9BA9-65522C87AF6C}" type="slidenum">
              <a:rPr lang="en-US" smtClean="0"/>
              <a:t>‹#›</a:t>
            </a:fld>
            <a:endParaRPr lang="en-US"/>
          </a:p>
        </p:txBody>
      </p:sp>
    </p:spTree>
    <p:extLst>
      <p:ext uri="{BB962C8B-B14F-4D97-AF65-F5344CB8AC3E}">
        <p14:creationId xmlns:p14="http://schemas.microsoft.com/office/powerpoint/2010/main" val="3822458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guardian@gwaar.org"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10018643" cy="2387600"/>
          </a:xfrm>
        </p:spPr>
        <p:txBody>
          <a:bodyPr>
            <a:normAutofit fontScale="90000"/>
          </a:bodyPr>
          <a:lstStyle/>
          <a:p>
            <a:r>
              <a:rPr lang="en-US" dirty="0"/>
              <a:t>Options in Legal Decision-Making</a:t>
            </a:r>
            <a:br>
              <a:rPr lang="en-US" dirty="0"/>
            </a:br>
            <a:endParaRPr lang="en-US" dirty="0"/>
          </a:p>
        </p:txBody>
      </p:sp>
      <p:sp>
        <p:nvSpPr>
          <p:cNvPr id="3" name="Subtitle 2"/>
          <p:cNvSpPr>
            <a:spLocks noGrp="1"/>
          </p:cNvSpPr>
          <p:nvPr>
            <p:ph type="subTitle" idx="1"/>
          </p:nvPr>
        </p:nvSpPr>
        <p:spPr>
          <a:xfrm>
            <a:off x="1967688" y="3963280"/>
            <a:ext cx="9144000" cy="1655762"/>
          </a:xfrm>
        </p:spPr>
        <p:txBody>
          <a:bodyPr>
            <a:noAutofit/>
          </a:bodyPr>
          <a:lstStyle/>
          <a:p>
            <a:pPr algn="r"/>
            <a:r>
              <a:rPr lang="en-US" sz="3200" dirty="0"/>
              <a:t>Attorney Kate Schilling</a:t>
            </a:r>
          </a:p>
          <a:p>
            <a:pPr algn="r"/>
            <a:r>
              <a:rPr lang="en-US" sz="3200" dirty="0"/>
              <a:t>GWAAR Elder Law &amp; Advocacy Center</a:t>
            </a:r>
          </a:p>
          <a:p>
            <a:pPr algn="r"/>
            <a:r>
              <a:rPr lang="en-US" sz="3200" dirty="0"/>
              <a:t>September 2019</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669" y="3509963"/>
            <a:ext cx="2652038" cy="2562397"/>
          </a:xfrm>
          <a:prstGeom prst="rect">
            <a:avLst/>
          </a:prstGeom>
        </p:spPr>
      </p:pic>
    </p:spTree>
    <p:extLst>
      <p:ext uri="{BB962C8B-B14F-4D97-AF65-F5344CB8AC3E}">
        <p14:creationId xmlns:p14="http://schemas.microsoft.com/office/powerpoint/2010/main" val="745772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POA-F Authority of Agent</a:t>
            </a:r>
          </a:p>
        </p:txBody>
      </p:sp>
      <p:sp>
        <p:nvSpPr>
          <p:cNvPr id="5" name="Content Placeholder 4"/>
          <p:cNvSpPr>
            <a:spLocks noGrp="1"/>
          </p:cNvSpPr>
          <p:nvPr>
            <p:ph idx="1"/>
          </p:nvPr>
        </p:nvSpPr>
        <p:spPr>
          <a:xfrm>
            <a:off x="838200" y="1690688"/>
            <a:ext cx="10515600" cy="4486275"/>
          </a:xfrm>
        </p:spPr>
        <p:txBody>
          <a:bodyPr/>
          <a:lstStyle/>
          <a:p>
            <a:r>
              <a:rPr lang="en-US" dirty="0"/>
              <a:t>Manage/buy/sell property</a:t>
            </a:r>
          </a:p>
          <a:p>
            <a:r>
              <a:rPr lang="en-US" dirty="0"/>
              <a:t>File taxes</a:t>
            </a:r>
          </a:p>
          <a:p>
            <a:r>
              <a:rPr lang="en-US" dirty="0"/>
              <a:t>Pay bills, manage bank accounts</a:t>
            </a:r>
          </a:p>
          <a:p>
            <a:r>
              <a:rPr lang="en-US" dirty="0"/>
              <a:t>Sign a lease</a:t>
            </a:r>
          </a:p>
          <a:p>
            <a:r>
              <a:rPr lang="en-US" dirty="0"/>
              <a:t>Oversee business assets</a:t>
            </a:r>
          </a:p>
          <a:p>
            <a:r>
              <a:rPr lang="en-US" dirty="0"/>
              <a:t>Manage insurance</a:t>
            </a:r>
          </a:p>
          <a:p>
            <a:r>
              <a:rPr lang="en-US" dirty="0"/>
              <a:t>Claims litigation</a:t>
            </a:r>
          </a:p>
          <a:p>
            <a:r>
              <a:rPr lang="en-US" b="1" dirty="0"/>
              <a:t>Coordinate and apply for public benefits (Wis. Stat. 244.54)</a:t>
            </a:r>
          </a:p>
        </p:txBody>
      </p:sp>
      <p:pic>
        <p:nvPicPr>
          <p:cNvPr id="3" name="Picture 2" descr="&lt;strong&gt;money&lt;/strong&g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143" y="2124764"/>
            <a:ext cx="2329622" cy="2924313"/>
          </a:xfrm>
          <a:prstGeom prst="rect">
            <a:avLst/>
          </a:prstGeom>
        </p:spPr>
      </p:pic>
    </p:spTree>
    <p:extLst>
      <p:ext uri="{BB962C8B-B14F-4D97-AF65-F5344CB8AC3E}">
        <p14:creationId xmlns:p14="http://schemas.microsoft.com/office/powerpoint/2010/main" val="284412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POA-F  Agent Authority Limitations</a:t>
            </a:r>
          </a:p>
        </p:txBody>
      </p:sp>
      <p:sp>
        <p:nvSpPr>
          <p:cNvPr id="3" name="Content Placeholder 2"/>
          <p:cNvSpPr>
            <a:spLocks noGrp="1"/>
          </p:cNvSpPr>
          <p:nvPr>
            <p:ph idx="1"/>
          </p:nvPr>
        </p:nvSpPr>
        <p:spPr/>
        <p:txBody>
          <a:bodyPr>
            <a:normAutofit/>
          </a:bodyPr>
          <a:lstStyle/>
          <a:p>
            <a:pPr marL="0" indent="0">
              <a:buNone/>
            </a:pPr>
            <a:r>
              <a:rPr lang="en-US" b="1" dirty="0"/>
              <a:t>Powers </a:t>
            </a:r>
            <a:r>
              <a:rPr lang="en-US" b="1" u="sng" dirty="0"/>
              <a:t>not</a:t>
            </a:r>
            <a:r>
              <a:rPr lang="en-US" b="1" dirty="0"/>
              <a:t> included unless expressly and clearly stated</a:t>
            </a:r>
            <a:r>
              <a:rPr lang="en-US" dirty="0"/>
              <a:t>:</a:t>
            </a:r>
          </a:p>
          <a:p>
            <a:pPr lvl="1"/>
            <a:r>
              <a:rPr lang="en-US" sz="2800" dirty="0"/>
              <a:t>Create/amend/revoke/terminate a trust  (</a:t>
            </a:r>
            <a:r>
              <a:rPr lang="en-US" sz="2800" dirty="0" err="1"/>
              <a:t>Wispact</a:t>
            </a:r>
            <a:r>
              <a:rPr lang="en-US" sz="2800" dirty="0"/>
              <a:t>)</a:t>
            </a:r>
          </a:p>
          <a:p>
            <a:pPr lvl="1"/>
            <a:r>
              <a:rPr lang="en-US" sz="2800" dirty="0"/>
              <a:t>Gifting</a:t>
            </a:r>
          </a:p>
          <a:p>
            <a:pPr lvl="1"/>
            <a:r>
              <a:rPr lang="en-US" sz="2800" dirty="0"/>
              <a:t>Change a will, rights of survivorship, or beneficiary designation</a:t>
            </a:r>
          </a:p>
          <a:p>
            <a:pPr lvl="1"/>
            <a:r>
              <a:rPr lang="en-US" sz="2800" dirty="0"/>
              <a:t>Delegate authority granted under the power of attorney</a:t>
            </a:r>
          </a:p>
        </p:txBody>
      </p:sp>
    </p:spTree>
    <p:extLst>
      <p:ext uri="{BB962C8B-B14F-4D97-AF65-F5344CB8AC3E}">
        <p14:creationId xmlns:p14="http://schemas.microsoft.com/office/powerpoint/2010/main" val="160986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Note about Benefits</a:t>
            </a:r>
          </a:p>
        </p:txBody>
      </p:sp>
      <p:sp>
        <p:nvSpPr>
          <p:cNvPr id="3" name="Content Placeholder 2"/>
          <p:cNvSpPr>
            <a:spLocks noGrp="1"/>
          </p:cNvSpPr>
          <p:nvPr>
            <p:ph idx="1"/>
          </p:nvPr>
        </p:nvSpPr>
        <p:spPr>
          <a:xfrm>
            <a:off x="838200" y="1828800"/>
            <a:ext cx="9962322" cy="4765357"/>
          </a:xfrm>
        </p:spPr>
        <p:txBody>
          <a:bodyPr/>
          <a:lstStyle/>
          <a:p>
            <a:r>
              <a:rPr lang="en-US" dirty="0"/>
              <a:t>POA-F agents have the ability to sign the principal up for benefits and manage insurance.</a:t>
            </a:r>
          </a:p>
          <a:p>
            <a:pPr marL="0" indent="0">
              <a:buNone/>
            </a:pPr>
            <a:endParaRPr lang="en-US" dirty="0"/>
          </a:p>
          <a:p>
            <a:r>
              <a:rPr lang="en-US" dirty="0"/>
              <a:t>Per the current MEH 2.5.1., the people who can sign are:</a:t>
            </a:r>
          </a:p>
          <a:p>
            <a:pPr lvl="1"/>
            <a:r>
              <a:rPr lang="en-US" sz="2800" dirty="0"/>
              <a:t>Guardians of the Estate</a:t>
            </a:r>
          </a:p>
          <a:p>
            <a:pPr lvl="1"/>
            <a:r>
              <a:rPr lang="en-US" sz="2800" dirty="0"/>
              <a:t>Authorized Representatives</a:t>
            </a:r>
          </a:p>
          <a:p>
            <a:pPr lvl="1"/>
            <a:r>
              <a:rPr lang="en-US" sz="2800" dirty="0"/>
              <a:t>POA-F agents</a:t>
            </a:r>
          </a:p>
          <a:p>
            <a:pPr marL="402336" lvl="1"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BDECD249-92BA-4C90-90AF-D245702C0FD5}" type="slidenum">
              <a:rPr lang="en-US" smtClean="0"/>
              <a:t>12</a:t>
            </a:fld>
            <a:endParaRPr lang="en-US" dirty="0"/>
          </a:p>
        </p:txBody>
      </p:sp>
    </p:spTree>
    <p:extLst>
      <p:ext uri="{BB962C8B-B14F-4D97-AF65-F5344CB8AC3E}">
        <p14:creationId xmlns:p14="http://schemas.microsoft.com/office/powerpoint/2010/main" val="194408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POA—Standard for decisions</a:t>
            </a:r>
          </a:p>
        </p:txBody>
      </p:sp>
      <p:sp>
        <p:nvSpPr>
          <p:cNvPr id="3" name="Content Placeholder 2"/>
          <p:cNvSpPr>
            <a:spLocks noGrp="1"/>
          </p:cNvSpPr>
          <p:nvPr>
            <p:ph idx="1"/>
          </p:nvPr>
        </p:nvSpPr>
        <p:spPr/>
        <p:txBody>
          <a:bodyPr/>
          <a:lstStyle/>
          <a:p>
            <a:r>
              <a:rPr lang="en-US" dirty="0"/>
              <a:t>Agent must follow expressed wishes of principal</a:t>
            </a:r>
          </a:p>
          <a:p>
            <a:r>
              <a:rPr lang="en-US" dirty="0"/>
              <a:t>If unknown, best interest standard</a:t>
            </a:r>
          </a:p>
          <a:p>
            <a:r>
              <a:rPr lang="en-US" b="1" dirty="0"/>
              <a:t>Agent </a:t>
            </a:r>
            <a:r>
              <a:rPr lang="en-US" b="1" i="1" dirty="0"/>
              <a:t>cannot</a:t>
            </a:r>
            <a:r>
              <a:rPr lang="en-US" b="1" dirty="0"/>
              <a:t> supplant his opinion in place of principal’s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5201" y="3877792"/>
            <a:ext cx="2058599" cy="2434108"/>
          </a:xfrm>
          <a:prstGeom prst="rect">
            <a:avLst/>
          </a:prstGeom>
        </p:spPr>
      </p:pic>
    </p:spTree>
    <p:extLst>
      <p:ext uri="{BB962C8B-B14F-4D97-AF65-F5344CB8AC3E}">
        <p14:creationId xmlns:p14="http://schemas.microsoft.com/office/powerpoint/2010/main" val="287738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Execution requirements– POA-F</a:t>
            </a:r>
          </a:p>
        </p:txBody>
      </p:sp>
      <p:sp>
        <p:nvSpPr>
          <p:cNvPr id="3" name="Content Placeholder 2"/>
          <p:cNvSpPr>
            <a:spLocks noGrp="1"/>
          </p:cNvSpPr>
          <p:nvPr>
            <p:ph idx="1"/>
          </p:nvPr>
        </p:nvSpPr>
        <p:spPr/>
        <p:txBody>
          <a:bodyPr/>
          <a:lstStyle/>
          <a:p>
            <a:r>
              <a:rPr lang="en-US" sz="3200" dirty="0"/>
              <a:t>Signed by the principal,  </a:t>
            </a:r>
            <a:r>
              <a:rPr lang="en-US" sz="3200" b="1" dirty="0"/>
              <a:t>OR</a:t>
            </a:r>
          </a:p>
          <a:p>
            <a:r>
              <a:rPr lang="en-US" sz="3200" dirty="0"/>
              <a:t>Signed by another adult upon the principal's direction and his or her “conscious presence”</a:t>
            </a:r>
          </a:p>
          <a:p>
            <a:pPr marL="0" indent="0">
              <a:buNone/>
            </a:pPr>
            <a:endParaRPr lang="en-US" sz="3200" dirty="0"/>
          </a:p>
          <a:p>
            <a:pPr marL="0" indent="0">
              <a:buNone/>
            </a:pPr>
            <a:endParaRPr lang="en-US" sz="3200" dirty="0"/>
          </a:p>
          <a:p>
            <a:pPr marL="0" indent="0">
              <a:buNone/>
            </a:pPr>
            <a:r>
              <a:rPr lang="en-US" sz="3200" i="1" dirty="0"/>
              <a:t>Strongly recommended to be </a:t>
            </a:r>
            <a:r>
              <a:rPr lang="en-US" sz="3200" b="1" i="1" u="sng" dirty="0"/>
              <a:t>notarized</a:t>
            </a:r>
          </a:p>
          <a:p>
            <a:endParaRPr lang="en-US" dirty="0"/>
          </a:p>
        </p:txBody>
      </p:sp>
      <p:pic>
        <p:nvPicPr>
          <p:cNvPr id="4" name="Picture 3" descr="C:\Users\sfisher\AppData\Local\Microsoft\Windows\Temporary Internet Files\Content.IE5\8NW2DDBW\MP9003415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533" y="4108174"/>
            <a:ext cx="3368002" cy="240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31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68BD-6175-42D1-95F7-4B2E1311D8E7}"/>
              </a:ext>
            </a:extLst>
          </p:cNvPr>
          <p:cNvSpPr>
            <a:spLocks noGrp="1"/>
          </p:cNvSpPr>
          <p:nvPr>
            <p:ph type="title"/>
          </p:nvPr>
        </p:nvSpPr>
        <p:spPr/>
        <p:txBody>
          <a:bodyPr/>
          <a:lstStyle/>
          <a:p>
            <a:r>
              <a:rPr lang="en-US" dirty="0"/>
              <a:t>Execution requirements– POA-HC</a:t>
            </a:r>
          </a:p>
        </p:txBody>
      </p:sp>
      <p:sp>
        <p:nvSpPr>
          <p:cNvPr id="3" name="Content Placeholder 2">
            <a:extLst>
              <a:ext uri="{FF2B5EF4-FFF2-40B4-BE49-F238E27FC236}">
                <a16:creationId xmlns:a16="http://schemas.microsoft.com/office/drawing/2014/main" id="{601E8F7F-1C6C-4741-94C0-5122194DC41F}"/>
              </a:ext>
            </a:extLst>
          </p:cNvPr>
          <p:cNvSpPr>
            <a:spLocks noGrp="1"/>
          </p:cNvSpPr>
          <p:nvPr>
            <p:ph idx="1"/>
          </p:nvPr>
        </p:nvSpPr>
        <p:spPr/>
        <p:txBody>
          <a:bodyPr>
            <a:normAutofit lnSpcReduction="10000"/>
          </a:bodyPr>
          <a:lstStyle/>
          <a:p>
            <a:r>
              <a:rPr lang="en-US" dirty="0"/>
              <a:t>Dated, in writing, signed by principal, and</a:t>
            </a:r>
          </a:p>
          <a:p>
            <a:r>
              <a:rPr lang="en-US" dirty="0"/>
              <a:t>Signed in presence of 2 witnesses</a:t>
            </a:r>
          </a:p>
          <a:p>
            <a:endParaRPr lang="en-US" dirty="0"/>
          </a:p>
          <a:p>
            <a:endParaRPr lang="en-US" dirty="0"/>
          </a:p>
          <a:p>
            <a:r>
              <a:rPr lang="en-US" dirty="0"/>
              <a:t>Witnesses must </a:t>
            </a:r>
            <a:r>
              <a:rPr lang="en-US" u="sng" dirty="0"/>
              <a:t>not</a:t>
            </a:r>
            <a:r>
              <a:rPr lang="en-US" dirty="0"/>
              <a:t> be:</a:t>
            </a:r>
          </a:p>
          <a:p>
            <a:pPr lvl="1"/>
            <a:r>
              <a:rPr lang="en-US" dirty="0"/>
              <a:t>related by blood or marriage </a:t>
            </a:r>
          </a:p>
          <a:p>
            <a:pPr lvl="1"/>
            <a:r>
              <a:rPr lang="en-US" dirty="0"/>
              <a:t>under age 18</a:t>
            </a:r>
          </a:p>
          <a:p>
            <a:pPr lvl="1"/>
            <a:r>
              <a:rPr lang="en-US" dirty="0"/>
              <a:t>health care workers  (exception for SW and hospital chaplain)</a:t>
            </a:r>
          </a:p>
          <a:p>
            <a:pPr lvl="1"/>
            <a:r>
              <a:rPr lang="en-US" dirty="0"/>
              <a:t>expected to inherit under will/trust/life insurance, etc.</a:t>
            </a:r>
          </a:p>
          <a:p>
            <a:pPr lvl="1"/>
            <a:r>
              <a:rPr lang="en-US" dirty="0"/>
              <a:t>the agent</a:t>
            </a:r>
          </a:p>
        </p:txBody>
      </p:sp>
    </p:spTree>
    <p:extLst>
      <p:ext uri="{BB962C8B-B14F-4D97-AF65-F5344CB8AC3E}">
        <p14:creationId xmlns:p14="http://schemas.microsoft.com/office/powerpoint/2010/main" val="41378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a:t>
            </a:r>
          </a:p>
        </p:txBody>
      </p:sp>
      <p:sp>
        <p:nvSpPr>
          <p:cNvPr id="3" name="Content Placeholder 2"/>
          <p:cNvSpPr>
            <a:spLocks noGrp="1"/>
          </p:cNvSpPr>
          <p:nvPr>
            <p:ph idx="1"/>
          </p:nvPr>
        </p:nvSpPr>
        <p:spPr/>
        <p:txBody>
          <a:bodyPr>
            <a:normAutofit/>
          </a:bodyPr>
          <a:lstStyle/>
          <a:p>
            <a:pPr marL="0" indent="0">
              <a:buNone/>
            </a:pPr>
            <a:r>
              <a:rPr lang="en-US" sz="3200" dirty="0"/>
              <a:t>Agent’s authority is activated </a:t>
            </a:r>
            <a:r>
              <a:rPr lang="en-US" sz="3200" i="1" dirty="0"/>
              <a:t>either</a:t>
            </a:r>
            <a:r>
              <a:rPr lang="en-US" sz="3200" dirty="0"/>
              <a:t>: </a:t>
            </a:r>
          </a:p>
          <a:p>
            <a:pPr marL="971550" lvl="1" indent="-514350">
              <a:buFont typeface="+mj-lt"/>
              <a:buAutoNum type="alphaUcPeriod"/>
            </a:pPr>
            <a:r>
              <a:rPr lang="en-US" sz="3200" dirty="0"/>
              <a:t>Immediately</a:t>
            </a:r>
          </a:p>
          <a:p>
            <a:pPr marL="971550" lvl="1" indent="-514350">
              <a:buFont typeface="+mj-lt"/>
              <a:buAutoNum type="alphaUcPeriod"/>
            </a:pPr>
            <a:r>
              <a:rPr lang="en-US" sz="3200" dirty="0"/>
              <a:t>Upon later incapacity</a:t>
            </a:r>
          </a:p>
          <a:p>
            <a:pPr marL="971550" lvl="1" indent="-514350">
              <a:buFont typeface="+mj-lt"/>
              <a:buAutoNum type="alphaUcPeriod"/>
            </a:pPr>
            <a:endParaRPr lang="en-US" sz="3200" dirty="0"/>
          </a:p>
          <a:p>
            <a:pPr marL="457200" lvl="1" indent="0">
              <a:buNone/>
            </a:pPr>
            <a:endParaRPr lang="en-US" sz="3200" dirty="0"/>
          </a:p>
          <a:p>
            <a:pPr marL="0" indent="0">
              <a:buNone/>
            </a:pPr>
            <a:r>
              <a:rPr lang="en-US" sz="3200" dirty="0"/>
              <a:t>Agent’s authority always terminates upon death</a:t>
            </a:r>
          </a:p>
        </p:txBody>
      </p:sp>
    </p:spTree>
    <p:extLst>
      <p:ext uri="{BB962C8B-B14F-4D97-AF65-F5344CB8AC3E}">
        <p14:creationId xmlns:p14="http://schemas.microsoft.com/office/powerpoint/2010/main" val="2150399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906073" y="3219718"/>
            <a:ext cx="7547020" cy="6439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464417" y="2537138"/>
            <a:ext cx="12879" cy="186743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645499" y="2537138"/>
            <a:ext cx="0" cy="186743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453093" y="2537138"/>
            <a:ext cx="0" cy="173864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78236" y="4675031"/>
            <a:ext cx="2068006" cy="584775"/>
          </a:xfrm>
          <a:prstGeom prst="rect">
            <a:avLst/>
          </a:prstGeom>
          <a:noFill/>
        </p:spPr>
        <p:txBody>
          <a:bodyPr wrap="square" rtlCol="0">
            <a:spAutoFit/>
          </a:bodyPr>
          <a:lstStyle/>
          <a:p>
            <a:r>
              <a:rPr lang="en-US" sz="3200" dirty="0"/>
              <a:t>today</a:t>
            </a:r>
          </a:p>
        </p:txBody>
      </p:sp>
      <p:sp>
        <p:nvSpPr>
          <p:cNvPr id="15" name="TextBox 14"/>
          <p:cNvSpPr txBox="1"/>
          <p:nvPr/>
        </p:nvSpPr>
        <p:spPr>
          <a:xfrm>
            <a:off x="5679583" y="4404575"/>
            <a:ext cx="2021983" cy="584775"/>
          </a:xfrm>
          <a:prstGeom prst="rect">
            <a:avLst/>
          </a:prstGeom>
          <a:noFill/>
        </p:spPr>
        <p:txBody>
          <a:bodyPr wrap="square" rtlCol="0">
            <a:spAutoFit/>
          </a:bodyPr>
          <a:lstStyle/>
          <a:p>
            <a:r>
              <a:rPr lang="en-US" sz="3200" dirty="0"/>
              <a:t>incapacity</a:t>
            </a:r>
          </a:p>
        </p:txBody>
      </p:sp>
      <p:sp>
        <p:nvSpPr>
          <p:cNvPr id="16" name="TextBox 15"/>
          <p:cNvSpPr txBox="1"/>
          <p:nvPr/>
        </p:nvSpPr>
        <p:spPr>
          <a:xfrm>
            <a:off x="8873544" y="4572000"/>
            <a:ext cx="2000782" cy="584775"/>
          </a:xfrm>
          <a:prstGeom prst="rect">
            <a:avLst/>
          </a:prstGeom>
          <a:noFill/>
        </p:spPr>
        <p:txBody>
          <a:bodyPr wrap="square" rtlCol="0">
            <a:spAutoFit/>
          </a:bodyPr>
          <a:lstStyle/>
          <a:p>
            <a:r>
              <a:rPr lang="en-US" sz="3200" dirty="0"/>
              <a:t>       death</a:t>
            </a:r>
          </a:p>
        </p:txBody>
      </p:sp>
      <p:sp>
        <p:nvSpPr>
          <p:cNvPr id="17" name="Left Brace 16"/>
          <p:cNvSpPr/>
          <p:nvPr/>
        </p:nvSpPr>
        <p:spPr>
          <a:xfrm rot="5400000">
            <a:off x="7500656" y="959736"/>
            <a:ext cx="1097280" cy="2103120"/>
          </a:xfrm>
          <a:prstGeom prst="leftBrace">
            <a:avLst/>
          </a:pr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330461" y="464234"/>
            <a:ext cx="4135901" cy="954107"/>
          </a:xfrm>
          <a:prstGeom prst="rect">
            <a:avLst/>
          </a:prstGeom>
          <a:noFill/>
        </p:spPr>
        <p:txBody>
          <a:bodyPr wrap="square" rtlCol="0">
            <a:spAutoFit/>
          </a:bodyPr>
          <a:lstStyle/>
          <a:p>
            <a:pPr algn="ctr"/>
            <a:r>
              <a:rPr lang="en-US" sz="2800" dirty="0"/>
              <a:t>Power of attorney </a:t>
            </a:r>
          </a:p>
          <a:p>
            <a:pPr algn="ctr"/>
            <a:r>
              <a:rPr lang="en-US" sz="2800" dirty="0"/>
              <a:t>authority</a:t>
            </a:r>
          </a:p>
        </p:txBody>
      </p:sp>
      <p:sp>
        <p:nvSpPr>
          <p:cNvPr id="3" name="Right Brace 2"/>
          <p:cNvSpPr/>
          <p:nvPr/>
        </p:nvSpPr>
        <p:spPr>
          <a:xfrm rot="5400000">
            <a:off x="5547944" y="2598472"/>
            <a:ext cx="1955902" cy="5505279"/>
          </a:xfrm>
          <a:prstGeom prst="rightBrace">
            <a:avLst>
              <a:gd name="adj1" fmla="val 21426"/>
              <a:gd name="adj2" fmla="val 50000"/>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C1F876F6-C495-4BFE-937F-22C4C80030EE}"/>
              </a:ext>
            </a:extLst>
          </p:cNvPr>
          <p:cNvSpPr txBox="1"/>
          <p:nvPr/>
        </p:nvSpPr>
        <p:spPr>
          <a:xfrm>
            <a:off x="728870" y="464234"/>
            <a:ext cx="4121426" cy="1261884"/>
          </a:xfrm>
          <a:prstGeom prst="rect">
            <a:avLst/>
          </a:prstGeom>
          <a:noFill/>
        </p:spPr>
        <p:txBody>
          <a:bodyPr wrap="square" rtlCol="0">
            <a:spAutoFit/>
          </a:bodyPr>
          <a:lstStyle/>
          <a:p>
            <a:r>
              <a:rPr lang="en-US" sz="2800" u="sng" dirty="0"/>
              <a:t>Activation of POA</a:t>
            </a:r>
          </a:p>
          <a:p>
            <a:r>
              <a:rPr lang="en-US" sz="2400" dirty="0"/>
              <a:t>When does agent’s </a:t>
            </a:r>
          </a:p>
          <a:p>
            <a:r>
              <a:rPr lang="en-US" sz="2400" dirty="0"/>
              <a:t>authority start?</a:t>
            </a:r>
          </a:p>
        </p:txBody>
      </p:sp>
    </p:spTree>
    <p:extLst>
      <p:ext uri="{BB962C8B-B14F-4D97-AF65-F5344CB8AC3E}">
        <p14:creationId xmlns:p14="http://schemas.microsoft.com/office/powerpoint/2010/main" val="351434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POA Activation-Considerations</a:t>
            </a:r>
          </a:p>
        </p:txBody>
      </p:sp>
      <p:sp>
        <p:nvSpPr>
          <p:cNvPr id="3" name="Text Placeholder 2"/>
          <p:cNvSpPr>
            <a:spLocks noGrp="1"/>
          </p:cNvSpPr>
          <p:nvPr>
            <p:ph type="body" idx="1"/>
          </p:nvPr>
        </p:nvSpPr>
        <p:spPr>
          <a:solidFill>
            <a:schemeClr val="accent4">
              <a:lumMod val="40000"/>
              <a:lumOff val="60000"/>
            </a:schemeClr>
          </a:solidFill>
        </p:spPr>
        <p:txBody>
          <a:bodyPr>
            <a:normAutofit/>
          </a:bodyPr>
          <a:lstStyle/>
          <a:p>
            <a:r>
              <a:rPr lang="en-US" sz="3200" dirty="0"/>
              <a:t>Now</a:t>
            </a:r>
          </a:p>
        </p:txBody>
      </p:sp>
      <p:sp>
        <p:nvSpPr>
          <p:cNvPr id="4" name="Content Placeholder 3"/>
          <p:cNvSpPr>
            <a:spLocks noGrp="1"/>
          </p:cNvSpPr>
          <p:nvPr>
            <p:ph sz="half" idx="2"/>
          </p:nvPr>
        </p:nvSpPr>
        <p:spPr/>
        <p:txBody>
          <a:bodyPr/>
          <a:lstStyle/>
          <a:p>
            <a:r>
              <a:rPr lang="en-US" dirty="0"/>
              <a:t>Upon execution of docs</a:t>
            </a:r>
          </a:p>
          <a:p>
            <a:r>
              <a:rPr lang="en-US" dirty="0"/>
              <a:t>Convenience--banking</a:t>
            </a:r>
          </a:p>
          <a:p>
            <a:r>
              <a:rPr lang="en-US" dirty="0"/>
              <a:t>Travel or leave country</a:t>
            </a:r>
          </a:p>
          <a:p>
            <a:r>
              <a:rPr lang="en-US" dirty="0"/>
              <a:t>No court oversight</a:t>
            </a:r>
          </a:p>
        </p:txBody>
      </p:sp>
      <p:sp>
        <p:nvSpPr>
          <p:cNvPr id="5" name="Text Placeholder 4"/>
          <p:cNvSpPr>
            <a:spLocks noGrp="1"/>
          </p:cNvSpPr>
          <p:nvPr>
            <p:ph type="body" sz="quarter" idx="3"/>
          </p:nvPr>
        </p:nvSpPr>
        <p:spPr>
          <a:solidFill>
            <a:srgbClr val="FF0000"/>
          </a:solidFill>
        </p:spPr>
        <p:txBody>
          <a:bodyPr>
            <a:normAutofit/>
          </a:bodyPr>
          <a:lstStyle/>
          <a:p>
            <a:r>
              <a:rPr lang="en-US" sz="3200" dirty="0"/>
              <a:t>Upon disability</a:t>
            </a:r>
          </a:p>
        </p:txBody>
      </p:sp>
      <p:sp>
        <p:nvSpPr>
          <p:cNvPr id="6" name="Content Placeholder 5"/>
          <p:cNvSpPr>
            <a:spLocks noGrp="1"/>
          </p:cNvSpPr>
          <p:nvPr>
            <p:ph sz="quarter" idx="4"/>
          </p:nvPr>
        </p:nvSpPr>
        <p:spPr/>
        <p:txBody>
          <a:bodyPr/>
          <a:lstStyle/>
          <a:p>
            <a:r>
              <a:rPr lang="en-US" dirty="0"/>
              <a:t>“Springing”</a:t>
            </a:r>
          </a:p>
          <a:p>
            <a:r>
              <a:rPr lang="en-US" dirty="0"/>
              <a:t>Keeps it private</a:t>
            </a:r>
          </a:p>
          <a:p>
            <a:r>
              <a:rPr lang="en-US" dirty="0"/>
              <a:t>Reduces risk of unauthorized use</a:t>
            </a:r>
          </a:p>
          <a:p>
            <a:endParaRPr lang="en-US" dirty="0"/>
          </a:p>
        </p:txBody>
      </p:sp>
    </p:spTree>
    <p:extLst>
      <p:ext uri="{BB962C8B-B14F-4D97-AF65-F5344CB8AC3E}">
        <p14:creationId xmlns:p14="http://schemas.microsoft.com/office/powerpoint/2010/main" val="3959143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POA    Co-agents</a:t>
            </a:r>
          </a:p>
        </p:txBody>
      </p:sp>
      <p:sp>
        <p:nvSpPr>
          <p:cNvPr id="3" name="Content Placeholder 2"/>
          <p:cNvSpPr>
            <a:spLocks noGrp="1"/>
          </p:cNvSpPr>
          <p:nvPr>
            <p:ph idx="1"/>
          </p:nvPr>
        </p:nvSpPr>
        <p:spPr/>
        <p:txBody>
          <a:bodyPr/>
          <a:lstStyle/>
          <a:p>
            <a:r>
              <a:rPr lang="en-US" dirty="0"/>
              <a:t>Co-agents = two people have the authority at the same time</a:t>
            </a:r>
          </a:p>
          <a:p>
            <a:pPr lvl="1"/>
            <a:r>
              <a:rPr lang="en-US" dirty="0"/>
              <a:t>Independent authority? </a:t>
            </a:r>
          </a:p>
          <a:p>
            <a:pPr lvl="1"/>
            <a:r>
              <a:rPr lang="en-US" dirty="0"/>
              <a:t>Both needed sign every single check?</a:t>
            </a:r>
          </a:p>
          <a:p>
            <a:r>
              <a:rPr lang="en-US" dirty="0"/>
              <a:t>Co-agents are allowed for POA-F (</a:t>
            </a:r>
            <a:r>
              <a:rPr lang="en-US" b="1" u="sng" dirty="0"/>
              <a:t>not</a:t>
            </a:r>
            <a:r>
              <a:rPr lang="en-US" dirty="0"/>
              <a:t> allowed for POA-HC)</a:t>
            </a:r>
          </a:p>
          <a:p>
            <a:r>
              <a:rPr lang="en-US" dirty="0"/>
              <a:t>Co-agents are typically </a:t>
            </a:r>
            <a:r>
              <a:rPr lang="en-US" b="1" i="1" dirty="0"/>
              <a:t>not</a:t>
            </a:r>
            <a:r>
              <a:rPr lang="en-US" dirty="0"/>
              <a:t> recommended </a:t>
            </a:r>
          </a:p>
          <a:p>
            <a:endParaRPr lang="en-US" dirty="0"/>
          </a:p>
          <a:p>
            <a:endParaRPr lang="en-US" dirty="0"/>
          </a:p>
          <a:p>
            <a:pPr marL="0" indent="0">
              <a:buNone/>
            </a:pPr>
            <a:r>
              <a:rPr lang="en-US" dirty="0"/>
              <a:t>Instead, utilize alternate agent or successor agent in the event first person is unwilling or unable to act.</a:t>
            </a:r>
          </a:p>
          <a:p>
            <a:endParaRPr lang="en-US" dirty="0"/>
          </a:p>
        </p:txBody>
      </p:sp>
    </p:spTree>
    <p:extLst>
      <p:ext uri="{BB962C8B-B14F-4D97-AF65-F5344CB8AC3E}">
        <p14:creationId xmlns:p14="http://schemas.microsoft.com/office/powerpoint/2010/main" val="274031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concepts</a:t>
            </a:r>
          </a:p>
        </p:txBody>
      </p:sp>
      <p:sp>
        <p:nvSpPr>
          <p:cNvPr id="3" name="Content Placeholder 2"/>
          <p:cNvSpPr>
            <a:spLocks noGrp="1"/>
          </p:cNvSpPr>
          <p:nvPr>
            <p:ph idx="1"/>
          </p:nvPr>
        </p:nvSpPr>
        <p:spPr>
          <a:xfrm>
            <a:off x="838200" y="1690688"/>
            <a:ext cx="10515600" cy="4486275"/>
          </a:xfrm>
        </p:spPr>
        <p:txBody>
          <a:bodyPr/>
          <a:lstStyle/>
          <a:p>
            <a:r>
              <a:rPr lang="en-US" sz="3200" dirty="0"/>
              <a:t>WI is </a:t>
            </a:r>
            <a:r>
              <a:rPr lang="en-US" sz="3200" i="1" u="sng" dirty="0"/>
              <a:t>not</a:t>
            </a:r>
            <a:r>
              <a:rPr lang="en-US" sz="3200" dirty="0"/>
              <a:t> a next-of-kin or “family consent” state</a:t>
            </a:r>
          </a:p>
          <a:p>
            <a:r>
              <a:rPr lang="en-US" sz="3200" dirty="0"/>
              <a:t>Need legal authority to act on another’s behalf </a:t>
            </a:r>
          </a:p>
          <a:p>
            <a:endParaRPr lang="en-US" sz="3200" dirty="0"/>
          </a:p>
          <a:p>
            <a:endParaRPr lang="en-US" sz="3200" dirty="0"/>
          </a:p>
          <a:p>
            <a:pPr marL="0" indent="0">
              <a:buNone/>
            </a:pPr>
            <a:endParaRPr lang="en-US" sz="3200" dirty="0"/>
          </a:p>
        </p:txBody>
      </p:sp>
      <p:pic>
        <p:nvPicPr>
          <p:cNvPr id="5" name="Picture 4">
            <a:extLst>
              <a:ext uri="{FF2B5EF4-FFF2-40B4-BE49-F238E27FC236}">
                <a16:creationId xmlns:a16="http://schemas.microsoft.com/office/drawing/2014/main" id="{282FB3AF-AEB6-4A4C-BB10-E9AF30F7B0EB}"/>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746523" y="3525078"/>
            <a:ext cx="4165026" cy="3068938"/>
          </a:xfrm>
          <a:prstGeom prst="rect">
            <a:avLst/>
          </a:prstGeom>
        </p:spPr>
      </p:pic>
    </p:spTree>
    <p:extLst>
      <p:ext uri="{BB962C8B-B14F-4D97-AF65-F5344CB8AC3E}">
        <p14:creationId xmlns:p14="http://schemas.microsoft.com/office/powerpoint/2010/main" val="675095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Revocation of POA</a:t>
            </a:r>
          </a:p>
        </p:txBody>
      </p:sp>
      <p:sp>
        <p:nvSpPr>
          <p:cNvPr id="3" name="Content Placeholder 2"/>
          <p:cNvSpPr>
            <a:spLocks noGrp="1"/>
          </p:cNvSpPr>
          <p:nvPr>
            <p:ph idx="1"/>
          </p:nvPr>
        </p:nvSpPr>
        <p:spPr/>
        <p:txBody>
          <a:bodyPr/>
          <a:lstStyle/>
          <a:p>
            <a:r>
              <a:rPr lang="en-US" dirty="0"/>
              <a:t>Person can revoke </a:t>
            </a:r>
            <a:r>
              <a:rPr lang="en-US" b="1" dirty="0"/>
              <a:t>at any time </a:t>
            </a:r>
            <a:r>
              <a:rPr lang="en-US" dirty="0"/>
              <a:t>(Wis. Stat. 155.40)</a:t>
            </a:r>
          </a:p>
          <a:p>
            <a:r>
              <a:rPr lang="en-US" dirty="0"/>
              <a:t>Draft and sign short statement revoking agent’s authority and provide copies of statement to appropriate parties, including the agent</a:t>
            </a:r>
          </a:p>
          <a:p>
            <a:r>
              <a:rPr lang="en-US" dirty="0"/>
              <a:t>Revoke by tearing it up or burning document (&amp; all copies)</a:t>
            </a:r>
          </a:p>
          <a:p>
            <a:r>
              <a:rPr lang="en-US" dirty="0"/>
              <a:t>Execution of new POAF </a:t>
            </a:r>
            <a:r>
              <a:rPr lang="en-US" b="1" dirty="0"/>
              <a:t>does not </a:t>
            </a:r>
            <a:r>
              <a:rPr lang="en-US" dirty="0"/>
              <a:t>automatically</a:t>
            </a:r>
            <a:r>
              <a:rPr lang="en-US" b="1" dirty="0"/>
              <a:t> </a:t>
            </a:r>
            <a:r>
              <a:rPr lang="en-US" dirty="0"/>
              <a:t>revoke prior POA-F, unless expressly stated. </a:t>
            </a:r>
          </a:p>
          <a:p>
            <a:r>
              <a:rPr lang="en-US" dirty="0"/>
              <a:t>Execution of new POA-HC </a:t>
            </a:r>
            <a:r>
              <a:rPr lang="en-US" b="1" dirty="0"/>
              <a:t>does</a:t>
            </a:r>
            <a:r>
              <a:rPr lang="en-US" dirty="0"/>
              <a:t> revoke prior one.</a:t>
            </a:r>
          </a:p>
          <a:p>
            <a:pPr marL="0" indent="0">
              <a:buNone/>
            </a:pPr>
            <a:endParaRPr lang="en-US" dirty="0"/>
          </a:p>
        </p:txBody>
      </p:sp>
      <p:pic>
        <p:nvPicPr>
          <p:cNvPr id="5" name="Picture 4" descr="Image Collections » &lt;strong&gt;Paper&lt;/strong&gt; » &lt;strong&gt;paper&lt;/strong&gt; &lt;strong&gt;tear&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1591" y="4465983"/>
            <a:ext cx="3079835" cy="2053223"/>
          </a:xfrm>
          <a:prstGeom prst="rect">
            <a:avLst/>
          </a:prstGeom>
        </p:spPr>
      </p:pic>
    </p:spTree>
    <p:extLst>
      <p:ext uri="{BB962C8B-B14F-4D97-AF65-F5344CB8AC3E}">
        <p14:creationId xmlns:p14="http://schemas.microsoft.com/office/powerpoint/2010/main" val="299206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the conduct of a POA agent</a:t>
            </a:r>
          </a:p>
        </p:txBody>
      </p:sp>
      <p:sp>
        <p:nvSpPr>
          <p:cNvPr id="3" name="Content Placeholder 2"/>
          <p:cNvSpPr>
            <a:spLocks noGrp="1"/>
          </p:cNvSpPr>
          <p:nvPr>
            <p:ph idx="1"/>
          </p:nvPr>
        </p:nvSpPr>
        <p:spPr/>
        <p:txBody>
          <a:bodyPr/>
          <a:lstStyle/>
          <a:p>
            <a:r>
              <a:rPr lang="en-US" dirty="0"/>
              <a:t>Petition to Review the Conduct of an Agent--file with the court</a:t>
            </a:r>
          </a:p>
          <a:p>
            <a:r>
              <a:rPr lang="en-US" dirty="0"/>
              <a:t>Court can order return of money, assets</a:t>
            </a:r>
          </a:p>
          <a:p>
            <a:r>
              <a:rPr lang="en-US" dirty="0"/>
              <a:t>Court can remove the agent</a:t>
            </a:r>
          </a:p>
          <a:p>
            <a:r>
              <a:rPr lang="en-US" dirty="0" err="1"/>
              <a:t>Wis</a:t>
            </a:r>
            <a:r>
              <a:rPr lang="en-US" dirty="0"/>
              <a:t> Stats. 244.16 &amp; 244.17</a:t>
            </a:r>
          </a:p>
          <a:p>
            <a:endParaRPr lang="en-US" dirty="0"/>
          </a:p>
        </p:txBody>
      </p:sp>
      <p:pic>
        <p:nvPicPr>
          <p:cNvPr id="4" name="Picture 2" descr="C:\Users\sfisher\AppData\Local\Microsoft\Windows\Temporary Internet Files\Content.IE5\L286P5HO\MC9102177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4905" y="3599001"/>
            <a:ext cx="3385477"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8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POA usually sufficient</a:t>
            </a:r>
          </a:p>
        </p:txBody>
      </p:sp>
      <p:sp>
        <p:nvSpPr>
          <p:cNvPr id="3" name="Content Placeholder 2"/>
          <p:cNvSpPr>
            <a:spLocks noGrp="1"/>
          </p:cNvSpPr>
          <p:nvPr>
            <p:ph idx="1"/>
          </p:nvPr>
        </p:nvSpPr>
        <p:spPr/>
        <p:txBody>
          <a:bodyPr/>
          <a:lstStyle/>
          <a:p>
            <a:r>
              <a:rPr lang="en-US" dirty="0"/>
              <a:t>No court involvement</a:t>
            </a:r>
          </a:p>
          <a:p>
            <a:r>
              <a:rPr lang="en-US" dirty="0"/>
              <a:t>Low cost </a:t>
            </a:r>
          </a:p>
          <a:p>
            <a:r>
              <a:rPr lang="en-US" dirty="0"/>
              <a:t>You pick your agent</a:t>
            </a:r>
          </a:p>
          <a:p>
            <a:r>
              <a:rPr lang="en-US" dirty="0"/>
              <a:t>You decide what rights</a:t>
            </a:r>
          </a:p>
          <a:p>
            <a:r>
              <a:rPr lang="en-US" dirty="0"/>
              <a:t>Reflects person’s own wishes</a:t>
            </a:r>
          </a:p>
          <a:p>
            <a:endParaRPr lang="en-US" dirty="0"/>
          </a:p>
          <a:p>
            <a:endParaRPr lang="en-US" dirty="0"/>
          </a:p>
          <a:p>
            <a:pPr marL="0" indent="0" algn="ctr">
              <a:buNone/>
            </a:pPr>
            <a:r>
              <a:rPr lang="en-US" sz="4000" dirty="0"/>
              <a:t>. . . BUT</a:t>
            </a:r>
          </a:p>
          <a:p>
            <a:endParaRPr lang="en-US" dirty="0"/>
          </a:p>
        </p:txBody>
      </p:sp>
      <p:pic>
        <p:nvPicPr>
          <p:cNvPr id="8" name="Picture 7" descr="&lt;strong&gt;you decide&lt;/strong&gt; street sig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4618" y="1531662"/>
            <a:ext cx="3163956" cy="3163956"/>
          </a:xfrm>
          <a:prstGeom prst="rect">
            <a:avLst/>
          </a:prstGeom>
        </p:spPr>
      </p:pic>
    </p:spTree>
    <p:extLst>
      <p:ext uri="{BB962C8B-B14F-4D97-AF65-F5344CB8AC3E}">
        <p14:creationId xmlns:p14="http://schemas.microsoft.com/office/powerpoint/2010/main" val="2085263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POA </a:t>
            </a:r>
            <a:r>
              <a:rPr lang="en-US" i="1" dirty="0"/>
              <a:t>cannot</a:t>
            </a:r>
          </a:p>
        </p:txBody>
      </p:sp>
      <p:sp>
        <p:nvSpPr>
          <p:cNvPr id="3" name="Content Placeholder 2"/>
          <p:cNvSpPr>
            <a:spLocks noGrp="1"/>
          </p:cNvSpPr>
          <p:nvPr>
            <p:ph idx="1"/>
          </p:nvPr>
        </p:nvSpPr>
        <p:spPr/>
        <p:txBody>
          <a:bodyPr/>
          <a:lstStyle/>
          <a:p>
            <a:r>
              <a:rPr lang="en-US" dirty="0"/>
              <a:t>Keep person in a nursing home against her wishes</a:t>
            </a:r>
          </a:p>
          <a:p>
            <a:r>
              <a:rPr lang="en-US" dirty="0"/>
              <a:t>Admit/hold a person in a locked unit</a:t>
            </a:r>
          </a:p>
          <a:p>
            <a:r>
              <a:rPr lang="en-US" dirty="0"/>
              <a:t>Write a will on behalf of the principal</a:t>
            </a:r>
          </a:p>
          <a:p>
            <a:r>
              <a:rPr lang="en-US" dirty="0"/>
              <a:t>Change beneficiary designations</a:t>
            </a:r>
          </a:p>
          <a:p>
            <a:r>
              <a:rPr lang="en-US" dirty="0"/>
              <a:t>Appoint a new agent</a:t>
            </a:r>
          </a:p>
          <a:p>
            <a:r>
              <a:rPr lang="en-US" dirty="0"/>
              <a:t>Create a special needs trust (unless expressly stated)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440" y="2081592"/>
            <a:ext cx="2143125" cy="2143125"/>
          </a:xfrm>
          <a:prstGeom prst="rect">
            <a:avLst/>
          </a:prstGeom>
        </p:spPr>
      </p:pic>
    </p:spTree>
    <p:extLst>
      <p:ext uri="{BB962C8B-B14F-4D97-AF65-F5344CB8AC3E}">
        <p14:creationId xmlns:p14="http://schemas.microsoft.com/office/powerpoint/2010/main" val="2160132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FA28-4BE4-46ED-A6F7-B88FB821D958}"/>
              </a:ext>
            </a:extLst>
          </p:cNvPr>
          <p:cNvSpPr>
            <a:spLocks noGrp="1"/>
          </p:cNvSpPr>
          <p:nvPr>
            <p:ph type="title"/>
          </p:nvPr>
        </p:nvSpPr>
        <p:spPr/>
        <p:txBody>
          <a:bodyPr/>
          <a:lstStyle/>
          <a:p>
            <a:r>
              <a:rPr lang="en-US" b="1" dirty="0"/>
              <a:t>Exception</a:t>
            </a:r>
            <a:r>
              <a:rPr lang="en-US" dirty="0"/>
              <a:t> -  Wis. Stat. 50.06</a:t>
            </a:r>
          </a:p>
        </p:txBody>
      </p:sp>
      <p:sp>
        <p:nvSpPr>
          <p:cNvPr id="3" name="Content Placeholder 2">
            <a:extLst>
              <a:ext uri="{FF2B5EF4-FFF2-40B4-BE49-F238E27FC236}">
                <a16:creationId xmlns:a16="http://schemas.microsoft.com/office/drawing/2014/main" id="{9D26CE2E-6520-4A1C-B084-7AEA3D5B5CB7}"/>
              </a:ext>
            </a:extLst>
          </p:cNvPr>
          <p:cNvSpPr>
            <a:spLocks noGrp="1"/>
          </p:cNvSpPr>
          <p:nvPr>
            <p:ph idx="1"/>
          </p:nvPr>
        </p:nvSpPr>
        <p:spPr/>
        <p:txBody>
          <a:bodyPr/>
          <a:lstStyle/>
          <a:p>
            <a:r>
              <a:rPr lang="en-US" b="1" i="1" dirty="0"/>
              <a:t>Exception</a:t>
            </a:r>
            <a:r>
              <a:rPr lang="en-US" dirty="0"/>
              <a:t> to need for guardianship and PP</a:t>
            </a:r>
          </a:p>
          <a:p>
            <a:r>
              <a:rPr lang="en-US" dirty="0"/>
              <a:t>Family members can consent to admission to rehab facility</a:t>
            </a:r>
          </a:p>
          <a:p>
            <a:r>
              <a:rPr lang="en-US" dirty="0"/>
              <a:t>Person must come directly from hospital</a:t>
            </a:r>
          </a:p>
        </p:txBody>
      </p:sp>
    </p:spTree>
    <p:extLst>
      <p:ext uri="{BB962C8B-B14F-4D97-AF65-F5344CB8AC3E}">
        <p14:creationId xmlns:p14="http://schemas.microsoft.com/office/powerpoint/2010/main" val="1254531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97985765"/>
              </p:ext>
            </p:extLst>
          </p:nvPr>
        </p:nvGraphicFramePr>
        <p:xfrm>
          <a:off x="1491086" y="437322"/>
          <a:ext cx="9108225" cy="5406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58887" y="5963479"/>
            <a:ext cx="9219094" cy="523220"/>
          </a:xfrm>
          <a:prstGeom prst="rect">
            <a:avLst/>
          </a:prstGeom>
          <a:noFill/>
        </p:spPr>
        <p:txBody>
          <a:bodyPr wrap="square" rtlCol="0">
            <a:spAutoFit/>
          </a:bodyPr>
          <a:lstStyle/>
          <a:p>
            <a:r>
              <a:rPr lang="en-US" sz="2800" b="1" dirty="0"/>
              <a:t>Guardianship is a legal relationship created by the court</a:t>
            </a:r>
          </a:p>
        </p:txBody>
      </p:sp>
    </p:spTree>
    <p:extLst>
      <p:ext uri="{BB962C8B-B14F-4D97-AF65-F5344CB8AC3E}">
        <p14:creationId xmlns:p14="http://schemas.microsoft.com/office/powerpoint/2010/main" val="236484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Guardianship</a:t>
            </a:r>
            <a:br>
              <a:rPr lang="en-US" dirty="0"/>
            </a:br>
            <a:endParaRPr lang="en-US" dirty="0"/>
          </a:p>
        </p:txBody>
      </p:sp>
      <p:sp>
        <p:nvSpPr>
          <p:cNvPr id="3" name="Subtitle 2"/>
          <p:cNvSpPr>
            <a:spLocks noGrp="1"/>
          </p:cNvSpPr>
          <p:nvPr>
            <p:ph type="subTitle" idx="1"/>
          </p:nvPr>
        </p:nvSpPr>
        <p:spPr>
          <a:xfrm>
            <a:off x="1903348" y="2682082"/>
            <a:ext cx="9144000" cy="1655762"/>
          </a:xfrm>
        </p:spPr>
        <p:txBody>
          <a:bodyPr>
            <a:normAutofit/>
          </a:bodyPr>
          <a:lstStyle/>
          <a:p>
            <a:r>
              <a:rPr lang="en-US" sz="4000" dirty="0"/>
              <a:t>Legal relationship created by court</a:t>
            </a:r>
          </a:p>
          <a:p>
            <a:endParaRPr lang="en-US" sz="4000" dirty="0"/>
          </a:p>
          <a:p>
            <a:endParaRPr lang="en-US" sz="4000" dirty="0"/>
          </a:p>
        </p:txBody>
      </p:sp>
      <p:pic>
        <p:nvPicPr>
          <p:cNvPr id="4" name="Picture 2" descr="C:\Users\sfisher\AppData\Local\Microsoft\Windows\Temporary Internet Files\Content.IE5\8NW2DDBW\MC900292576[1].wmf">
            <a:extLst>
              <a:ext uri="{FF2B5EF4-FFF2-40B4-BE49-F238E27FC236}">
                <a16:creationId xmlns:a16="http://schemas.microsoft.com/office/drawing/2014/main" id="{3E0957E8-D59B-4F0E-AE3E-B7E8B41DE4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6442" y="4120866"/>
            <a:ext cx="2617812" cy="163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3C3F-F3D5-49C3-8097-22D51A1CCEE3}"/>
              </a:ext>
            </a:extLst>
          </p:cNvPr>
          <p:cNvSpPr>
            <a:spLocks noGrp="1"/>
          </p:cNvSpPr>
          <p:nvPr>
            <p:ph type="title"/>
          </p:nvPr>
        </p:nvSpPr>
        <p:spPr/>
        <p:txBody>
          <a:bodyPr/>
          <a:lstStyle/>
          <a:p>
            <a:r>
              <a:rPr lang="en-US" dirty="0"/>
              <a:t>Preliminary matters. . . </a:t>
            </a:r>
          </a:p>
        </p:txBody>
      </p:sp>
      <p:sp>
        <p:nvSpPr>
          <p:cNvPr id="3" name="Content Placeholder 2">
            <a:extLst>
              <a:ext uri="{FF2B5EF4-FFF2-40B4-BE49-F238E27FC236}">
                <a16:creationId xmlns:a16="http://schemas.microsoft.com/office/drawing/2014/main" id="{F4A7D497-EECB-4774-8202-B58BDB723865}"/>
              </a:ext>
            </a:extLst>
          </p:cNvPr>
          <p:cNvSpPr>
            <a:spLocks noGrp="1"/>
          </p:cNvSpPr>
          <p:nvPr>
            <p:ph idx="1"/>
          </p:nvPr>
        </p:nvSpPr>
        <p:spPr/>
        <p:txBody>
          <a:bodyPr/>
          <a:lstStyle/>
          <a:p>
            <a:r>
              <a:rPr lang="en-US" i="1" dirty="0"/>
              <a:t>Presumption</a:t>
            </a:r>
            <a:r>
              <a:rPr lang="en-US" dirty="0"/>
              <a:t> of competency in adults</a:t>
            </a:r>
          </a:p>
          <a:p>
            <a:endParaRPr lang="en-US" dirty="0"/>
          </a:p>
          <a:p>
            <a:r>
              <a:rPr lang="en-US" b="1" dirty="0"/>
              <a:t>Guardianship is </a:t>
            </a:r>
            <a:r>
              <a:rPr lang="en-US" b="1" i="1" dirty="0"/>
              <a:t>not</a:t>
            </a:r>
            <a:r>
              <a:rPr lang="en-US" b="1" dirty="0"/>
              <a:t> an extension of parenthood</a:t>
            </a:r>
          </a:p>
          <a:p>
            <a:endParaRPr lang="en-US" b="1" dirty="0"/>
          </a:p>
          <a:p>
            <a:r>
              <a:rPr lang="en-US" b="1" dirty="0"/>
              <a:t>Guardianship is </a:t>
            </a:r>
            <a:r>
              <a:rPr lang="en-US" b="1" i="1" dirty="0"/>
              <a:t>only</a:t>
            </a:r>
            <a:r>
              <a:rPr lang="en-US" b="1" dirty="0"/>
              <a:t> necessary when lesser restrictive alternatives are insufficient </a:t>
            </a:r>
            <a:r>
              <a:rPr lang="en-US" dirty="0"/>
              <a:t>or not appropriate (POA, rep payee, etc.)</a:t>
            </a:r>
          </a:p>
        </p:txBody>
      </p:sp>
    </p:spTree>
    <p:extLst>
      <p:ext uri="{BB962C8B-B14F-4D97-AF65-F5344CB8AC3E}">
        <p14:creationId xmlns:p14="http://schemas.microsoft.com/office/powerpoint/2010/main" val="1829491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Incompetency is NOT:</a:t>
            </a:r>
          </a:p>
        </p:txBody>
      </p:sp>
      <p:sp>
        <p:nvSpPr>
          <p:cNvPr id="3" name="Content Placeholder 2"/>
          <p:cNvSpPr>
            <a:spLocks noGrp="1"/>
          </p:cNvSpPr>
          <p:nvPr>
            <p:ph idx="1"/>
          </p:nvPr>
        </p:nvSpPr>
        <p:spPr/>
        <p:txBody>
          <a:bodyPr>
            <a:normAutofit/>
          </a:bodyPr>
          <a:lstStyle/>
          <a:p>
            <a:pPr marL="0" indent="0">
              <a:buNone/>
            </a:pPr>
            <a:endParaRPr lang="en-US" sz="3200" dirty="0"/>
          </a:p>
          <a:p>
            <a:r>
              <a:rPr lang="en-US" sz="3200" dirty="0"/>
              <a:t>Physical disability </a:t>
            </a:r>
          </a:p>
          <a:p>
            <a:r>
              <a:rPr lang="en-US" sz="3200" dirty="0"/>
              <a:t>Mere old age </a:t>
            </a:r>
          </a:p>
          <a:p>
            <a:r>
              <a:rPr lang="en-US" sz="3200" dirty="0"/>
              <a:t>Eccentricity</a:t>
            </a:r>
          </a:p>
          <a:p>
            <a:r>
              <a:rPr lang="en-US" sz="3200" dirty="0"/>
              <a:t>Poor judgment</a:t>
            </a:r>
          </a:p>
          <a:p>
            <a:endParaRPr lang="en-US" sz="3200" dirty="0"/>
          </a:p>
          <a:p>
            <a:endParaRPr lang="en-US" sz="2600" dirty="0"/>
          </a:p>
          <a:p>
            <a:pPr marL="0" indent="0">
              <a:buNone/>
            </a:pPr>
            <a:r>
              <a:rPr lang="en-US" sz="2600" i="1" dirty="0" err="1"/>
              <a:t>Wis</a:t>
            </a:r>
            <a:r>
              <a:rPr lang="en-US" sz="2600" i="1" dirty="0"/>
              <a:t> Stat. 54.10(3)(b)</a:t>
            </a:r>
          </a:p>
          <a:p>
            <a:endParaRPr lang="en-US" dirty="0"/>
          </a:p>
        </p:txBody>
      </p:sp>
      <p:pic>
        <p:nvPicPr>
          <p:cNvPr id="4" name="Picture 5" descr="C:\Users\sfisher\AppData\Local\Microsoft\Windows\Temporary Internet Files\Content.IE5\J03RX2LW\MC9000234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7324" y="2524190"/>
            <a:ext cx="2272448" cy="234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44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Incompetency-legal standard</a:t>
            </a:r>
          </a:p>
        </p:txBody>
      </p:sp>
      <p:sp>
        <p:nvSpPr>
          <p:cNvPr id="3" name="Content Placeholder 2"/>
          <p:cNvSpPr>
            <a:spLocks noGrp="1"/>
          </p:cNvSpPr>
          <p:nvPr>
            <p:ph idx="1"/>
          </p:nvPr>
        </p:nvSpPr>
        <p:spPr/>
        <p:txBody>
          <a:bodyPr/>
          <a:lstStyle/>
          <a:p>
            <a:r>
              <a:rPr lang="en-US" dirty="0"/>
              <a:t>Inability to receive, evaluate, and communicate decisions.</a:t>
            </a:r>
          </a:p>
          <a:p>
            <a:r>
              <a:rPr lang="en-US" dirty="0"/>
              <a:t>And qualifying impairment or disability</a:t>
            </a:r>
          </a:p>
          <a:p>
            <a:r>
              <a:rPr lang="en-US" dirty="0"/>
              <a:t>Risk of physical/financial harm</a:t>
            </a:r>
          </a:p>
          <a:p>
            <a:r>
              <a:rPr lang="en-US" dirty="0"/>
              <a:t>Needs cannot be met by lesser alternative</a:t>
            </a:r>
          </a:p>
        </p:txBody>
      </p:sp>
      <p:sp>
        <p:nvSpPr>
          <p:cNvPr id="4" name="Right Brace 3">
            <a:extLst>
              <a:ext uri="{FF2B5EF4-FFF2-40B4-BE49-F238E27FC236}">
                <a16:creationId xmlns:a16="http://schemas.microsoft.com/office/drawing/2014/main" id="{F6F8DE7E-6A57-428B-8088-ACD4E9022689}"/>
              </a:ext>
            </a:extLst>
          </p:cNvPr>
          <p:cNvSpPr/>
          <p:nvPr/>
        </p:nvSpPr>
        <p:spPr>
          <a:xfrm>
            <a:off x="9422296" y="1497495"/>
            <a:ext cx="433743" cy="1060174"/>
          </a:xfrm>
          <a:prstGeom prst="rightBrace">
            <a:avLst>
              <a:gd name="adj1" fmla="val 61106"/>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F1E6C43-EFB1-48F9-A2EB-7C7ECA8FF467}"/>
              </a:ext>
            </a:extLst>
          </p:cNvPr>
          <p:cNvSpPr txBox="1"/>
          <p:nvPr/>
        </p:nvSpPr>
        <p:spPr>
          <a:xfrm>
            <a:off x="9992139" y="1427417"/>
            <a:ext cx="1683027" cy="1200329"/>
          </a:xfrm>
          <a:prstGeom prst="rect">
            <a:avLst/>
          </a:prstGeom>
          <a:noFill/>
        </p:spPr>
        <p:txBody>
          <a:bodyPr wrap="square" rtlCol="0">
            <a:spAutoFit/>
          </a:bodyPr>
          <a:lstStyle/>
          <a:p>
            <a:pPr algn="ctr"/>
            <a:r>
              <a:rPr lang="en-US" sz="2400" b="1" dirty="0">
                <a:solidFill>
                  <a:schemeClr val="accent1">
                    <a:lumMod val="75000"/>
                  </a:schemeClr>
                </a:solidFill>
              </a:rPr>
              <a:t>Incapacity</a:t>
            </a:r>
            <a:r>
              <a:rPr lang="en-US" sz="2400" dirty="0">
                <a:solidFill>
                  <a:schemeClr val="accent1">
                    <a:lumMod val="75000"/>
                  </a:schemeClr>
                </a:solidFill>
              </a:rPr>
              <a:t> to activate a POA</a:t>
            </a:r>
          </a:p>
        </p:txBody>
      </p:sp>
    </p:spTree>
    <p:extLst>
      <p:ext uri="{BB962C8B-B14F-4D97-AF65-F5344CB8AC3E}">
        <p14:creationId xmlns:p14="http://schemas.microsoft.com/office/powerpoint/2010/main" val="39571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authority</a:t>
            </a:r>
          </a:p>
        </p:txBody>
      </p:sp>
      <p:sp>
        <p:nvSpPr>
          <p:cNvPr id="3" name="Content Placeholder 2"/>
          <p:cNvSpPr>
            <a:spLocks noGrp="1"/>
          </p:cNvSpPr>
          <p:nvPr>
            <p:ph idx="1"/>
          </p:nvPr>
        </p:nvSpPr>
        <p:spPr>
          <a:xfrm>
            <a:off x="838200" y="1690688"/>
            <a:ext cx="10515600" cy="4351338"/>
          </a:xfrm>
        </p:spPr>
        <p:txBody>
          <a:bodyPr>
            <a:normAutofit/>
          </a:bodyPr>
          <a:lstStyle/>
          <a:p>
            <a:r>
              <a:rPr lang="en-US" sz="3200" dirty="0"/>
              <a:t>From a person:</a:t>
            </a:r>
          </a:p>
          <a:p>
            <a:pPr lvl="1"/>
            <a:r>
              <a:rPr lang="en-US" sz="3200" dirty="0"/>
              <a:t>Power of attorney document</a:t>
            </a:r>
          </a:p>
          <a:p>
            <a:pPr lvl="1"/>
            <a:r>
              <a:rPr lang="en-US" sz="3200" dirty="0"/>
              <a:t>Authorized representative for a benefit</a:t>
            </a:r>
          </a:p>
          <a:p>
            <a:pPr lvl="1"/>
            <a:endParaRPr lang="en-US" sz="3200" dirty="0"/>
          </a:p>
          <a:p>
            <a:r>
              <a:rPr lang="en-US" sz="3200" dirty="0"/>
              <a:t>From a court:</a:t>
            </a:r>
          </a:p>
          <a:p>
            <a:pPr lvl="1"/>
            <a:r>
              <a:rPr lang="en-US" sz="3200" dirty="0"/>
              <a:t>Guardianship action</a:t>
            </a:r>
          </a:p>
          <a:p>
            <a:pPr lvl="1"/>
            <a:r>
              <a:rPr lang="en-US" sz="3200" dirty="0"/>
              <a:t>Personal representative (executor)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6736" y="3168202"/>
            <a:ext cx="3257282" cy="1951148"/>
          </a:xfrm>
          <a:prstGeom prst="rect">
            <a:avLst/>
          </a:prstGeom>
        </p:spPr>
      </p:pic>
    </p:spTree>
    <p:extLst>
      <p:ext uri="{BB962C8B-B14F-4D97-AF65-F5344CB8AC3E}">
        <p14:creationId xmlns:p14="http://schemas.microsoft.com/office/powerpoint/2010/main" val="2728002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4F53-EBDB-468F-A689-B0CBA2805259}"/>
              </a:ext>
            </a:extLst>
          </p:cNvPr>
          <p:cNvSpPr>
            <a:spLocks noGrp="1"/>
          </p:cNvSpPr>
          <p:nvPr>
            <p:ph type="title"/>
          </p:nvPr>
        </p:nvSpPr>
        <p:spPr/>
        <p:txBody>
          <a:bodyPr/>
          <a:lstStyle/>
          <a:p>
            <a:r>
              <a:rPr lang="en-US" dirty="0"/>
              <a:t>Who can petition for a guardianship?</a:t>
            </a:r>
          </a:p>
        </p:txBody>
      </p:sp>
      <p:sp>
        <p:nvSpPr>
          <p:cNvPr id="3" name="Content Placeholder 2">
            <a:extLst>
              <a:ext uri="{FF2B5EF4-FFF2-40B4-BE49-F238E27FC236}">
                <a16:creationId xmlns:a16="http://schemas.microsoft.com/office/drawing/2014/main" id="{547B78B0-6A39-4058-A9B1-67EAB52FBC35}"/>
              </a:ext>
            </a:extLst>
          </p:cNvPr>
          <p:cNvSpPr>
            <a:spLocks noGrp="1"/>
          </p:cNvSpPr>
          <p:nvPr>
            <p:ph idx="1"/>
          </p:nvPr>
        </p:nvSpPr>
        <p:spPr/>
        <p:txBody>
          <a:bodyPr/>
          <a:lstStyle/>
          <a:p>
            <a:r>
              <a:rPr lang="en-US" dirty="0"/>
              <a:t>Immediate family members</a:t>
            </a:r>
          </a:p>
          <a:p>
            <a:r>
              <a:rPr lang="en-US" dirty="0"/>
              <a:t>POA</a:t>
            </a:r>
          </a:p>
          <a:p>
            <a:r>
              <a:rPr lang="en-US" dirty="0"/>
              <a:t>NH</a:t>
            </a:r>
          </a:p>
          <a:p>
            <a:r>
              <a:rPr lang="en-US" dirty="0"/>
              <a:t>Hospital</a:t>
            </a:r>
          </a:p>
          <a:p>
            <a:r>
              <a:rPr lang="en-US" dirty="0"/>
              <a:t>County (APS, Corporation Counsel)</a:t>
            </a:r>
          </a:p>
          <a:p>
            <a:r>
              <a:rPr lang="en-US" dirty="0"/>
              <a:t>Other interested persons</a:t>
            </a:r>
          </a:p>
        </p:txBody>
      </p:sp>
    </p:spTree>
    <p:extLst>
      <p:ext uri="{BB962C8B-B14F-4D97-AF65-F5344CB8AC3E}">
        <p14:creationId xmlns:p14="http://schemas.microsoft.com/office/powerpoint/2010/main" val="964866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is a court process</a:t>
            </a:r>
          </a:p>
        </p:txBody>
      </p:sp>
      <p:sp>
        <p:nvSpPr>
          <p:cNvPr id="3" name="Content Placeholder 2"/>
          <p:cNvSpPr>
            <a:spLocks noGrp="1"/>
          </p:cNvSpPr>
          <p:nvPr>
            <p:ph idx="1"/>
          </p:nvPr>
        </p:nvSpPr>
        <p:spPr/>
        <p:txBody>
          <a:bodyPr/>
          <a:lstStyle/>
          <a:p>
            <a:r>
              <a:rPr lang="en-US" dirty="0"/>
              <a:t>Legal finding of incompetency</a:t>
            </a:r>
          </a:p>
          <a:p>
            <a:r>
              <a:rPr lang="en-US" dirty="0"/>
              <a:t>Court chooses guardian</a:t>
            </a:r>
          </a:p>
          <a:p>
            <a:r>
              <a:rPr lang="en-US" dirty="0"/>
              <a:t>Court decides authority </a:t>
            </a:r>
          </a:p>
          <a:p>
            <a:r>
              <a:rPr lang="en-US" dirty="0"/>
              <a:t>Best interest standard</a:t>
            </a:r>
          </a:p>
          <a:p>
            <a:r>
              <a:rPr lang="en-US" dirty="0"/>
              <a:t>Takes 1-3 months</a:t>
            </a:r>
          </a:p>
        </p:txBody>
      </p:sp>
      <p:pic>
        <p:nvPicPr>
          <p:cNvPr id="5" name="Picture 4" descr="Branches of Government Symbols">
            <a:extLst>
              <a:ext uri="{FF2B5EF4-FFF2-40B4-BE49-F238E27FC236}">
                <a16:creationId xmlns:a16="http://schemas.microsoft.com/office/drawing/2014/main" id="{98D327C2-D156-498D-95B0-6EFC43DA6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080" y="2100054"/>
            <a:ext cx="2877315" cy="3465857"/>
          </a:xfrm>
          <a:prstGeom prst="rect">
            <a:avLst/>
          </a:prstGeom>
        </p:spPr>
      </p:pic>
    </p:spTree>
    <p:extLst>
      <p:ext uri="{BB962C8B-B14F-4D97-AF65-F5344CB8AC3E}">
        <p14:creationId xmlns:p14="http://schemas.microsoft.com/office/powerpoint/2010/main" val="4280441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attorneys</a:t>
            </a:r>
          </a:p>
        </p:txBody>
      </p:sp>
      <p:sp>
        <p:nvSpPr>
          <p:cNvPr id="3" name="Content Placeholder 2"/>
          <p:cNvSpPr>
            <a:spLocks noGrp="1"/>
          </p:cNvSpPr>
          <p:nvPr>
            <p:ph idx="1"/>
          </p:nvPr>
        </p:nvSpPr>
        <p:spPr/>
        <p:txBody>
          <a:bodyPr/>
          <a:lstStyle/>
          <a:p>
            <a:r>
              <a:rPr lang="en-US" u="sng" dirty="0"/>
              <a:t>Petitioner’s atty</a:t>
            </a:r>
            <a:r>
              <a:rPr lang="en-US" dirty="0"/>
              <a:t>:  bring forth the guardianship action, sometimes represents proposed guardian</a:t>
            </a:r>
          </a:p>
          <a:p>
            <a:endParaRPr lang="en-US" dirty="0"/>
          </a:p>
          <a:p>
            <a:r>
              <a:rPr lang="en-US" u="sng" dirty="0"/>
              <a:t>Guardian ad litem</a:t>
            </a:r>
            <a:r>
              <a:rPr lang="en-US" dirty="0"/>
              <a:t>:  advocate for best interest standard, eyes and ears of court</a:t>
            </a:r>
          </a:p>
          <a:p>
            <a:endParaRPr lang="en-US" dirty="0"/>
          </a:p>
          <a:p>
            <a:r>
              <a:rPr lang="en-US" u="sng" dirty="0"/>
              <a:t>Advocacy counsel</a:t>
            </a:r>
            <a:r>
              <a:rPr lang="en-US" dirty="0"/>
              <a:t>:  opposes guardianship, advocates for wishes of proposed ward</a:t>
            </a:r>
          </a:p>
        </p:txBody>
      </p:sp>
    </p:spTree>
    <p:extLst>
      <p:ext uri="{BB962C8B-B14F-4D97-AF65-F5344CB8AC3E}">
        <p14:creationId xmlns:p14="http://schemas.microsoft.com/office/powerpoint/2010/main" val="811506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Due Process Rights of proposed ward</a:t>
            </a:r>
          </a:p>
        </p:txBody>
      </p:sp>
      <p:sp>
        <p:nvSpPr>
          <p:cNvPr id="3" name="Content Placeholder 2"/>
          <p:cNvSpPr>
            <a:spLocks noGrp="1"/>
          </p:cNvSpPr>
          <p:nvPr>
            <p:ph idx="1"/>
          </p:nvPr>
        </p:nvSpPr>
        <p:spPr/>
        <p:txBody>
          <a:bodyPr/>
          <a:lstStyle/>
          <a:p>
            <a:r>
              <a:rPr lang="en-US" dirty="0"/>
              <a:t>Be at the hearing</a:t>
            </a:r>
          </a:p>
          <a:p>
            <a:r>
              <a:rPr lang="en-US" dirty="0"/>
              <a:t>Oppose the guardianship</a:t>
            </a:r>
          </a:p>
          <a:p>
            <a:r>
              <a:rPr lang="en-US" dirty="0"/>
              <a:t>Advocacy counsel </a:t>
            </a:r>
          </a:p>
          <a:p>
            <a:r>
              <a:rPr lang="en-US" dirty="0"/>
              <a:t>Cross examination</a:t>
            </a:r>
          </a:p>
          <a:p>
            <a:r>
              <a:rPr lang="en-US" dirty="0"/>
              <a:t>Closed hearing</a:t>
            </a:r>
          </a:p>
          <a:p>
            <a:r>
              <a:rPr lang="en-US" dirty="0"/>
              <a:t>Trial by a jury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780" y="2110859"/>
            <a:ext cx="2951878" cy="2790825"/>
          </a:xfrm>
          <a:prstGeom prst="rect">
            <a:avLst/>
          </a:prstGeom>
        </p:spPr>
      </p:pic>
    </p:spTree>
    <p:extLst>
      <p:ext uri="{BB962C8B-B14F-4D97-AF65-F5344CB8AC3E}">
        <p14:creationId xmlns:p14="http://schemas.microsoft.com/office/powerpoint/2010/main" val="1093170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5D70-E6DB-436C-9298-DC3340CC3AFF}"/>
              </a:ext>
            </a:extLst>
          </p:cNvPr>
          <p:cNvSpPr>
            <a:spLocks noGrp="1"/>
          </p:cNvSpPr>
          <p:nvPr>
            <p:ph type="title"/>
          </p:nvPr>
        </p:nvSpPr>
        <p:spPr>
          <a:xfrm>
            <a:off x="838200" y="365125"/>
            <a:ext cx="10863470" cy="1325563"/>
          </a:xfrm>
        </p:spPr>
        <p:txBody>
          <a:bodyPr/>
          <a:lstStyle/>
          <a:p>
            <a:r>
              <a:rPr lang="en-US" dirty="0"/>
              <a:t>Ward’s right to be at hearing</a:t>
            </a:r>
          </a:p>
        </p:txBody>
      </p:sp>
      <p:sp>
        <p:nvSpPr>
          <p:cNvPr id="3" name="Content Placeholder 2">
            <a:extLst>
              <a:ext uri="{FF2B5EF4-FFF2-40B4-BE49-F238E27FC236}">
                <a16:creationId xmlns:a16="http://schemas.microsoft.com/office/drawing/2014/main" id="{205AF571-4181-4BD2-A513-4BC7727DF5E9}"/>
              </a:ext>
            </a:extLst>
          </p:cNvPr>
          <p:cNvSpPr>
            <a:spLocks noGrp="1"/>
          </p:cNvSpPr>
          <p:nvPr>
            <p:ph idx="1"/>
          </p:nvPr>
        </p:nvSpPr>
        <p:spPr/>
        <p:txBody>
          <a:bodyPr/>
          <a:lstStyle/>
          <a:p>
            <a:r>
              <a:rPr lang="en-US" dirty="0"/>
              <a:t>Ward has a right to be at the hearing.</a:t>
            </a:r>
          </a:p>
          <a:p>
            <a:r>
              <a:rPr lang="en-US" dirty="0"/>
              <a:t>Petitioner must ensure ward’s attendance at hearing (unless waived by GAL).  </a:t>
            </a:r>
          </a:p>
          <a:p>
            <a:r>
              <a:rPr lang="en-US" dirty="0"/>
              <a:t>Ward, GAL, or advocacy counsel may request that the guardianship hearing be held at a hospital room, nursing home, or similar pursuant location under Wis. Stat. 54.44 (4)(a)</a:t>
            </a:r>
          </a:p>
        </p:txBody>
      </p:sp>
    </p:spTree>
    <p:extLst>
      <p:ext uri="{BB962C8B-B14F-4D97-AF65-F5344CB8AC3E}">
        <p14:creationId xmlns:p14="http://schemas.microsoft.com/office/powerpoint/2010/main" val="2002499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POA &amp; Guardianship</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Court can: </a:t>
            </a:r>
          </a:p>
          <a:p>
            <a:pPr marL="514350" indent="-514350">
              <a:buFont typeface="+mj-lt"/>
              <a:buAutoNum type="arabicPeriod"/>
            </a:pPr>
            <a:r>
              <a:rPr lang="en-US" dirty="0"/>
              <a:t>Keep POA in place with guardianship</a:t>
            </a:r>
          </a:p>
          <a:p>
            <a:pPr marL="514350" indent="-514350">
              <a:buFont typeface="+mj-lt"/>
              <a:buAutoNum type="arabicPeriod"/>
            </a:pPr>
            <a:r>
              <a:rPr lang="en-US" dirty="0"/>
              <a:t>Revoke POA authority entirely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834" y="4095481"/>
            <a:ext cx="3211830" cy="182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419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4D85-870E-436D-9AFE-82C4795A6A46}"/>
              </a:ext>
            </a:extLst>
          </p:cNvPr>
          <p:cNvSpPr>
            <a:spLocks noGrp="1"/>
          </p:cNvSpPr>
          <p:nvPr>
            <p:ph type="title"/>
          </p:nvPr>
        </p:nvSpPr>
        <p:spPr/>
        <p:txBody>
          <a:bodyPr/>
          <a:lstStyle/>
          <a:p>
            <a:r>
              <a:rPr lang="en-US" dirty="0"/>
              <a:t>Guardianship	</a:t>
            </a:r>
          </a:p>
        </p:txBody>
      </p:sp>
      <p:sp>
        <p:nvSpPr>
          <p:cNvPr id="3" name="Text Placeholder 2">
            <a:extLst>
              <a:ext uri="{FF2B5EF4-FFF2-40B4-BE49-F238E27FC236}">
                <a16:creationId xmlns:a16="http://schemas.microsoft.com/office/drawing/2014/main" id="{3B2C5A28-06B2-4170-B40E-A17C30CBBF5C}"/>
              </a:ext>
            </a:extLst>
          </p:cNvPr>
          <p:cNvSpPr>
            <a:spLocks noGrp="1"/>
          </p:cNvSpPr>
          <p:nvPr>
            <p:ph type="body" idx="1"/>
          </p:nvPr>
        </p:nvSpPr>
        <p:spPr/>
        <p:txBody>
          <a:bodyPr>
            <a:normAutofit/>
          </a:bodyPr>
          <a:lstStyle/>
          <a:p>
            <a:r>
              <a:rPr lang="en-US" sz="3200" u="sng" dirty="0"/>
              <a:t>KEEP POA AGENT</a:t>
            </a:r>
          </a:p>
        </p:txBody>
      </p:sp>
      <p:sp>
        <p:nvSpPr>
          <p:cNvPr id="4" name="Content Placeholder 3">
            <a:extLst>
              <a:ext uri="{FF2B5EF4-FFF2-40B4-BE49-F238E27FC236}">
                <a16:creationId xmlns:a16="http://schemas.microsoft.com/office/drawing/2014/main" id="{671C3465-667E-4F15-8261-DFE2F231E272}"/>
              </a:ext>
            </a:extLst>
          </p:cNvPr>
          <p:cNvSpPr>
            <a:spLocks noGrp="1"/>
          </p:cNvSpPr>
          <p:nvPr>
            <p:ph sz="half" idx="2"/>
          </p:nvPr>
        </p:nvSpPr>
        <p:spPr/>
        <p:txBody>
          <a:bodyPr/>
          <a:lstStyle/>
          <a:p>
            <a:r>
              <a:rPr lang="en-US" dirty="0"/>
              <a:t>Reflection of the person’s own wishes</a:t>
            </a:r>
          </a:p>
          <a:p>
            <a:r>
              <a:rPr lang="en-US" dirty="0"/>
              <a:t>Less restrictive</a:t>
            </a:r>
          </a:p>
        </p:txBody>
      </p:sp>
      <p:sp>
        <p:nvSpPr>
          <p:cNvPr id="5" name="Text Placeholder 4">
            <a:extLst>
              <a:ext uri="{FF2B5EF4-FFF2-40B4-BE49-F238E27FC236}">
                <a16:creationId xmlns:a16="http://schemas.microsoft.com/office/drawing/2014/main" id="{7EFBF34B-1FD3-4E28-B959-26976D99CD7B}"/>
              </a:ext>
            </a:extLst>
          </p:cNvPr>
          <p:cNvSpPr>
            <a:spLocks noGrp="1"/>
          </p:cNvSpPr>
          <p:nvPr>
            <p:ph type="body" sz="quarter" idx="3"/>
          </p:nvPr>
        </p:nvSpPr>
        <p:spPr/>
        <p:txBody>
          <a:bodyPr>
            <a:normAutofit/>
          </a:bodyPr>
          <a:lstStyle/>
          <a:p>
            <a:r>
              <a:rPr lang="en-US" sz="3200" u="sng" dirty="0"/>
              <a:t>REMOVE AGENT</a:t>
            </a:r>
          </a:p>
        </p:txBody>
      </p:sp>
      <p:sp>
        <p:nvSpPr>
          <p:cNvPr id="6" name="Content Placeholder 5">
            <a:extLst>
              <a:ext uri="{FF2B5EF4-FFF2-40B4-BE49-F238E27FC236}">
                <a16:creationId xmlns:a16="http://schemas.microsoft.com/office/drawing/2014/main" id="{B41FECC0-18D0-4FA6-A592-D0CF1628B601}"/>
              </a:ext>
            </a:extLst>
          </p:cNvPr>
          <p:cNvSpPr>
            <a:spLocks noGrp="1"/>
          </p:cNvSpPr>
          <p:nvPr>
            <p:ph sz="quarter" idx="4"/>
          </p:nvPr>
        </p:nvSpPr>
        <p:spPr/>
        <p:txBody>
          <a:bodyPr/>
          <a:lstStyle/>
          <a:p>
            <a:r>
              <a:rPr lang="en-US" dirty="0"/>
              <a:t>Bad judgment</a:t>
            </a:r>
          </a:p>
          <a:p>
            <a:r>
              <a:rPr lang="en-US" dirty="0"/>
              <a:t>Misappropriation of funds</a:t>
            </a:r>
          </a:p>
          <a:p>
            <a:r>
              <a:rPr lang="en-US" dirty="0"/>
              <a:t>Untrustworthy</a:t>
            </a:r>
          </a:p>
          <a:p>
            <a:endParaRPr lang="en-US" dirty="0"/>
          </a:p>
        </p:txBody>
      </p:sp>
    </p:spTree>
    <p:extLst>
      <p:ext uri="{BB962C8B-B14F-4D97-AF65-F5344CB8AC3E}">
        <p14:creationId xmlns:p14="http://schemas.microsoft.com/office/powerpoint/2010/main" val="4100389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DB18-F18D-4DB0-8243-25B2416F54FE}"/>
              </a:ext>
            </a:extLst>
          </p:cNvPr>
          <p:cNvSpPr>
            <a:spLocks noGrp="1"/>
          </p:cNvSpPr>
          <p:nvPr>
            <p:ph type="title"/>
          </p:nvPr>
        </p:nvSpPr>
        <p:spPr/>
        <p:txBody>
          <a:bodyPr/>
          <a:lstStyle/>
          <a:p>
            <a:r>
              <a:rPr lang="en-US" dirty="0"/>
              <a:t>POA agents are </a:t>
            </a:r>
            <a:r>
              <a:rPr lang="en-US" i="1" dirty="0"/>
              <a:t>preferred</a:t>
            </a:r>
            <a:r>
              <a:rPr lang="en-US" dirty="0"/>
              <a:t> guardians</a:t>
            </a:r>
          </a:p>
        </p:txBody>
      </p:sp>
      <p:sp>
        <p:nvSpPr>
          <p:cNvPr id="3" name="Content Placeholder 2">
            <a:extLst>
              <a:ext uri="{FF2B5EF4-FFF2-40B4-BE49-F238E27FC236}">
                <a16:creationId xmlns:a16="http://schemas.microsoft.com/office/drawing/2014/main" id="{676345BD-9601-4F0B-A09A-53E937AE2184}"/>
              </a:ext>
            </a:extLst>
          </p:cNvPr>
          <p:cNvSpPr>
            <a:spLocks noGrp="1"/>
          </p:cNvSpPr>
          <p:nvPr>
            <p:ph idx="1"/>
          </p:nvPr>
        </p:nvSpPr>
        <p:spPr/>
        <p:txBody>
          <a:bodyPr/>
          <a:lstStyle/>
          <a:p>
            <a:r>
              <a:rPr lang="en-US" dirty="0"/>
              <a:t>The court </a:t>
            </a:r>
            <a:r>
              <a:rPr lang="en-US" b="1" i="1" dirty="0"/>
              <a:t>shall appoint </a:t>
            </a:r>
            <a:r>
              <a:rPr lang="en-US" dirty="0"/>
              <a:t>as G of E the agent under POA-F, unless not in best interests of the proposed ward.</a:t>
            </a:r>
          </a:p>
          <a:p>
            <a:endParaRPr lang="en-US" dirty="0"/>
          </a:p>
          <a:p>
            <a:r>
              <a:rPr lang="en-US" dirty="0"/>
              <a:t>The court </a:t>
            </a:r>
            <a:r>
              <a:rPr lang="en-US" b="1" i="1" dirty="0"/>
              <a:t>shall appoint </a:t>
            </a:r>
            <a:r>
              <a:rPr lang="en-US" dirty="0"/>
              <a:t>as G of P the agent under POA-HC, unless not in best interests of the proposed ward.</a:t>
            </a:r>
          </a:p>
          <a:p>
            <a:endParaRPr lang="en-US" dirty="0"/>
          </a:p>
          <a:p>
            <a:r>
              <a:rPr lang="en-US" dirty="0"/>
              <a:t>Wis. Stats. 54.15 (2) and (3)</a:t>
            </a:r>
          </a:p>
          <a:p>
            <a:endParaRPr lang="en-US" dirty="0"/>
          </a:p>
          <a:p>
            <a:pPr marL="0" indent="0">
              <a:buNone/>
            </a:pPr>
            <a:endParaRPr lang="en-US" dirty="0"/>
          </a:p>
        </p:txBody>
      </p:sp>
    </p:spTree>
    <p:extLst>
      <p:ext uri="{BB962C8B-B14F-4D97-AF65-F5344CB8AC3E}">
        <p14:creationId xmlns:p14="http://schemas.microsoft.com/office/powerpoint/2010/main" val="163102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guardians</a:t>
            </a:r>
          </a:p>
        </p:txBody>
      </p:sp>
      <p:sp>
        <p:nvSpPr>
          <p:cNvPr id="3" name="Content Placeholder 2"/>
          <p:cNvSpPr>
            <a:spLocks noGrp="1"/>
          </p:cNvSpPr>
          <p:nvPr>
            <p:ph idx="1"/>
          </p:nvPr>
        </p:nvSpPr>
        <p:spPr/>
        <p:txBody>
          <a:bodyPr/>
          <a:lstStyle/>
          <a:p>
            <a:pPr marL="514350" indent="-514350">
              <a:buFont typeface="+mj-lt"/>
              <a:buAutoNum type="arabicPeriod"/>
            </a:pPr>
            <a:r>
              <a:rPr lang="en-US" dirty="0"/>
              <a:t>Family member or friend</a:t>
            </a:r>
          </a:p>
          <a:p>
            <a:pPr marL="514350" indent="-514350">
              <a:buFont typeface="+mj-lt"/>
              <a:buAutoNum type="arabicPeriod"/>
            </a:pPr>
            <a:r>
              <a:rPr lang="en-US" dirty="0"/>
              <a:t>Volunteer guardian</a:t>
            </a:r>
          </a:p>
          <a:p>
            <a:pPr marL="514350" indent="-514350">
              <a:buFont typeface="+mj-lt"/>
              <a:buAutoNum type="arabicPeriod"/>
            </a:pPr>
            <a:r>
              <a:rPr lang="en-US"/>
              <a:t>Corporate guardian  (see DHS 85)</a:t>
            </a:r>
            <a:endParaRPr lang="en-US" dirty="0"/>
          </a:p>
          <a:p>
            <a:pPr marL="514350" indent="-514350">
              <a:buFont typeface="+mj-lt"/>
              <a:buAutoNum type="arabicPeriod"/>
            </a:pPr>
            <a:r>
              <a:rPr lang="en-US" dirty="0"/>
              <a:t>Paid guardian, but not regulated by DHS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1572" y="1690688"/>
            <a:ext cx="2802228" cy="3490175"/>
          </a:xfrm>
          <a:prstGeom prst="rect">
            <a:avLst/>
          </a:prstGeom>
        </p:spPr>
      </p:pic>
    </p:spTree>
    <p:extLst>
      <p:ext uri="{BB962C8B-B14F-4D97-AF65-F5344CB8AC3E}">
        <p14:creationId xmlns:p14="http://schemas.microsoft.com/office/powerpoint/2010/main" val="1012902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hearing</a:t>
            </a:r>
          </a:p>
        </p:txBody>
      </p:sp>
      <p:sp>
        <p:nvSpPr>
          <p:cNvPr id="3" name="Content Placeholder 2"/>
          <p:cNvSpPr>
            <a:spLocks noGrp="1"/>
          </p:cNvSpPr>
          <p:nvPr>
            <p:ph idx="1"/>
          </p:nvPr>
        </p:nvSpPr>
        <p:spPr/>
        <p:txBody>
          <a:bodyPr/>
          <a:lstStyle/>
          <a:p>
            <a:r>
              <a:rPr lang="en-US" dirty="0"/>
              <a:t>Judge (or jury) decides with input from GAL</a:t>
            </a:r>
          </a:p>
          <a:p>
            <a:r>
              <a:rPr lang="en-US" dirty="0"/>
              <a:t>Burden of proof is clear and convincing evidence</a:t>
            </a:r>
          </a:p>
          <a:p>
            <a:r>
              <a:rPr lang="en-US" dirty="0"/>
              <a:t>Doctor provides report and testimony</a:t>
            </a:r>
          </a:p>
          <a:p>
            <a:r>
              <a:rPr lang="en-US" dirty="0"/>
              <a:t>Social worker report and testimony (if PP)</a:t>
            </a:r>
          </a:p>
          <a:p>
            <a:r>
              <a:rPr lang="en-US" dirty="0"/>
              <a:t>County procedure varies slightly</a:t>
            </a:r>
          </a:p>
        </p:txBody>
      </p:sp>
    </p:spTree>
    <p:extLst>
      <p:ext uri="{BB962C8B-B14F-4D97-AF65-F5344CB8AC3E}">
        <p14:creationId xmlns:p14="http://schemas.microsoft.com/office/powerpoint/2010/main" val="341019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6FB0EDB-93B8-4CFC-A25F-6B54C4417C19}"/>
              </a:ext>
            </a:extLst>
          </p:cNvPr>
          <p:cNvGrpSpPr/>
          <p:nvPr/>
        </p:nvGrpSpPr>
        <p:grpSpPr>
          <a:xfrm>
            <a:off x="100098" y="223934"/>
            <a:ext cx="11991804" cy="6634066"/>
            <a:chOff x="100669" y="111968"/>
            <a:chExt cx="11991804" cy="6634066"/>
          </a:xfrm>
        </p:grpSpPr>
        <p:graphicFrame>
          <p:nvGraphicFramePr>
            <p:cNvPr id="7" name="Diagram 6">
              <a:extLst>
                <a:ext uri="{FF2B5EF4-FFF2-40B4-BE49-F238E27FC236}">
                  <a16:creationId xmlns:a16="http://schemas.microsoft.com/office/drawing/2014/main" id="{EE653503-479C-4A9A-BFF9-FA472FC076E3}"/>
                </a:ext>
              </a:extLst>
            </p:cNvPr>
            <p:cNvGraphicFramePr/>
            <p:nvPr/>
          </p:nvGraphicFramePr>
          <p:xfrm>
            <a:off x="100669" y="111968"/>
            <a:ext cx="11991804" cy="663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4C8CE64-F479-4685-93A8-D25BBCF17621}"/>
                </a:ext>
              </a:extLst>
            </p:cNvPr>
            <p:cNvSpPr txBox="1"/>
            <p:nvPr/>
          </p:nvSpPr>
          <p:spPr>
            <a:xfrm>
              <a:off x="560778" y="307910"/>
              <a:ext cx="10935478" cy="523220"/>
            </a:xfrm>
            <a:prstGeom prst="rect">
              <a:avLst/>
            </a:prstGeom>
            <a:solidFill>
              <a:schemeClr val="bg1"/>
            </a:solidFill>
          </p:spPr>
          <p:txBody>
            <a:bodyPr wrap="square" rtlCol="0">
              <a:spAutoFit/>
            </a:bodyPr>
            <a:lstStyle/>
            <a:p>
              <a:pPr algn="ctr"/>
              <a:r>
                <a:rPr lang="en-US" sz="2800" dirty="0"/>
                <a:t>Current formal tools for people who need help with decisions</a:t>
              </a:r>
            </a:p>
          </p:txBody>
        </p:sp>
      </p:grpSp>
    </p:spTree>
    <p:extLst>
      <p:ext uri="{BB962C8B-B14F-4D97-AF65-F5344CB8AC3E}">
        <p14:creationId xmlns:p14="http://schemas.microsoft.com/office/powerpoint/2010/main" val="2897427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Guardianship--timeframes</a:t>
            </a:r>
          </a:p>
        </p:txBody>
      </p:sp>
      <p:sp>
        <p:nvSpPr>
          <p:cNvPr id="6" name="Text Placeholder 5"/>
          <p:cNvSpPr>
            <a:spLocks noGrp="1"/>
          </p:cNvSpPr>
          <p:nvPr>
            <p:ph type="body" idx="1"/>
          </p:nvPr>
        </p:nvSpPr>
        <p:spPr>
          <a:solidFill>
            <a:schemeClr val="accent2">
              <a:lumMod val="60000"/>
              <a:lumOff val="40000"/>
            </a:schemeClr>
          </a:solidFill>
        </p:spPr>
        <p:txBody>
          <a:bodyPr>
            <a:normAutofit/>
          </a:bodyPr>
          <a:lstStyle/>
          <a:p>
            <a:r>
              <a:rPr lang="en-US" sz="3600" dirty="0"/>
              <a:t>Temporary</a:t>
            </a:r>
          </a:p>
        </p:txBody>
      </p:sp>
      <p:sp>
        <p:nvSpPr>
          <p:cNvPr id="7" name="Content Placeholder 6"/>
          <p:cNvSpPr>
            <a:spLocks noGrp="1"/>
          </p:cNvSpPr>
          <p:nvPr>
            <p:ph sz="half" idx="2"/>
          </p:nvPr>
        </p:nvSpPr>
        <p:spPr/>
        <p:txBody>
          <a:bodyPr>
            <a:normAutofit/>
          </a:bodyPr>
          <a:lstStyle/>
          <a:p>
            <a:r>
              <a:rPr lang="en-US" dirty="0"/>
              <a:t>Can get within 1-3 weeks</a:t>
            </a:r>
          </a:p>
          <a:p>
            <a:r>
              <a:rPr lang="en-US" dirty="0"/>
              <a:t>Lasts 60 days </a:t>
            </a:r>
          </a:p>
          <a:p>
            <a:r>
              <a:rPr lang="en-US" dirty="0"/>
              <a:t>Can extend another 60 days*</a:t>
            </a:r>
          </a:p>
          <a:p>
            <a:endParaRPr lang="en-US" dirty="0"/>
          </a:p>
          <a:p>
            <a:endParaRPr lang="en-US" dirty="0"/>
          </a:p>
          <a:p>
            <a:endParaRPr lang="en-US" dirty="0"/>
          </a:p>
        </p:txBody>
      </p:sp>
      <p:sp>
        <p:nvSpPr>
          <p:cNvPr id="8" name="Text Placeholder 7"/>
          <p:cNvSpPr>
            <a:spLocks noGrp="1"/>
          </p:cNvSpPr>
          <p:nvPr>
            <p:ph type="body" sz="quarter" idx="3"/>
          </p:nvPr>
        </p:nvSpPr>
        <p:spPr>
          <a:solidFill>
            <a:schemeClr val="tx2">
              <a:lumMod val="40000"/>
              <a:lumOff val="60000"/>
            </a:schemeClr>
          </a:solidFill>
        </p:spPr>
        <p:txBody>
          <a:bodyPr>
            <a:normAutofit/>
          </a:bodyPr>
          <a:lstStyle/>
          <a:p>
            <a:r>
              <a:rPr lang="en-US" sz="3600" dirty="0"/>
              <a:t>“Permanent”</a:t>
            </a:r>
          </a:p>
        </p:txBody>
      </p:sp>
      <p:sp>
        <p:nvSpPr>
          <p:cNvPr id="9" name="Content Placeholder 8"/>
          <p:cNvSpPr>
            <a:spLocks noGrp="1"/>
          </p:cNvSpPr>
          <p:nvPr>
            <p:ph sz="quarter" idx="4"/>
          </p:nvPr>
        </p:nvSpPr>
        <p:spPr/>
        <p:txBody>
          <a:bodyPr/>
          <a:lstStyle/>
          <a:p>
            <a:r>
              <a:rPr lang="en-US" dirty="0"/>
              <a:t>In place long-term</a:t>
            </a:r>
          </a:p>
          <a:p>
            <a:r>
              <a:rPr lang="en-US" dirty="0"/>
              <a:t>Until challenged or removed</a:t>
            </a:r>
          </a:p>
        </p:txBody>
      </p:sp>
      <p:sp>
        <p:nvSpPr>
          <p:cNvPr id="3" name="TextBox 2">
            <a:extLst>
              <a:ext uri="{FF2B5EF4-FFF2-40B4-BE49-F238E27FC236}">
                <a16:creationId xmlns:a16="http://schemas.microsoft.com/office/drawing/2014/main" id="{45EC744B-DEA1-4412-97A8-11E06B737EDA}"/>
              </a:ext>
            </a:extLst>
          </p:cNvPr>
          <p:cNvSpPr txBox="1"/>
          <p:nvPr/>
        </p:nvSpPr>
        <p:spPr>
          <a:xfrm>
            <a:off x="839788" y="5543332"/>
            <a:ext cx="10384803" cy="738664"/>
          </a:xfrm>
          <a:prstGeom prst="rect">
            <a:avLst/>
          </a:prstGeom>
          <a:noFill/>
        </p:spPr>
        <p:txBody>
          <a:bodyPr wrap="square" rtlCol="0">
            <a:spAutoFit/>
          </a:bodyPr>
          <a:lstStyle/>
          <a:p>
            <a:r>
              <a:rPr lang="en-US" sz="2400" i="1" dirty="0"/>
              <a:t>*After this, a court loses jurisdiction to order a guardianship for the next 90 days</a:t>
            </a:r>
            <a:r>
              <a:rPr lang="en-US" i="1" dirty="0"/>
              <a:t>. </a:t>
            </a:r>
          </a:p>
          <a:p>
            <a:endParaRPr lang="en-US" dirty="0"/>
          </a:p>
        </p:txBody>
      </p:sp>
    </p:spTree>
    <p:extLst>
      <p:ext uri="{BB962C8B-B14F-4D97-AF65-F5344CB8AC3E}">
        <p14:creationId xmlns:p14="http://schemas.microsoft.com/office/powerpoint/2010/main" val="228788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 of</a:t>
            </a:r>
          </a:p>
        </p:txBody>
      </p:sp>
      <p:sp>
        <p:nvSpPr>
          <p:cNvPr id="3" name="Text Placeholder 2"/>
          <p:cNvSpPr>
            <a:spLocks noGrp="1"/>
          </p:cNvSpPr>
          <p:nvPr>
            <p:ph type="body" idx="1"/>
          </p:nvPr>
        </p:nvSpPr>
        <p:spPr/>
        <p:txBody>
          <a:bodyPr>
            <a:normAutofit/>
          </a:bodyPr>
          <a:lstStyle/>
          <a:p>
            <a:r>
              <a:rPr lang="en-US" sz="3600" dirty="0"/>
              <a:t>Person</a:t>
            </a:r>
          </a:p>
        </p:txBody>
      </p:sp>
      <p:sp>
        <p:nvSpPr>
          <p:cNvPr id="5" name="Text Placeholder 4"/>
          <p:cNvSpPr>
            <a:spLocks noGrp="1"/>
          </p:cNvSpPr>
          <p:nvPr>
            <p:ph type="body" sz="quarter" idx="3"/>
          </p:nvPr>
        </p:nvSpPr>
        <p:spPr/>
        <p:txBody>
          <a:bodyPr>
            <a:normAutofit/>
          </a:bodyPr>
          <a:lstStyle/>
          <a:p>
            <a:r>
              <a:rPr lang="en-US" sz="3600" dirty="0"/>
              <a:t>Estate</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550078" y="1681163"/>
            <a:ext cx="2627290" cy="2253802"/>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503354" y="1690689"/>
            <a:ext cx="2163651" cy="2455818"/>
          </a:xfrm>
        </p:spPr>
      </p:pic>
      <p:cxnSp>
        <p:nvCxnSpPr>
          <p:cNvPr id="6" name="Straight Connector 5">
            <a:extLst>
              <a:ext uri="{FF2B5EF4-FFF2-40B4-BE49-F238E27FC236}">
                <a16:creationId xmlns:a16="http://schemas.microsoft.com/office/drawing/2014/main" id="{CAA9DB18-094F-4592-94F9-AC68B81FBD67}"/>
              </a:ext>
            </a:extLst>
          </p:cNvPr>
          <p:cNvCxnSpPr>
            <a:cxnSpLocks/>
          </p:cNvCxnSpPr>
          <p:nvPr/>
        </p:nvCxnSpPr>
        <p:spPr>
          <a:xfrm>
            <a:off x="5459896" y="958101"/>
            <a:ext cx="0" cy="51511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F5A8BA9-59F7-4D62-A2AD-24DC6E88B131}"/>
              </a:ext>
            </a:extLst>
          </p:cNvPr>
          <p:cNvSpPr txBox="1"/>
          <p:nvPr/>
        </p:nvSpPr>
        <p:spPr>
          <a:xfrm>
            <a:off x="450574" y="4280452"/>
            <a:ext cx="4850296"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Make medical decisions</a:t>
            </a:r>
          </a:p>
          <a:p>
            <a:pPr marL="342900" indent="-342900">
              <a:buFont typeface="Arial" panose="020B0604020202020204" pitchFamily="34" charset="0"/>
              <a:buChar char="•"/>
            </a:pPr>
            <a:r>
              <a:rPr lang="en-US" sz="2400" dirty="0"/>
              <a:t>Find appropriate housing</a:t>
            </a:r>
          </a:p>
          <a:p>
            <a:pPr marL="342900" indent="-342900">
              <a:buFont typeface="Arial" panose="020B0604020202020204" pitchFamily="34" charset="0"/>
              <a:buChar char="•"/>
            </a:pPr>
            <a:r>
              <a:rPr lang="en-US" sz="2400" dirty="0"/>
              <a:t>Arrange for in-home supports</a:t>
            </a:r>
          </a:p>
          <a:p>
            <a:pPr marL="342900" indent="-342900">
              <a:buFont typeface="Arial" panose="020B0604020202020204" pitchFamily="34" charset="0"/>
              <a:buChar char="•"/>
            </a:pPr>
            <a:r>
              <a:rPr lang="en-US" sz="2400" dirty="0"/>
              <a:t>Help access DVR or vocational coach</a:t>
            </a:r>
          </a:p>
        </p:txBody>
      </p:sp>
      <p:sp>
        <p:nvSpPr>
          <p:cNvPr id="11" name="TextBox 10">
            <a:extLst>
              <a:ext uri="{FF2B5EF4-FFF2-40B4-BE49-F238E27FC236}">
                <a16:creationId xmlns:a16="http://schemas.microsoft.com/office/drawing/2014/main" id="{8393DA08-2925-4A37-8A04-4F179CC35DD9}"/>
              </a:ext>
            </a:extLst>
          </p:cNvPr>
          <p:cNvSpPr txBox="1"/>
          <p:nvPr/>
        </p:nvSpPr>
        <p:spPr>
          <a:xfrm>
            <a:off x="6281530" y="4280452"/>
            <a:ext cx="5406887" cy="2554545"/>
          </a:xfrm>
          <a:prstGeom prst="rect">
            <a:avLst/>
          </a:prstGeom>
          <a:noFill/>
        </p:spPr>
        <p:txBody>
          <a:bodyPr wrap="square" rtlCol="0">
            <a:spAutoFit/>
          </a:bodyPr>
          <a:lstStyle/>
          <a:p>
            <a:pPr marL="342900" indent="-342900">
              <a:buFont typeface="Arial" panose="020B0604020202020204" pitchFamily="34" charset="0"/>
              <a:buChar char="•"/>
            </a:pPr>
            <a:r>
              <a:rPr lang="en-US" sz="2400" dirty="0"/>
              <a:t>Pay bills</a:t>
            </a:r>
          </a:p>
          <a:p>
            <a:pPr marL="342900" indent="-342900">
              <a:buFont typeface="Arial" panose="020B0604020202020204" pitchFamily="34" charset="0"/>
              <a:buChar char="•"/>
            </a:pPr>
            <a:r>
              <a:rPr lang="en-US" sz="2400" dirty="0"/>
              <a:t>Manage bank accounts, invest money</a:t>
            </a:r>
          </a:p>
          <a:p>
            <a:pPr marL="342900" indent="-342900">
              <a:buFont typeface="Arial" panose="020B0604020202020204" pitchFamily="34" charset="0"/>
              <a:buChar char="•"/>
            </a:pPr>
            <a:r>
              <a:rPr lang="en-US" sz="2400" dirty="0"/>
              <a:t>Sign a lease</a:t>
            </a:r>
          </a:p>
          <a:p>
            <a:pPr marL="342900" indent="-342900">
              <a:buFont typeface="Arial" panose="020B0604020202020204" pitchFamily="34" charset="0"/>
              <a:buChar char="•"/>
            </a:pPr>
            <a:r>
              <a:rPr lang="en-US" sz="2400" dirty="0"/>
              <a:t>Sign a cell phone contract</a:t>
            </a:r>
          </a:p>
          <a:p>
            <a:pPr marL="342900" indent="-342900">
              <a:buFont typeface="Arial" panose="020B0604020202020204" pitchFamily="34" charset="0"/>
              <a:buChar char="•"/>
            </a:pPr>
            <a:r>
              <a:rPr lang="en-US" sz="2400" b="1" dirty="0"/>
              <a:t>Apply for public benefits --54.20(3)(e</a:t>
            </a:r>
            <a:r>
              <a:rPr lang="en-US" sz="2200" b="1" dirty="0"/>
              <a:t>)</a:t>
            </a:r>
          </a:p>
          <a:p>
            <a:pPr marL="342900" indent="-342900">
              <a:buFont typeface="Arial" panose="020B0604020202020204" pitchFamily="34" charset="0"/>
              <a:buChar char="•"/>
            </a:pPr>
            <a:endParaRPr lang="en-US" sz="2200" dirty="0"/>
          </a:p>
          <a:p>
            <a:endParaRPr lang="en-US" dirty="0"/>
          </a:p>
        </p:txBody>
      </p:sp>
    </p:spTree>
    <p:extLst>
      <p:ext uri="{BB962C8B-B14F-4D97-AF65-F5344CB8AC3E}">
        <p14:creationId xmlns:p14="http://schemas.microsoft.com/office/powerpoint/2010/main" val="1875332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781D-ACA2-4520-A9AA-D7EAA2D75ACD}"/>
              </a:ext>
            </a:extLst>
          </p:cNvPr>
          <p:cNvSpPr>
            <a:spLocks noGrp="1"/>
          </p:cNvSpPr>
          <p:nvPr>
            <p:ph type="title"/>
          </p:nvPr>
        </p:nvSpPr>
        <p:spPr/>
        <p:txBody>
          <a:bodyPr/>
          <a:lstStyle/>
          <a:p>
            <a:r>
              <a:rPr lang="en-US" dirty="0"/>
              <a:t>Powers of a Guardian</a:t>
            </a:r>
          </a:p>
        </p:txBody>
      </p:sp>
      <p:sp>
        <p:nvSpPr>
          <p:cNvPr id="3" name="Content Placeholder 2">
            <a:extLst>
              <a:ext uri="{FF2B5EF4-FFF2-40B4-BE49-F238E27FC236}">
                <a16:creationId xmlns:a16="http://schemas.microsoft.com/office/drawing/2014/main" id="{06C1A92C-ED27-4E2A-9105-A3C402D5BA42}"/>
              </a:ext>
            </a:extLst>
          </p:cNvPr>
          <p:cNvSpPr>
            <a:spLocks noGrp="1"/>
          </p:cNvSpPr>
          <p:nvPr>
            <p:ph idx="1"/>
          </p:nvPr>
        </p:nvSpPr>
        <p:spPr/>
        <p:txBody>
          <a:bodyPr/>
          <a:lstStyle/>
          <a:p>
            <a:r>
              <a:rPr lang="en-US" dirty="0"/>
              <a:t>Guardian only has powers authorized by court order or statute</a:t>
            </a:r>
          </a:p>
          <a:p>
            <a:r>
              <a:rPr lang="en-US" dirty="0"/>
              <a:t>All other powers and authority are retained by the ward</a:t>
            </a:r>
          </a:p>
          <a:p>
            <a:r>
              <a:rPr lang="en-US" dirty="0"/>
              <a:t>Always check the paperwork!</a:t>
            </a:r>
          </a:p>
          <a:p>
            <a:pPr lvl="1"/>
            <a:r>
              <a:rPr lang="en-US" dirty="0"/>
              <a:t>Order for Guardianship </a:t>
            </a:r>
          </a:p>
          <a:p>
            <a:pPr lvl="1"/>
            <a:r>
              <a:rPr lang="en-US" dirty="0"/>
              <a:t>Letters of Guardianship</a:t>
            </a:r>
          </a:p>
          <a:p>
            <a:pPr lvl="1"/>
            <a:r>
              <a:rPr lang="en-US" dirty="0"/>
              <a:t>NOT the petition for Guardianship</a:t>
            </a:r>
          </a:p>
        </p:txBody>
      </p:sp>
    </p:spTree>
    <p:extLst>
      <p:ext uri="{BB962C8B-B14F-4D97-AF65-F5344CB8AC3E}">
        <p14:creationId xmlns:p14="http://schemas.microsoft.com/office/powerpoint/2010/main" val="1142252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Guardian—Standard for decision making</a:t>
            </a:r>
          </a:p>
        </p:txBody>
      </p:sp>
      <p:sp>
        <p:nvSpPr>
          <p:cNvPr id="3" name="Content Placeholder 2"/>
          <p:cNvSpPr>
            <a:spLocks noGrp="1"/>
          </p:cNvSpPr>
          <p:nvPr>
            <p:ph idx="1"/>
          </p:nvPr>
        </p:nvSpPr>
        <p:spPr/>
        <p:txBody>
          <a:bodyPr/>
          <a:lstStyle/>
          <a:p>
            <a:r>
              <a:rPr lang="en-US" dirty="0"/>
              <a:t>Best interest standard</a:t>
            </a:r>
          </a:p>
          <a:p>
            <a:pPr marL="0" indent="0">
              <a:buNone/>
            </a:pPr>
            <a:r>
              <a:rPr lang="en-US" dirty="0"/>
              <a:t>  ***</a:t>
            </a:r>
            <a:r>
              <a:rPr lang="en-US" i="1" dirty="0"/>
              <a:t>Strong consideration given to ward’s preferences</a:t>
            </a:r>
          </a:p>
          <a:p>
            <a:r>
              <a:rPr lang="en-US" dirty="0"/>
              <a:t>Fiduciary duty</a:t>
            </a:r>
          </a:p>
          <a:p>
            <a:r>
              <a:rPr lang="en-US" dirty="0"/>
              <a:t>Reasonable and prudent person</a:t>
            </a:r>
          </a:p>
          <a:p>
            <a:r>
              <a:rPr lang="en-US" dirty="0"/>
              <a:t>Diligence and good faith</a:t>
            </a:r>
          </a:p>
          <a:p>
            <a:endParaRPr lang="en-US" dirty="0"/>
          </a:p>
        </p:txBody>
      </p:sp>
      <p:pic>
        <p:nvPicPr>
          <p:cNvPr id="4" name="Picture 3" descr="C:\Users\sfisher\AppData\Local\Microsoft\Windows\Temporary Internet Files\Content.IE5\L286P5HO\MC9003570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3786" y="4001294"/>
            <a:ext cx="3874167"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717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WI law requirements</a:t>
            </a:r>
          </a:p>
        </p:txBody>
      </p:sp>
      <p:sp>
        <p:nvSpPr>
          <p:cNvPr id="3" name="Content Placeholder 2"/>
          <p:cNvSpPr>
            <a:spLocks noGrp="1"/>
          </p:cNvSpPr>
          <p:nvPr>
            <p:ph idx="1"/>
          </p:nvPr>
        </p:nvSpPr>
        <p:spPr/>
        <p:txBody>
          <a:bodyPr/>
          <a:lstStyle/>
          <a:p>
            <a:pPr marL="0" indent="0">
              <a:buNone/>
            </a:pPr>
            <a:r>
              <a:rPr lang="en-US" dirty="0"/>
              <a:t>Guardian of person shall</a:t>
            </a:r>
          </a:p>
          <a:p>
            <a:r>
              <a:rPr lang="en-US" dirty="0"/>
              <a:t>“place the least possible restriction on the individual’s personal liberty and exercise of statutory rights, and promote the greatest possible integration of the individual into his or her community.” </a:t>
            </a:r>
          </a:p>
          <a:p>
            <a:r>
              <a:rPr lang="en-US" dirty="0"/>
              <a:t>Wis. stat. §54.25 (2)(d) 3.b</a:t>
            </a:r>
          </a:p>
          <a:p>
            <a:endParaRPr lang="en-US" dirty="0"/>
          </a:p>
        </p:txBody>
      </p:sp>
    </p:spTree>
    <p:extLst>
      <p:ext uri="{BB962C8B-B14F-4D97-AF65-F5344CB8AC3E}">
        <p14:creationId xmlns:p14="http://schemas.microsoft.com/office/powerpoint/2010/main" val="470428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WI law requirements</a:t>
            </a:r>
          </a:p>
        </p:txBody>
      </p:sp>
      <p:sp>
        <p:nvSpPr>
          <p:cNvPr id="3" name="Content Placeholder 2"/>
          <p:cNvSpPr>
            <a:spLocks noGrp="1"/>
          </p:cNvSpPr>
          <p:nvPr>
            <p:ph idx="1"/>
          </p:nvPr>
        </p:nvSpPr>
        <p:spPr/>
        <p:txBody>
          <a:bodyPr/>
          <a:lstStyle/>
          <a:p>
            <a:pPr marL="0" indent="0">
              <a:buNone/>
            </a:pPr>
            <a:r>
              <a:rPr lang="en-US" dirty="0"/>
              <a:t>Guardian of estate </a:t>
            </a:r>
          </a:p>
          <a:p>
            <a:r>
              <a:rPr lang="en-US" dirty="0"/>
              <a:t>shall “provide a ward with the greatest amount of independence and self-determination with respect to property management in light of ward’s functional level, understanding. . . personal wishes and preferences. . .”</a:t>
            </a:r>
          </a:p>
          <a:p>
            <a:r>
              <a:rPr lang="en-US" dirty="0"/>
              <a:t>WI stat §54.19, see also §54.20</a:t>
            </a:r>
          </a:p>
          <a:p>
            <a:endParaRPr lang="en-US" dirty="0"/>
          </a:p>
        </p:txBody>
      </p:sp>
    </p:spTree>
    <p:extLst>
      <p:ext uri="{BB962C8B-B14F-4D97-AF65-F5344CB8AC3E}">
        <p14:creationId xmlns:p14="http://schemas.microsoft.com/office/powerpoint/2010/main" val="3834200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issues (not addressed in paperwork)</a:t>
            </a:r>
          </a:p>
        </p:txBody>
      </p:sp>
      <p:sp>
        <p:nvSpPr>
          <p:cNvPr id="3" name="Content Placeholder 2"/>
          <p:cNvSpPr>
            <a:spLocks noGrp="1"/>
          </p:cNvSpPr>
          <p:nvPr>
            <p:ph idx="1"/>
          </p:nvPr>
        </p:nvSpPr>
        <p:spPr>
          <a:xfrm>
            <a:off x="838199" y="1825625"/>
            <a:ext cx="10942983" cy="4773958"/>
          </a:xfrm>
        </p:spPr>
        <p:txBody>
          <a:bodyPr/>
          <a:lstStyle/>
          <a:p>
            <a:r>
              <a:rPr lang="en-US" dirty="0"/>
              <a:t>Dignity of Risk</a:t>
            </a:r>
          </a:p>
          <a:p>
            <a:r>
              <a:rPr lang="en-US" dirty="0"/>
              <a:t>Issues with sexuality </a:t>
            </a:r>
          </a:p>
          <a:p>
            <a:pPr lvl="0"/>
            <a:r>
              <a:rPr lang="en-US" dirty="0"/>
              <a:t>Balancing health &amp; safety concerns with right to association (friendships)</a:t>
            </a:r>
          </a:p>
          <a:p>
            <a:pPr lvl="0"/>
            <a:r>
              <a:rPr lang="en-US" dirty="0"/>
              <a:t>Considering ward’s preferences when making decisions</a:t>
            </a:r>
          </a:p>
          <a:p>
            <a:pPr lvl="0"/>
            <a:endParaRPr lang="en-US" dirty="0"/>
          </a:p>
          <a:p>
            <a:endParaRPr lang="en-US" dirty="0"/>
          </a:p>
        </p:txBody>
      </p:sp>
      <p:pic>
        <p:nvPicPr>
          <p:cNvPr id="4" name="Picture 3" descr="More Music Awards First Day of Scho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736" y="4212604"/>
            <a:ext cx="2204830" cy="2204830"/>
          </a:xfrm>
          <a:prstGeom prst="rect">
            <a:avLst/>
          </a:prstGeom>
        </p:spPr>
      </p:pic>
    </p:spTree>
    <p:extLst>
      <p:ext uri="{BB962C8B-B14F-4D97-AF65-F5344CB8AC3E}">
        <p14:creationId xmlns:p14="http://schemas.microsoft.com/office/powerpoint/2010/main" val="2933955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5EA8AD8-C537-41BB-B7BA-285BAC300EB7}"/>
              </a:ext>
            </a:extLst>
          </p:cNvPr>
          <p:cNvCxnSpPr/>
          <p:nvPr/>
        </p:nvCxnSpPr>
        <p:spPr>
          <a:xfrm>
            <a:off x="1033670" y="3313043"/>
            <a:ext cx="958132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1B767F4-3CAF-4D0B-A0D0-25A295EB623F}"/>
              </a:ext>
            </a:extLst>
          </p:cNvPr>
          <p:cNvSpPr txBox="1"/>
          <p:nvPr/>
        </p:nvSpPr>
        <p:spPr>
          <a:xfrm>
            <a:off x="8348870" y="1696278"/>
            <a:ext cx="2849217" cy="1200329"/>
          </a:xfrm>
          <a:prstGeom prst="rect">
            <a:avLst/>
          </a:prstGeom>
          <a:noFill/>
        </p:spPr>
        <p:txBody>
          <a:bodyPr wrap="square" rtlCol="0">
            <a:spAutoFit/>
          </a:bodyPr>
          <a:lstStyle/>
          <a:p>
            <a:r>
              <a:rPr lang="en-US" sz="3600" dirty="0"/>
              <a:t>Self-determination</a:t>
            </a:r>
          </a:p>
        </p:txBody>
      </p:sp>
      <p:sp>
        <p:nvSpPr>
          <p:cNvPr id="5" name="TextBox 4">
            <a:extLst>
              <a:ext uri="{FF2B5EF4-FFF2-40B4-BE49-F238E27FC236}">
                <a16:creationId xmlns:a16="http://schemas.microsoft.com/office/drawing/2014/main" id="{296460E5-8622-46D6-9E2E-7387F9E41442}"/>
              </a:ext>
            </a:extLst>
          </p:cNvPr>
          <p:cNvSpPr txBox="1"/>
          <p:nvPr/>
        </p:nvSpPr>
        <p:spPr>
          <a:xfrm>
            <a:off x="1139687" y="4094922"/>
            <a:ext cx="2398643" cy="646331"/>
          </a:xfrm>
          <a:prstGeom prst="rect">
            <a:avLst/>
          </a:prstGeom>
          <a:noFill/>
        </p:spPr>
        <p:txBody>
          <a:bodyPr wrap="square" rtlCol="0">
            <a:spAutoFit/>
          </a:bodyPr>
          <a:lstStyle/>
          <a:p>
            <a:r>
              <a:rPr lang="en-US" sz="3600" dirty="0"/>
              <a:t>Protection</a:t>
            </a:r>
          </a:p>
        </p:txBody>
      </p:sp>
      <p:sp>
        <p:nvSpPr>
          <p:cNvPr id="6" name="TextBox 5">
            <a:extLst>
              <a:ext uri="{FF2B5EF4-FFF2-40B4-BE49-F238E27FC236}">
                <a16:creationId xmlns:a16="http://schemas.microsoft.com/office/drawing/2014/main" id="{C732C724-2F51-4B21-AAA0-BB2DC0E698F5}"/>
              </a:ext>
            </a:extLst>
          </p:cNvPr>
          <p:cNvSpPr txBox="1"/>
          <p:nvPr/>
        </p:nvSpPr>
        <p:spPr>
          <a:xfrm>
            <a:off x="4293704" y="503583"/>
            <a:ext cx="4174435" cy="769441"/>
          </a:xfrm>
          <a:prstGeom prst="rect">
            <a:avLst/>
          </a:prstGeom>
          <a:noFill/>
        </p:spPr>
        <p:txBody>
          <a:bodyPr wrap="square" rtlCol="0">
            <a:spAutoFit/>
          </a:bodyPr>
          <a:lstStyle/>
          <a:p>
            <a:r>
              <a:rPr lang="en-US" sz="4400" dirty="0">
                <a:solidFill>
                  <a:srgbClr val="00B050"/>
                </a:solidFill>
              </a:rPr>
              <a:t>BALANCING</a:t>
            </a:r>
          </a:p>
        </p:txBody>
      </p:sp>
    </p:spTree>
    <p:extLst>
      <p:ext uri="{BB962C8B-B14F-4D97-AF65-F5344CB8AC3E}">
        <p14:creationId xmlns:p14="http://schemas.microsoft.com/office/powerpoint/2010/main" val="4197751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CC82-D607-4745-976B-4946308059A1}"/>
              </a:ext>
            </a:extLst>
          </p:cNvPr>
          <p:cNvSpPr>
            <a:spLocks noGrp="1"/>
          </p:cNvSpPr>
          <p:nvPr>
            <p:ph type="title"/>
          </p:nvPr>
        </p:nvSpPr>
        <p:spPr/>
        <p:txBody>
          <a:bodyPr/>
          <a:lstStyle/>
          <a:p>
            <a:r>
              <a:rPr lang="en-US" dirty="0"/>
              <a:t>Decisions contrary to ward’s wishes</a:t>
            </a:r>
          </a:p>
        </p:txBody>
      </p:sp>
      <p:sp>
        <p:nvSpPr>
          <p:cNvPr id="3" name="Content Placeholder 2">
            <a:extLst>
              <a:ext uri="{FF2B5EF4-FFF2-40B4-BE49-F238E27FC236}">
                <a16:creationId xmlns:a16="http://schemas.microsoft.com/office/drawing/2014/main" id="{547D8662-8EB9-4AB1-B5F2-8A41E288CEC8}"/>
              </a:ext>
            </a:extLst>
          </p:cNvPr>
          <p:cNvSpPr>
            <a:spLocks noGrp="1"/>
          </p:cNvSpPr>
          <p:nvPr>
            <p:ph idx="1"/>
          </p:nvPr>
        </p:nvSpPr>
        <p:spPr/>
        <p:txBody>
          <a:bodyPr>
            <a:normAutofit lnSpcReduction="10000"/>
          </a:bodyPr>
          <a:lstStyle/>
          <a:p>
            <a:pPr marL="0" indent="0">
              <a:buNone/>
            </a:pPr>
            <a:r>
              <a:rPr lang="en-US" dirty="0"/>
              <a:t>In making a decision contrary to the ward’s expressed wishes, guardian shall take into account: </a:t>
            </a:r>
          </a:p>
          <a:p>
            <a:pPr marL="0" indent="0">
              <a:buNone/>
            </a:pPr>
            <a:endParaRPr lang="en-US" dirty="0"/>
          </a:p>
          <a:p>
            <a:r>
              <a:rPr lang="en-US" dirty="0"/>
              <a:t>Understanding of the nature and consequences of the decision</a:t>
            </a:r>
          </a:p>
          <a:p>
            <a:r>
              <a:rPr lang="en-US" dirty="0"/>
              <a:t>Level of risk involved</a:t>
            </a:r>
          </a:p>
          <a:p>
            <a:r>
              <a:rPr lang="en-US" dirty="0"/>
              <a:t>Value of the </a:t>
            </a:r>
            <a:r>
              <a:rPr lang="en-US" dirty="0" err="1"/>
              <a:t>oppty</a:t>
            </a:r>
            <a:r>
              <a:rPr lang="en-US" dirty="0"/>
              <a:t> for the individual to develop decision making skills</a:t>
            </a:r>
          </a:p>
          <a:p>
            <a:r>
              <a:rPr lang="en-US" dirty="0"/>
              <a:t>And the need of the individual for a wider experience</a:t>
            </a:r>
          </a:p>
          <a:p>
            <a:pPr marL="0" indent="0">
              <a:buNone/>
            </a:pPr>
            <a:endParaRPr lang="en-US" dirty="0"/>
          </a:p>
          <a:p>
            <a:pPr marL="0" indent="0">
              <a:buNone/>
            </a:pPr>
            <a:r>
              <a:rPr lang="en-US" dirty="0"/>
              <a:t>Wis. Stats. 54.25</a:t>
            </a:r>
          </a:p>
        </p:txBody>
      </p:sp>
    </p:spTree>
    <p:extLst>
      <p:ext uri="{BB962C8B-B14F-4D97-AF65-F5344CB8AC3E}">
        <p14:creationId xmlns:p14="http://schemas.microsoft.com/office/powerpoint/2010/main" val="1781838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 exceeding authority</a:t>
            </a:r>
          </a:p>
        </p:txBody>
      </p:sp>
      <p:sp>
        <p:nvSpPr>
          <p:cNvPr id="3" name="Content Placeholder 2"/>
          <p:cNvSpPr>
            <a:spLocks noGrp="1"/>
          </p:cNvSpPr>
          <p:nvPr>
            <p:ph idx="1"/>
          </p:nvPr>
        </p:nvSpPr>
        <p:spPr/>
        <p:txBody>
          <a:bodyPr/>
          <a:lstStyle/>
          <a:p>
            <a:pPr marL="0" indent="0">
              <a:buNone/>
            </a:pPr>
            <a:r>
              <a:rPr lang="en-US" dirty="0"/>
              <a:t>Generally speaking, a guardian does </a:t>
            </a:r>
            <a:r>
              <a:rPr lang="en-US" u="sng" dirty="0"/>
              <a:t>not</a:t>
            </a:r>
            <a:r>
              <a:rPr lang="en-US" dirty="0"/>
              <a:t> have authority to:</a:t>
            </a:r>
          </a:p>
          <a:p>
            <a:r>
              <a:rPr lang="en-US" dirty="0"/>
              <a:t>Limit visitors or friends or phone calls</a:t>
            </a:r>
          </a:p>
          <a:p>
            <a:r>
              <a:rPr lang="en-US" dirty="0"/>
              <a:t>Limit expression of religion </a:t>
            </a:r>
          </a:p>
          <a:p>
            <a:r>
              <a:rPr lang="en-US" dirty="0"/>
              <a:t>Limit right to file grievances or consult with advocacy agencies</a:t>
            </a:r>
          </a:p>
          <a:p>
            <a:r>
              <a:rPr lang="en-US" dirty="0"/>
              <a:t>Restricting personal choices like clothing, time go to bed, haircuts</a:t>
            </a:r>
          </a:p>
          <a:p>
            <a:pPr marL="0" indent="0">
              <a:buNone/>
            </a:pPr>
            <a:endParaRPr lang="en-US" dirty="0"/>
          </a:p>
          <a:p>
            <a:pPr marL="0" indent="0">
              <a:buNone/>
            </a:pPr>
            <a:r>
              <a:rPr lang="en-US" dirty="0"/>
              <a:t>Ward retains ability to express preferences for activities, friendships, and social outings</a:t>
            </a:r>
          </a:p>
        </p:txBody>
      </p:sp>
    </p:spTree>
    <p:extLst>
      <p:ext uri="{BB962C8B-B14F-4D97-AF65-F5344CB8AC3E}">
        <p14:creationId xmlns:p14="http://schemas.microsoft.com/office/powerpoint/2010/main" val="338897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AA33-DEA4-4A2F-BF44-33E755BFBADA}"/>
              </a:ext>
            </a:extLst>
          </p:cNvPr>
          <p:cNvSpPr>
            <a:spLocks noGrp="1"/>
          </p:cNvSpPr>
          <p:nvPr>
            <p:ph type="title"/>
          </p:nvPr>
        </p:nvSpPr>
        <p:spPr/>
        <p:txBody>
          <a:bodyPr/>
          <a:lstStyle/>
          <a:p>
            <a:r>
              <a:rPr lang="en-US" dirty="0"/>
              <a:t>Representative payee</a:t>
            </a:r>
          </a:p>
        </p:txBody>
      </p:sp>
      <p:sp>
        <p:nvSpPr>
          <p:cNvPr id="3" name="Content Placeholder 2">
            <a:extLst>
              <a:ext uri="{FF2B5EF4-FFF2-40B4-BE49-F238E27FC236}">
                <a16:creationId xmlns:a16="http://schemas.microsoft.com/office/drawing/2014/main" id="{5BD7CBEB-40B1-4537-9B00-FF64CF494153}"/>
              </a:ext>
            </a:extLst>
          </p:cNvPr>
          <p:cNvSpPr>
            <a:spLocks noGrp="1"/>
          </p:cNvSpPr>
          <p:nvPr>
            <p:ph idx="1"/>
          </p:nvPr>
        </p:nvSpPr>
        <p:spPr/>
        <p:txBody>
          <a:bodyPr/>
          <a:lstStyle/>
          <a:p>
            <a:r>
              <a:rPr lang="en-US" dirty="0"/>
              <a:t>Can be solely for SSA funds</a:t>
            </a:r>
          </a:p>
          <a:p>
            <a:pPr lvl="1"/>
            <a:r>
              <a:rPr lang="en-US" dirty="0"/>
              <a:t>Payee must be approved by SSA</a:t>
            </a:r>
          </a:p>
          <a:p>
            <a:pPr lvl="1"/>
            <a:r>
              <a:rPr lang="en-US" dirty="0"/>
              <a:t>POA or guardianship order </a:t>
            </a:r>
            <a:r>
              <a:rPr lang="en-US" i="1" dirty="0"/>
              <a:t>not</a:t>
            </a:r>
            <a:r>
              <a:rPr lang="en-US" dirty="0"/>
              <a:t> sufficient</a:t>
            </a:r>
          </a:p>
          <a:p>
            <a:pPr lvl="1"/>
            <a:endParaRPr lang="en-US" dirty="0"/>
          </a:p>
          <a:p>
            <a:r>
              <a:rPr lang="en-US" dirty="0"/>
              <a:t>Or can be for all of the person’s income and assets</a:t>
            </a:r>
          </a:p>
          <a:p>
            <a:pPr lvl="1"/>
            <a:r>
              <a:rPr lang="en-US" dirty="0"/>
              <a:t>Fiscal Assistance in Dane County</a:t>
            </a:r>
          </a:p>
          <a:p>
            <a:pPr marL="0" indent="0">
              <a:buNone/>
            </a:pPr>
            <a:endParaRPr lang="en-US" dirty="0"/>
          </a:p>
          <a:p>
            <a:r>
              <a:rPr lang="en-US" dirty="0"/>
              <a:t>Organizational rep payees can be paid (~$45/month)</a:t>
            </a:r>
          </a:p>
        </p:txBody>
      </p:sp>
    </p:spTree>
    <p:extLst>
      <p:ext uri="{BB962C8B-B14F-4D97-AF65-F5344CB8AC3E}">
        <p14:creationId xmlns:p14="http://schemas.microsoft.com/office/powerpoint/2010/main" val="560284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Conduct of Guardian</a:t>
            </a:r>
          </a:p>
        </p:txBody>
      </p:sp>
      <p:sp>
        <p:nvSpPr>
          <p:cNvPr id="3" name="Content Placeholder 2"/>
          <p:cNvSpPr>
            <a:spLocks noGrp="1"/>
          </p:cNvSpPr>
          <p:nvPr>
            <p:ph idx="1"/>
          </p:nvPr>
        </p:nvSpPr>
        <p:spPr/>
        <p:txBody>
          <a:bodyPr>
            <a:normAutofit lnSpcReduction="10000"/>
          </a:bodyPr>
          <a:lstStyle/>
          <a:p>
            <a:r>
              <a:rPr lang="en-US" dirty="0"/>
              <a:t>Failing to file inventory or accounting</a:t>
            </a:r>
          </a:p>
          <a:p>
            <a:r>
              <a:rPr lang="en-US" dirty="0"/>
              <a:t>Fraud, waste, mismanagement </a:t>
            </a:r>
          </a:p>
          <a:p>
            <a:r>
              <a:rPr lang="en-US" dirty="0"/>
              <a:t>Self-dealing or gifting</a:t>
            </a:r>
          </a:p>
          <a:p>
            <a:r>
              <a:rPr lang="en-US" dirty="0"/>
              <a:t>Failure to provide for needs of ward, including applying for public benefits</a:t>
            </a:r>
          </a:p>
          <a:p>
            <a:r>
              <a:rPr lang="en-US" dirty="0"/>
              <a:t>Failing to act in best interest</a:t>
            </a:r>
          </a:p>
          <a:p>
            <a:r>
              <a:rPr lang="en-US" dirty="0"/>
              <a:t>Other:  exceeding authority of guardian</a:t>
            </a:r>
          </a:p>
          <a:p>
            <a:endParaRPr lang="en-US" dirty="0"/>
          </a:p>
          <a:p>
            <a:pPr marL="0" indent="0">
              <a:buNone/>
            </a:pPr>
            <a:r>
              <a:rPr lang="en-US" dirty="0"/>
              <a:t>See Wis. Stat. § 54.68</a:t>
            </a:r>
          </a:p>
          <a:p>
            <a:endParaRPr lang="en-US" dirty="0"/>
          </a:p>
          <a:p>
            <a:endParaRPr lang="en-US" dirty="0"/>
          </a:p>
        </p:txBody>
      </p:sp>
    </p:spTree>
    <p:extLst>
      <p:ext uri="{BB962C8B-B14F-4D97-AF65-F5344CB8AC3E}">
        <p14:creationId xmlns:p14="http://schemas.microsoft.com/office/powerpoint/2010/main" val="4089019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Conduct of Guardian</a:t>
            </a:r>
          </a:p>
        </p:txBody>
      </p:sp>
      <p:sp>
        <p:nvSpPr>
          <p:cNvPr id="3" name="Content Placeholder 2"/>
          <p:cNvSpPr>
            <a:spLocks noGrp="1"/>
          </p:cNvSpPr>
          <p:nvPr>
            <p:ph idx="1"/>
          </p:nvPr>
        </p:nvSpPr>
        <p:spPr/>
        <p:txBody>
          <a:bodyPr/>
          <a:lstStyle/>
          <a:p>
            <a:r>
              <a:rPr lang="en-US" dirty="0"/>
              <a:t>Court can instruct guardian </a:t>
            </a:r>
          </a:p>
          <a:p>
            <a:r>
              <a:rPr lang="en-US" dirty="0"/>
              <a:t>Court can remove guardian</a:t>
            </a:r>
          </a:p>
          <a:p>
            <a:r>
              <a:rPr lang="en-US" dirty="0"/>
              <a:t>Court can order guardian to pay costs &amp; fees of hearing</a:t>
            </a:r>
          </a:p>
          <a:p>
            <a:r>
              <a:rPr lang="en-US" dirty="0"/>
              <a:t>Court can fine guardian up to $10,000</a:t>
            </a:r>
          </a:p>
          <a:p>
            <a:r>
              <a:rPr lang="en-US" dirty="0"/>
              <a:t>Court can require guardian to reimburse the ward</a:t>
            </a:r>
          </a:p>
          <a:p>
            <a:endParaRPr lang="en-US" dirty="0"/>
          </a:p>
          <a:p>
            <a:endParaRPr lang="en-US" dirty="0"/>
          </a:p>
          <a:p>
            <a:pPr marL="0" indent="0">
              <a:buNone/>
            </a:pPr>
            <a:r>
              <a:rPr lang="en-US" i="1" dirty="0"/>
              <a:t>Tip:  if unsure, ask the court </a:t>
            </a:r>
            <a:r>
              <a:rPr lang="en-US" i="1" u="sng" dirty="0"/>
              <a:t>in advance</a:t>
            </a:r>
            <a:r>
              <a:rPr lang="en-US" i="1" dirty="0"/>
              <a:t> for permission or instructions!</a:t>
            </a:r>
          </a:p>
        </p:txBody>
      </p:sp>
    </p:spTree>
    <p:extLst>
      <p:ext uri="{BB962C8B-B14F-4D97-AF65-F5344CB8AC3E}">
        <p14:creationId xmlns:p14="http://schemas.microsoft.com/office/powerpoint/2010/main" val="2418817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Authority ends upon death</a:t>
            </a:r>
          </a:p>
        </p:txBody>
      </p:sp>
      <p:sp>
        <p:nvSpPr>
          <p:cNvPr id="3" name="Content Placeholder 2"/>
          <p:cNvSpPr>
            <a:spLocks noGrp="1"/>
          </p:cNvSpPr>
          <p:nvPr>
            <p:ph idx="1"/>
          </p:nvPr>
        </p:nvSpPr>
        <p:spPr/>
        <p:txBody>
          <a:bodyPr/>
          <a:lstStyle/>
          <a:p>
            <a:r>
              <a:rPr lang="en-US" b="1" dirty="0"/>
              <a:t>Both guardian and POA authority end at death</a:t>
            </a:r>
          </a:p>
          <a:p>
            <a:r>
              <a:rPr lang="en-US" dirty="0"/>
              <a:t>File final accounting, notify Social Security</a:t>
            </a:r>
          </a:p>
          <a:p>
            <a:r>
              <a:rPr lang="en-US" dirty="0"/>
              <a:t>Personal representative (executor) takes over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363" y="3884232"/>
            <a:ext cx="2343484" cy="2427668"/>
          </a:xfrm>
          <a:prstGeom prst="rect">
            <a:avLst/>
          </a:prstGeom>
        </p:spPr>
      </p:pic>
    </p:spTree>
    <p:extLst>
      <p:ext uri="{BB962C8B-B14F-4D97-AF65-F5344CB8AC3E}">
        <p14:creationId xmlns:p14="http://schemas.microsoft.com/office/powerpoint/2010/main" val="4100350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a:t>
            </a:r>
          </a:p>
        </p:txBody>
      </p:sp>
      <p:sp>
        <p:nvSpPr>
          <p:cNvPr id="3" name="Text Placeholder 2"/>
          <p:cNvSpPr>
            <a:spLocks noGrp="1"/>
          </p:cNvSpPr>
          <p:nvPr>
            <p:ph type="body" idx="1"/>
          </p:nvPr>
        </p:nvSpPr>
        <p:spPr>
          <a:solidFill>
            <a:schemeClr val="accent6">
              <a:lumMod val="60000"/>
              <a:lumOff val="40000"/>
            </a:schemeClr>
          </a:solidFill>
        </p:spPr>
        <p:txBody>
          <a:bodyPr>
            <a:normAutofit/>
          </a:bodyPr>
          <a:lstStyle/>
          <a:p>
            <a:r>
              <a:rPr lang="en-US" sz="3600" dirty="0"/>
              <a:t>PROS</a:t>
            </a:r>
          </a:p>
        </p:txBody>
      </p:sp>
      <p:sp>
        <p:nvSpPr>
          <p:cNvPr id="4" name="Content Placeholder 3"/>
          <p:cNvSpPr>
            <a:spLocks noGrp="1"/>
          </p:cNvSpPr>
          <p:nvPr>
            <p:ph sz="half" idx="2"/>
          </p:nvPr>
        </p:nvSpPr>
        <p:spPr/>
        <p:txBody>
          <a:bodyPr/>
          <a:lstStyle/>
          <a:p>
            <a:r>
              <a:rPr lang="en-US" dirty="0"/>
              <a:t>Court approval, oversight</a:t>
            </a:r>
          </a:p>
          <a:p>
            <a:r>
              <a:rPr lang="en-US" dirty="0"/>
              <a:t>Annual accounting</a:t>
            </a:r>
          </a:p>
          <a:p>
            <a:r>
              <a:rPr lang="en-US" dirty="0"/>
              <a:t>Authority, clarity </a:t>
            </a:r>
          </a:p>
          <a:p>
            <a:endParaRPr lang="en-US" dirty="0"/>
          </a:p>
        </p:txBody>
      </p:sp>
      <p:sp>
        <p:nvSpPr>
          <p:cNvPr id="5" name="Text Placeholder 4"/>
          <p:cNvSpPr>
            <a:spLocks noGrp="1"/>
          </p:cNvSpPr>
          <p:nvPr>
            <p:ph type="body" sz="quarter" idx="3"/>
          </p:nvPr>
        </p:nvSpPr>
        <p:spPr>
          <a:solidFill>
            <a:srgbClr val="FF0000"/>
          </a:solidFill>
        </p:spPr>
        <p:txBody>
          <a:bodyPr>
            <a:normAutofit/>
          </a:bodyPr>
          <a:lstStyle/>
          <a:p>
            <a:r>
              <a:rPr lang="en-US" sz="3600" dirty="0"/>
              <a:t>CONS</a:t>
            </a:r>
          </a:p>
        </p:txBody>
      </p:sp>
      <p:sp>
        <p:nvSpPr>
          <p:cNvPr id="6" name="Content Placeholder 5"/>
          <p:cNvSpPr>
            <a:spLocks noGrp="1"/>
          </p:cNvSpPr>
          <p:nvPr>
            <p:ph sz="quarter" idx="4"/>
          </p:nvPr>
        </p:nvSpPr>
        <p:spPr/>
        <p:txBody>
          <a:bodyPr/>
          <a:lstStyle/>
          <a:p>
            <a:r>
              <a:rPr lang="en-US" dirty="0"/>
              <a:t>Court declaration of incompetency</a:t>
            </a:r>
          </a:p>
          <a:p>
            <a:r>
              <a:rPr lang="en-US" dirty="0"/>
              <a:t>Takes 1-3 months</a:t>
            </a:r>
          </a:p>
          <a:p>
            <a:r>
              <a:rPr lang="en-US" dirty="0"/>
              <a:t>Costly </a:t>
            </a:r>
          </a:p>
          <a:p>
            <a:r>
              <a:rPr lang="en-US" dirty="0"/>
              <a:t>Can be contested</a:t>
            </a:r>
          </a:p>
          <a:p>
            <a:r>
              <a:rPr lang="en-US" dirty="0"/>
              <a:t>Not as tailored as POA</a:t>
            </a:r>
          </a:p>
          <a:p>
            <a:r>
              <a:rPr lang="en-US" dirty="0"/>
              <a:t>Emotional, invasive</a:t>
            </a:r>
          </a:p>
        </p:txBody>
      </p:sp>
    </p:spTree>
    <p:extLst>
      <p:ext uri="{BB962C8B-B14F-4D97-AF65-F5344CB8AC3E}">
        <p14:creationId xmlns:p14="http://schemas.microsoft.com/office/powerpoint/2010/main" val="2082075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235" y="380241"/>
            <a:ext cx="9144000" cy="2857500"/>
          </a:xfrm>
        </p:spPr>
        <p:txBody>
          <a:bodyPr>
            <a:normAutofit/>
          </a:bodyPr>
          <a:lstStyle/>
          <a:p>
            <a:r>
              <a:rPr lang="en-US" dirty="0"/>
              <a:t>Supported Decision-Making</a:t>
            </a:r>
            <a:br>
              <a:rPr lang="en-US" dirty="0"/>
            </a:br>
            <a:br>
              <a:rPr lang="en-US" dirty="0"/>
            </a:br>
            <a:r>
              <a:rPr lang="en-US" sz="4400" b="1" i="1" dirty="0"/>
              <a:t>“Old concept, new law”</a:t>
            </a:r>
            <a:endParaRPr lang="en-US" sz="4400" dirty="0"/>
          </a:p>
        </p:txBody>
      </p:sp>
      <p:sp>
        <p:nvSpPr>
          <p:cNvPr id="3" name="Subtitle 2"/>
          <p:cNvSpPr>
            <a:spLocks noGrp="1"/>
          </p:cNvSpPr>
          <p:nvPr>
            <p:ph type="subTitle" idx="1"/>
          </p:nvPr>
        </p:nvSpPr>
        <p:spPr>
          <a:xfrm>
            <a:off x="1524000" y="4492485"/>
            <a:ext cx="9144000" cy="725557"/>
          </a:xfrm>
        </p:spPr>
        <p:txBody>
          <a:bodyPr/>
          <a:lstStyle/>
          <a:p>
            <a:r>
              <a:rPr lang="en-US" dirty="0"/>
              <a:t>            </a:t>
            </a:r>
          </a:p>
        </p:txBody>
      </p:sp>
      <p:pic>
        <p:nvPicPr>
          <p:cNvPr id="4" name="Picture 3" descr="&lt;strong&gt;choices&lt;/strong&g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235" y="3479522"/>
            <a:ext cx="3810000" cy="2857500"/>
          </a:xfrm>
          <a:prstGeom prst="rect">
            <a:avLst/>
          </a:prstGeom>
        </p:spPr>
      </p:pic>
    </p:spTree>
    <p:extLst>
      <p:ext uri="{BB962C8B-B14F-4D97-AF65-F5344CB8AC3E}">
        <p14:creationId xmlns:p14="http://schemas.microsoft.com/office/powerpoint/2010/main" val="675726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EB44-A4FB-463B-BC64-FB6C2A8CC6EB}"/>
              </a:ext>
            </a:extLst>
          </p:cNvPr>
          <p:cNvSpPr>
            <a:spLocks noGrp="1"/>
          </p:cNvSpPr>
          <p:nvPr>
            <p:ph type="title"/>
          </p:nvPr>
        </p:nvSpPr>
        <p:spPr/>
        <p:txBody>
          <a:bodyPr/>
          <a:lstStyle/>
          <a:p>
            <a:r>
              <a:rPr lang="en-US" dirty="0"/>
              <a:t>Important concepts:</a:t>
            </a:r>
          </a:p>
        </p:txBody>
      </p:sp>
      <p:sp>
        <p:nvSpPr>
          <p:cNvPr id="3" name="Content Placeholder 2">
            <a:extLst>
              <a:ext uri="{FF2B5EF4-FFF2-40B4-BE49-F238E27FC236}">
                <a16:creationId xmlns:a16="http://schemas.microsoft.com/office/drawing/2014/main" id="{A40E2BD2-4D8F-4323-9A40-9D8193796148}"/>
              </a:ext>
            </a:extLst>
          </p:cNvPr>
          <p:cNvSpPr>
            <a:spLocks noGrp="1"/>
          </p:cNvSpPr>
          <p:nvPr>
            <p:ph idx="1"/>
          </p:nvPr>
        </p:nvSpPr>
        <p:spPr/>
        <p:txBody>
          <a:bodyPr/>
          <a:lstStyle/>
          <a:p>
            <a:pPr marL="514350" indent="-514350">
              <a:buFont typeface="+mj-lt"/>
              <a:buAutoNum type="arabicPeriod"/>
            </a:pPr>
            <a:r>
              <a:rPr lang="en-US" dirty="0"/>
              <a:t>Adults are allowed to make bad choices;</a:t>
            </a:r>
          </a:p>
          <a:p>
            <a:pPr marL="514350" indent="-514350">
              <a:buFont typeface="+mj-lt"/>
              <a:buAutoNum type="arabicPeriod"/>
            </a:pPr>
            <a:endParaRPr lang="en-US" dirty="0"/>
          </a:p>
          <a:p>
            <a:pPr marL="514350" indent="-514350">
              <a:buFont typeface="+mj-lt"/>
              <a:buAutoNum type="arabicPeriod"/>
            </a:pPr>
            <a:r>
              <a:rPr lang="en-US" dirty="0"/>
              <a:t>The more people are empowered to make choices, the better they become at it; and</a:t>
            </a:r>
          </a:p>
          <a:p>
            <a:pPr marL="514350" indent="-514350">
              <a:buFont typeface="+mj-lt"/>
              <a:buAutoNum type="arabicPeriod"/>
            </a:pPr>
            <a:endParaRPr lang="en-US" dirty="0"/>
          </a:p>
          <a:p>
            <a:pPr marL="514350" indent="-514350">
              <a:buFont typeface="+mj-lt"/>
              <a:buAutoNum type="arabicPeriod"/>
            </a:pPr>
            <a:r>
              <a:rPr lang="en-US" dirty="0"/>
              <a:t>Empowering people to make choices improves their quality of life.</a:t>
            </a:r>
          </a:p>
        </p:txBody>
      </p:sp>
    </p:spTree>
    <p:extLst>
      <p:ext uri="{BB962C8B-B14F-4D97-AF65-F5344CB8AC3E}">
        <p14:creationId xmlns:p14="http://schemas.microsoft.com/office/powerpoint/2010/main" val="587010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Supported decision-making</a:t>
            </a:r>
          </a:p>
        </p:txBody>
      </p:sp>
      <p:sp>
        <p:nvSpPr>
          <p:cNvPr id="3" name="Content Placeholder 2"/>
          <p:cNvSpPr>
            <a:spLocks noGrp="1"/>
          </p:cNvSpPr>
          <p:nvPr>
            <p:ph idx="1"/>
          </p:nvPr>
        </p:nvSpPr>
        <p:spPr/>
        <p:txBody>
          <a:bodyPr>
            <a:normAutofit fontScale="92500"/>
          </a:bodyPr>
          <a:lstStyle/>
          <a:p>
            <a:pPr marL="0" indent="0" algn="ctr">
              <a:buNone/>
            </a:pPr>
            <a:r>
              <a:rPr lang="en-US" sz="4000" dirty="0"/>
              <a:t>“A series of relationships, practices, arrangements, and agreements, of more or less formality and intensity, designed to assist an individual with a disability to make and communicate to others decisions about the individual’s life.”</a:t>
            </a:r>
          </a:p>
          <a:p>
            <a:pPr marL="0" indent="0" algn="ctr">
              <a:buNone/>
            </a:pPr>
            <a:endParaRPr lang="en-US" sz="4000" dirty="0"/>
          </a:p>
          <a:p>
            <a:pPr marL="0" indent="0">
              <a:buNone/>
            </a:pPr>
            <a:r>
              <a:rPr lang="en-US" sz="1900" i="1" dirty="0" err="1"/>
              <a:t>Dinerstein</a:t>
            </a:r>
            <a:r>
              <a:rPr lang="en-US" sz="1900" i="1" dirty="0"/>
              <a:t>, Robert D. “Implementing Legal Capacity Under Article 12 of the UN Convention on the Rights of Persons with Disabilities:  The Difficult Road From Guardianship to Supported Decision-Making.”  Human Rights Brief 19, no. 2 (2012): 8-12.    </a:t>
            </a:r>
          </a:p>
          <a:p>
            <a:endParaRPr lang="en-US" dirty="0"/>
          </a:p>
        </p:txBody>
      </p:sp>
    </p:spTree>
    <p:extLst>
      <p:ext uri="{BB962C8B-B14F-4D97-AF65-F5344CB8AC3E}">
        <p14:creationId xmlns:p14="http://schemas.microsoft.com/office/powerpoint/2010/main" val="1215077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390A-BA31-4DB3-BA8C-8FC1B20012AA}"/>
              </a:ext>
            </a:extLst>
          </p:cNvPr>
          <p:cNvSpPr>
            <a:spLocks noGrp="1"/>
          </p:cNvSpPr>
          <p:nvPr>
            <p:ph type="title"/>
          </p:nvPr>
        </p:nvSpPr>
        <p:spPr/>
        <p:txBody>
          <a:bodyPr/>
          <a:lstStyle/>
          <a:p>
            <a:r>
              <a:rPr lang="en-US" dirty="0"/>
              <a:t>Supported Decision-Making Defined</a:t>
            </a:r>
          </a:p>
        </p:txBody>
      </p:sp>
      <p:sp>
        <p:nvSpPr>
          <p:cNvPr id="3" name="Content Placeholder 2">
            <a:extLst>
              <a:ext uri="{FF2B5EF4-FFF2-40B4-BE49-F238E27FC236}">
                <a16:creationId xmlns:a16="http://schemas.microsoft.com/office/drawing/2014/main" id="{C053987E-16C4-4EC0-B03E-295800A41A3F}"/>
              </a:ext>
            </a:extLst>
          </p:cNvPr>
          <p:cNvSpPr>
            <a:spLocks noGrp="1"/>
          </p:cNvSpPr>
          <p:nvPr>
            <p:ph idx="1"/>
          </p:nvPr>
        </p:nvSpPr>
        <p:spPr>
          <a:xfrm>
            <a:off x="1133621" y="1855303"/>
            <a:ext cx="10515600" cy="3984035"/>
          </a:xfrm>
        </p:spPr>
        <p:txBody>
          <a:bodyPr/>
          <a:lstStyle/>
          <a:p>
            <a:r>
              <a:rPr lang="en-US" dirty="0"/>
              <a:t>Process of supporting and accommodating an adult with a functional impairment  </a:t>
            </a:r>
          </a:p>
          <a:p>
            <a:r>
              <a:rPr lang="en-US" dirty="0"/>
              <a:t>To enable them to make life decisions</a:t>
            </a:r>
          </a:p>
          <a:p>
            <a:r>
              <a:rPr lang="en-US" dirty="0"/>
              <a:t>Including where they want to live, what services, supports and medical care they receive, whom they want to live with and where they want to work</a:t>
            </a:r>
          </a:p>
          <a:p>
            <a:r>
              <a:rPr lang="en-US" dirty="0"/>
              <a:t>Without impeding the self-determination of the adult</a:t>
            </a:r>
          </a:p>
          <a:p>
            <a:pPr marL="0" indent="0">
              <a:buNone/>
            </a:pPr>
            <a:r>
              <a:rPr lang="en-US" dirty="0"/>
              <a:t>Wis. Stat. §52.01(6)</a:t>
            </a:r>
          </a:p>
        </p:txBody>
      </p:sp>
    </p:spTree>
    <p:extLst>
      <p:ext uri="{BB962C8B-B14F-4D97-AF65-F5344CB8AC3E}">
        <p14:creationId xmlns:p14="http://schemas.microsoft.com/office/powerpoint/2010/main" val="983418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 of supported decision-making</a:t>
            </a:r>
          </a:p>
        </p:txBody>
      </p:sp>
      <p:sp>
        <p:nvSpPr>
          <p:cNvPr id="3" name="Content Placeholder 2"/>
          <p:cNvSpPr>
            <a:spLocks noGrp="1"/>
          </p:cNvSpPr>
          <p:nvPr>
            <p:ph idx="1"/>
          </p:nvPr>
        </p:nvSpPr>
        <p:spPr/>
        <p:txBody>
          <a:bodyPr/>
          <a:lstStyle/>
          <a:p>
            <a:r>
              <a:rPr lang="en-US" dirty="0"/>
              <a:t>Autonomy </a:t>
            </a:r>
          </a:p>
          <a:p>
            <a:r>
              <a:rPr lang="en-US" dirty="0"/>
              <a:t>Self-direction</a:t>
            </a:r>
          </a:p>
          <a:p>
            <a:r>
              <a:rPr lang="en-US" dirty="0"/>
              <a:t>Equality </a:t>
            </a:r>
          </a:p>
          <a:p>
            <a:r>
              <a:rPr lang="en-US" dirty="0"/>
              <a:t>Least restrictive</a:t>
            </a:r>
          </a:p>
          <a:p>
            <a:r>
              <a:rPr lang="en-US" dirty="0"/>
              <a:t>Trust</a:t>
            </a:r>
          </a:p>
          <a:p>
            <a:r>
              <a:rPr lang="en-US" dirty="0"/>
              <a:t>Respect</a:t>
            </a:r>
          </a:p>
          <a:p>
            <a:endParaRPr lang="en-US" dirty="0"/>
          </a:p>
        </p:txBody>
      </p:sp>
      <p:pic>
        <p:nvPicPr>
          <p:cNvPr id="4" name="Picture 3" descr="&lt;strong&gt;person&lt;/strong&gt; cartoon - vector Clip 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3426" y="1958146"/>
            <a:ext cx="2141322" cy="3465373"/>
          </a:xfrm>
          <a:prstGeom prst="rect">
            <a:avLst/>
          </a:prstGeom>
        </p:spPr>
      </p:pic>
    </p:spTree>
    <p:extLst>
      <p:ext uri="{BB962C8B-B14F-4D97-AF65-F5344CB8AC3E}">
        <p14:creationId xmlns:p14="http://schemas.microsoft.com/office/powerpoint/2010/main" val="1116375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Supported decision-making</a:t>
            </a:r>
          </a:p>
        </p:txBody>
      </p:sp>
      <p:sp>
        <p:nvSpPr>
          <p:cNvPr id="3" name="Content Placeholder 2"/>
          <p:cNvSpPr>
            <a:spLocks noGrp="1"/>
          </p:cNvSpPr>
          <p:nvPr>
            <p:ph idx="1"/>
          </p:nvPr>
        </p:nvSpPr>
        <p:spPr/>
        <p:txBody>
          <a:bodyPr/>
          <a:lstStyle/>
          <a:p>
            <a:pPr marL="0" indent="0">
              <a:buNone/>
            </a:pPr>
            <a:r>
              <a:rPr lang="en-US" dirty="0"/>
              <a:t>Is independent decision making a </a:t>
            </a:r>
            <a:r>
              <a:rPr lang="en-US" i="1" dirty="0"/>
              <a:t>myth</a:t>
            </a:r>
            <a:r>
              <a:rPr lang="en-US" dirty="0"/>
              <a:t>?</a:t>
            </a:r>
          </a:p>
          <a:p>
            <a:r>
              <a:rPr lang="en-US" dirty="0"/>
              <a:t>Input from family members</a:t>
            </a:r>
          </a:p>
          <a:p>
            <a:r>
              <a:rPr lang="en-US" dirty="0"/>
              <a:t>Guidance from those with more experience </a:t>
            </a:r>
          </a:p>
          <a:p>
            <a:endParaRPr lang="en-US" dirty="0"/>
          </a:p>
        </p:txBody>
      </p:sp>
      <p:pic>
        <p:nvPicPr>
          <p:cNvPr id="5" name="Picture 4">
            <a:extLst>
              <a:ext uri="{FF2B5EF4-FFF2-40B4-BE49-F238E27FC236}">
                <a16:creationId xmlns:a16="http://schemas.microsoft.com/office/drawing/2014/main" id="{88076E51-D101-4561-A7BB-5F4675D4B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500562"/>
            <a:ext cx="3028950" cy="1514475"/>
          </a:xfrm>
          <a:prstGeom prst="rect">
            <a:avLst/>
          </a:prstGeom>
        </p:spPr>
      </p:pic>
      <p:pic>
        <p:nvPicPr>
          <p:cNvPr id="7" name="Picture 6">
            <a:extLst>
              <a:ext uri="{FF2B5EF4-FFF2-40B4-BE49-F238E27FC236}">
                <a16:creationId xmlns:a16="http://schemas.microsoft.com/office/drawing/2014/main" id="{3C8DE5A8-4AD3-44BA-A2BC-A4879CBAE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770" y="4101306"/>
            <a:ext cx="2143125" cy="2143125"/>
          </a:xfrm>
          <a:prstGeom prst="rect">
            <a:avLst/>
          </a:prstGeom>
        </p:spPr>
      </p:pic>
      <p:pic>
        <p:nvPicPr>
          <p:cNvPr id="10" name="Picture 9">
            <a:extLst>
              <a:ext uri="{FF2B5EF4-FFF2-40B4-BE49-F238E27FC236}">
                <a16:creationId xmlns:a16="http://schemas.microsoft.com/office/drawing/2014/main" id="{B340B3A1-CB0F-4B10-AB2A-DA83F49A1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5515" y="3781603"/>
            <a:ext cx="2158285" cy="2530297"/>
          </a:xfrm>
          <a:prstGeom prst="rect">
            <a:avLst/>
          </a:prstGeom>
        </p:spPr>
      </p:pic>
    </p:spTree>
    <p:extLst>
      <p:ext uri="{BB962C8B-B14F-4D97-AF65-F5344CB8AC3E}">
        <p14:creationId xmlns:p14="http://schemas.microsoft.com/office/powerpoint/2010/main" val="394961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71EA-75B5-487A-834D-9EB902535091}"/>
              </a:ext>
            </a:extLst>
          </p:cNvPr>
          <p:cNvSpPr>
            <a:spLocks noGrp="1"/>
          </p:cNvSpPr>
          <p:nvPr>
            <p:ph type="title"/>
          </p:nvPr>
        </p:nvSpPr>
        <p:spPr/>
        <p:txBody>
          <a:bodyPr/>
          <a:lstStyle/>
          <a:p>
            <a:r>
              <a:rPr lang="en-US" dirty="0"/>
              <a:t>Conservatorship</a:t>
            </a:r>
          </a:p>
        </p:txBody>
      </p:sp>
      <p:sp>
        <p:nvSpPr>
          <p:cNvPr id="3" name="Content Placeholder 2">
            <a:extLst>
              <a:ext uri="{FF2B5EF4-FFF2-40B4-BE49-F238E27FC236}">
                <a16:creationId xmlns:a16="http://schemas.microsoft.com/office/drawing/2014/main" id="{AD7141FE-255E-498F-A88F-B4725F7CDABB}"/>
              </a:ext>
            </a:extLst>
          </p:cNvPr>
          <p:cNvSpPr>
            <a:spLocks noGrp="1"/>
          </p:cNvSpPr>
          <p:nvPr>
            <p:ph idx="1"/>
          </p:nvPr>
        </p:nvSpPr>
        <p:spPr/>
        <p:txBody>
          <a:bodyPr/>
          <a:lstStyle/>
          <a:p>
            <a:r>
              <a:rPr lang="en-US" dirty="0"/>
              <a:t>Voluntary</a:t>
            </a:r>
          </a:p>
          <a:p>
            <a:r>
              <a:rPr lang="en-US" dirty="0"/>
              <a:t>No determination of competency</a:t>
            </a:r>
          </a:p>
          <a:p>
            <a:r>
              <a:rPr lang="en-US" dirty="0"/>
              <a:t>Someone else to pay bills and manage money</a:t>
            </a:r>
          </a:p>
          <a:p>
            <a:r>
              <a:rPr lang="en-US" dirty="0"/>
              <a:t>Typically has powers and duties of guardian of estate</a:t>
            </a:r>
          </a:p>
        </p:txBody>
      </p:sp>
    </p:spTree>
    <p:extLst>
      <p:ext uri="{BB962C8B-B14F-4D97-AF65-F5344CB8AC3E}">
        <p14:creationId xmlns:p14="http://schemas.microsoft.com/office/powerpoint/2010/main" val="1961083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040F-0391-4EDD-9A07-2D77B8A647CE}"/>
              </a:ext>
            </a:extLst>
          </p:cNvPr>
          <p:cNvSpPr>
            <a:spLocks noGrp="1"/>
          </p:cNvSpPr>
          <p:nvPr>
            <p:ph type="title"/>
          </p:nvPr>
        </p:nvSpPr>
        <p:spPr/>
        <p:txBody>
          <a:bodyPr/>
          <a:lstStyle/>
          <a:p>
            <a:r>
              <a:rPr lang="en-US" dirty="0"/>
              <a:t>Parallels of SDM in all adults</a:t>
            </a:r>
          </a:p>
        </p:txBody>
      </p:sp>
      <p:sp>
        <p:nvSpPr>
          <p:cNvPr id="3" name="Content Placeholder 2">
            <a:extLst>
              <a:ext uri="{FF2B5EF4-FFF2-40B4-BE49-F238E27FC236}">
                <a16:creationId xmlns:a16="http://schemas.microsoft.com/office/drawing/2014/main" id="{4C862B17-5969-4D03-9B16-69E749E8AF9C}"/>
              </a:ext>
            </a:extLst>
          </p:cNvPr>
          <p:cNvSpPr>
            <a:spLocks noGrp="1"/>
          </p:cNvSpPr>
          <p:nvPr>
            <p:ph idx="1"/>
          </p:nvPr>
        </p:nvSpPr>
        <p:spPr/>
        <p:txBody>
          <a:bodyPr/>
          <a:lstStyle/>
          <a:p>
            <a:r>
              <a:rPr lang="en-US" dirty="0"/>
              <a:t>Mentorship for new/younger professionals</a:t>
            </a:r>
          </a:p>
          <a:p>
            <a:r>
              <a:rPr lang="en-US" dirty="0"/>
              <a:t>Learning from mistakes made previously</a:t>
            </a:r>
          </a:p>
          <a:p>
            <a:r>
              <a:rPr lang="en-US" dirty="0"/>
              <a:t>Gaining knowledge through experience</a:t>
            </a:r>
          </a:p>
          <a:p>
            <a:r>
              <a:rPr lang="en-US" dirty="0"/>
              <a:t>Asking for advice on major purchases—new house or car</a:t>
            </a:r>
          </a:p>
          <a:p>
            <a:r>
              <a:rPr lang="en-US" dirty="0"/>
              <a:t>Discussing major medical decisions with family members</a:t>
            </a:r>
          </a:p>
          <a:p>
            <a:endParaRPr lang="en-US" dirty="0"/>
          </a:p>
          <a:p>
            <a:endParaRPr lang="en-US" dirty="0"/>
          </a:p>
          <a:p>
            <a:endParaRPr lang="en-US" dirty="0"/>
          </a:p>
        </p:txBody>
      </p:sp>
    </p:spTree>
    <p:extLst>
      <p:ext uri="{BB962C8B-B14F-4D97-AF65-F5344CB8AC3E}">
        <p14:creationId xmlns:p14="http://schemas.microsoft.com/office/powerpoint/2010/main" val="3153560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C986-9AF0-40DA-A97C-D0BCAC919FB1}"/>
              </a:ext>
            </a:extLst>
          </p:cNvPr>
          <p:cNvSpPr>
            <a:spLocks noGrp="1"/>
          </p:cNvSpPr>
          <p:nvPr>
            <p:ph type="title"/>
          </p:nvPr>
        </p:nvSpPr>
        <p:spPr/>
        <p:txBody>
          <a:bodyPr/>
          <a:lstStyle/>
          <a:p>
            <a:r>
              <a:rPr lang="en-US" b="1" dirty="0">
                <a:solidFill>
                  <a:schemeClr val="accent1"/>
                </a:solidFill>
              </a:rPr>
              <a:t>What areas do supporters help with?</a:t>
            </a:r>
          </a:p>
        </p:txBody>
      </p:sp>
      <p:graphicFrame>
        <p:nvGraphicFramePr>
          <p:cNvPr id="4" name="Content Placeholder 3">
            <a:extLst>
              <a:ext uri="{FF2B5EF4-FFF2-40B4-BE49-F238E27FC236}">
                <a16:creationId xmlns:a16="http://schemas.microsoft.com/office/drawing/2014/main" id="{6F58CD67-6C86-4D4E-8A14-810A925A856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988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7A8F-7547-472C-8C44-C6C88DEC1CB8}"/>
              </a:ext>
            </a:extLst>
          </p:cNvPr>
          <p:cNvSpPr>
            <a:spLocks noGrp="1"/>
          </p:cNvSpPr>
          <p:nvPr>
            <p:ph type="title"/>
          </p:nvPr>
        </p:nvSpPr>
        <p:spPr/>
        <p:txBody>
          <a:bodyPr/>
          <a:lstStyle/>
          <a:p>
            <a:r>
              <a:rPr lang="en-US" dirty="0">
                <a:solidFill>
                  <a:schemeClr val="accent1"/>
                </a:solidFill>
              </a:rPr>
              <a:t>When to use SDM</a:t>
            </a:r>
          </a:p>
        </p:txBody>
      </p:sp>
      <p:sp>
        <p:nvSpPr>
          <p:cNvPr id="3" name="Content Placeholder 2">
            <a:extLst>
              <a:ext uri="{FF2B5EF4-FFF2-40B4-BE49-F238E27FC236}">
                <a16:creationId xmlns:a16="http://schemas.microsoft.com/office/drawing/2014/main" id="{776E6175-82F4-4850-9A9E-5B55C31DD8C3}"/>
              </a:ext>
            </a:extLst>
          </p:cNvPr>
          <p:cNvSpPr>
            <a:spLocks noGrp="1"/>
          </p:cNvSpPr>
          <p:nvPr>
            <p:ph idx="1"/>
          </p:nvPr>
        </p:nvSpPr>
        <p:spPr/>
        <p:txBody>
          <a:bodyPr/>
          <a:lstStyle/>
          <a:p>
            <a:r>
              <a:rPr lang="en-US" dirty="0"/>
              <a:t>ADRC options counseling</a:t>
            </a:r>
          </a:p>
          <a:p>
            <a:r>
              <a:rPr lang="en-US" dirty="0"/>
              <a:t>Division of Vocational Rehab; employment </a:t>
            </a:r>
          </a:p>
          <a:p>
            <a:r>
              <a:rPr lang="en-US" dirty="0"/>
              <a:t>School—IEP</a:t>
            </a:r>
          </a:p>
          <a:p>
            <a:r>
              <a:rPr lang="en-US" dirty="0"/>
              <a:t>Medical decisions</a:t>
            </a:r>
          </a:p>
          <a:p>
            <a:r>
              <a:rPr lang="en-US" dirty="0"/>
              <a:t>Financial decisions</a:t>
            </a:r>
          </a:p>
          <a:p>
            <a:r>
              <a:rPr lang="en-US" dirty="0"/>
              <a:t>Housing </a:t>
            </a:r>
          </a:p>
        </p:txBody>
      </p:sp>
    </p:spTree>
    <p:extLst>
      <p:ext uri="{BB962C8B-B14F-4D97-AF65-F5344CB8AC3E}">
        <p14:creationId xmlns:p14="http://schemas.microsoft.com/office/powerpoint/2010/main" val="3991416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D3BF-7F23-4826-9BD7-235D70F78A9E}"/>
              </a:ext>
            </a:extLst>
          </p:cNvPr>
          <p:cNvSpPr>
            <a:spLocks noGrp="1"/>
          </p:cNvSpPr>
          <p:nvPr>
            <p:ph type="title"/>
          </p:nvPr>
        </p:nvSpPr>
        <p:spPr/>
        <p:txBody>
          <a:bodyPr/>
          <a:lstStyle/>
          <a:p>
            <a:r>
              <a:rPr lang="en-US" dirty="0"/>
              <a:t>SDM Agreement Requirements</a:t>
            </a:r>
          </a:p>
        </p:txBody>
      </p:sp>
      <p:sp>
        <p:nvSpPr>
          <p:cNvPr id="3" name="Content Placeholder 2">
            <a:extLst>
              <a:ext uri="{FF2B5EF4-FFF2-40B4-BE49-F238E27FC236}">
                <a16:creationId xmlns:a16="http://schemas.microsoft.com/office/drawing/2014/main" id="{075F9896-6504-435D-BF8D-50585B4B94B2}"/>
              </a:ext>
            </a:extLst>
          </p:cNvPr>
          <p:cNvSpPr>
            <a:spLocks noGrp="1"/>
          </p:cNvSpPr>
          <p:nvPr>
            <p:ph idx="1"/>
          </p:nvPr>
        </p:nvSpPr>
        <p:spPr/>
        <p:txBody>
          <a:bodyPr/>
          <a:lstStyle/>
          <a:p>
            <a:r>
              <a:rPr lang="en-US" dirty="0"/>
              <a:t>Must be in writing, dated &amp; signed</a:t>
            </a:r>
          </a:p>
          <a:p>
            <a:r>
              <a:rPr lang="en-US" dirty="0"/>
              <a:t>Requires 2 adult witnesses or notary</a:t>
            </a:r>
          </a:p>
          <a:p>
            <a:r>
              <a:rPr lang="en-US" dirty="0"/>
              <a:t>Not evidence of incapacity or incompetency</a:t>
            </a:r>
          </a:p>
          <a:p>
            <a:r>
              <a:rPr lang="en-US" dirty="0"/>
              <a:t>Can be revoked at any time</a:t>
            </a:r>
          </a:p>
          <a:p>
            <a:endParaRPr lang="en-US" dirty="0"/>
          </a:p>
        </p:txBody>
      </p:sp>
    </p:spTree>
    <p:extLst>
      <p:ext uri="{BB962C8B-B14F-4D97-AF65-F5344CB8AC3E}">
        <p14:creationId xmlns:p14="http://schemas.microsoft.com/office/powerpoint/2010/main" val="2159422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 makes the ultimate decisions?</a:t>
            </a:r>
          </a:p>
        </p:txBody>
      </p:sp>
      <p:sp>
        <p:nvSpPr>
          <p:cNvPr id="5" name="Text Placeholder 4"/>
          <p:cNvSpPr>
            <a:spLocks noGrp="1"/>
          </p:cNvSpPr>
          <p:nvPr>
            <p:ph type="body" idx="1"/>
          </p:nvPr>
        </p:nvSpPr>
        <p:spPr/>
        <p:txBody>
          <a:bodyPr>
            <a:normAutofit/>
          </a:bodyPr>
          <a:lstStyle/>
          <a:p>
            <a:r>
              <a:rPr lang="en-US" sz="3200" u="sng" dirty="0"/>
              <a:t>Guardianship</a:t>
            </a:r>
          </a:p>
        </p:txBody>
      </p:sp>
      <p:sp>
        <p:nvSpPr>
          <p:cNvPr id="6" name="Content Placeholder 5"/>
          <p:cNvSpPr>
            <a:spLocks noGrp="1"/>
          </p:cNvSpPr>
          <p:nvPr>
            <p:ph sz="half" idx="2"/>
          </p:nvPr>
        </p:nvSpPr>
        <p:spPr/>
        <p:txBody>
          <a:bodyPr/>
          <a:lstStyle/>
          <a:p>
            <a:r>
              <a:rPr lang="en-US" dirty="0"/>
              <a:t>Guardian is decision maker</a:t>
            </a:r>
          </a:p>
          <a:p>
            <a:r>
              <a:rPr lang="en-US" dirty="0"/>
              <a:t>Input from ward</a:t>
            </a:r>
          </a:p>
          <a:p>
            <a:r>
              <a:rPr lang="en-US" dirty="0"/>
              <a:t>Best interest standard</a:t>
            </a:r>
          </a:p>
          <a:p>
            <a:endParaRPr lang="en-US" dirty="0"/>
          </a:p>
        </p:txBody>
      </p:sp>
      <p:sp>
        <p:nvSpPr>
          <p:cNvPr id="7" name="Text Placeholder 6"/>
          <p:cNvSpPr>
            <a:spLocks noGrp="1"/>
          </p:cNvSpPr>
          <p:nvPr>
            <p:ph type="body" sz="quarter" idx="3"/>
          </p:nvPr>
        </p:nvSpPr>
        <p:spPr/>
        <p:txBody>
          <a:bodyPr>
            <a:normAutofit/>
          </a:bodyPr>
          <a:lstStyle/>
          <a:p>
            <a:r>
              <a:rPr lang="en-US" sz="3200" u="sng" dirty="0"/>
              <a:t>Supported decision-making</a:t>
            </a:r>
          </a:p>
        </p:txBody>
      </p:sp>
      <p:sp>
        <p:nvSpPr>
          <p:cNvPr id="8" name="Content Placeholder 7"/>
          <p:cNvSpPr>
            <a:spLocks noGrp="1"/>
          </p:cNvSpPr>
          <p:nvPr>
            <p:ph sz="quarter" idx="4"/>
          </p:nvPr>
        </p:nvSpPr>
        <p:spPr/>
        <p:txBody>
          <a:bodyPr/>
          <a:lstStyle/>
          <a:p>
            <a:r>
              <a:rPr lang="en-US" dirty="0"/>
              <a:t>Individual is decision-maker</a:t>
            </a:r>
          </a:p>
          <a:p>
            <a:r>
              <a:rPr lang="en-US" dirty="0"/>
              <a:t>Input from support system</a:t>
            </a:r>
          </a:p>
          <a:p>
            <a:r>
              <a:rPr lang="en-US" dirty="0"/>
              <a:t>Makes own educated decision</a:t>
            </a:r>
          </a:p>
          <a:p>
            <a:pPr lvl="1"/>
            <a:r>
              <a:rPr lang="en-US" sz="2800" dirty="0"/>
              <a:t>Dignity of risk  </a:t>
            </a:r>
          </a:p>
          <a:p>
            <a:endParaRPr lang="en-US" dirty="0"/>
          </a:p>
        </p:txBody>
      </p:sp>
    </p:spTree>
    <p:extLst>
      <p:ext uri="{BB962C8B-B14F-4D97-AF65-F5344CB8AC3E}">
        <p14:creationId xmlns:p14="http://schemas.microsoft.com/office/powerpoint/2010/main" val="1831826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08CF-9F49-41F7-9E28-1CDD6C2E5603}"/>
              </a:ext>
            </a:extLst>
          </p:cNvPr>
          <p:cNvSpPr>
            <a:spLocks noGrp="1"/>
          </p:cNvSpPr>
          <p:nvPr>
            <p:ph type="title"/>
          </p:nvPr>
        </p:nvSpPr>
        <p:spPr/>
        <p:txBody>
          <a:bodyPr/>
          <a:lstStyle/>
          <a:p>
            <a:r>
              <a:rPr lang="en-US" dirty="0">
                <a:solidFill>
                  <a:schemeClr val="accent1"/>
                </a:solidFill>
              </a:rPr>
              <a:t>What SDM is and is not</a:t>
            </a:r>
          </a:p>
        </p:txBody>
      </p:sp>
      <p:sp>
        <p:nvSpPr>
          <p:cNvPr id="3" name="Text Placeholder 2">
            <a:extLst>
              <a:ext uri="{FF2B5EF4-FFF2-40B4-BE49-F238E27FC236}">
                <a16:creationId xmlns:a16="http://schemas.microsoft.com/office/drawing/2014/main" id="{6594DD86-287C-4F8F-9333-BB1C90F015C7}"/>
              </a:ext>
            </a:extLst>
          </p:cNvPr>
          <p:cNvSpPr>
            <a:spLocks noGrp="1"/>
          </p:cNvSpPr>
          <p:nvPr>
            <p:ph type="body" idx="1"/>
          </p:nvPr>
        </p:nvSpPr>
        <p:spPr>
          <a:solidFill>
            <a:schemeClr val="accent6">
              <a:lumMod val="60000"/>
              <a:lumOff val="40000"/>
            </a:schemeClr>
          </a:solidFill>
        </p:spPr>
        <p:txBody>
          <a:bodyPr>
            <a:normAutofit/>
          </a:bodyPr>
          <a:lstStyle/>
          <a:p>
            <a:r>
              <a:rPr lang="en-US" sz="4000" dirty="0"/>
              <a:t>IS</a:t>
            </a:r>
          </a:p>
        </p:txBody>
      </p:sp>
      <p:sp>
        <p:nvSpPr>
          <p:cNvPr id="4" name="Content Placeholder 3">
            <a:extLst>
              <a:ext uri="{FF2B5EF4-FFF2-40B4-BE49-F238E27FC236}">
                <a16:creationId xmlns:a16="http://schemas.microsoft.com/office/drawing/2014/main" id="{4B0BF0BD-88C7-4633-BF77-23DF3A94D215}"/>
              </a:ext>
            </a:extLst>
          </p:cNvPr>
          <p:cNvSpPr>
            <a:spLocks noGrp="1"/>
          </p:cNvSpPr>
          <p:nvPr>
            <p:ph sz="half" idx="2"/>
          </p:nvPr>
        </p:nvSpPr>
        <p:spPr/>
        <p:txBody>
          <a:bodyPr/>
          <a:lstStyle/>
          <a:p>
            <a:r>
              <a:rPr lang="en-US" dirty="0"/>
              <a:t>“a seat at the table”</a:t>
            </a:r>
          </a:p>
          <a:p>
            <a:r>
              <a:rPr lang="en-US" dirty="0"/>
              <a:t>an </a:t>
            </a:r>
            <a:r>
              <a:rPr lang="en-US" dirty="0" err="1"/>
              <a:t>oppty</a:t>
            </a:r>
            <a:r>
              <a:rPr lang="en-US" dirty="0"/>
              <a:t> to learn &amp; develop decision making skills</a:t>
            </a:r>
          </a:p>
          <a:p>
            <a:r>
              <a:rPr lang="en-US" dirty="0"/>
              <a:t>recognition that we all need support to make decisions</a:t>
            </a:r>
          </a:p>
          <a:p>
            <a:endParaRPr lang="en-US" dirty="0"/>
          </a:p>
        </p:txBody>
      </p:sp>
      <p:sp>
        <p:nvSpPr>
          <p:cNvPr id="5" name="Text Placeholder 4">
            <a:extLst>
              <a:ext uri="{FF2B5EF4-FFF2-40B4-BE49-F238E27FC236}">
                <a16:creationId xmlns:a16="http://schemas.microsoft.com/office/drawing/2014/main" id="{09DD143D-AC25-4F42-A831-1B5E164C8915}"/>
              </a:ext>
            </a:extLst>
          </p:cNvPr>
          <p:cNvSpPr>
            <a:spLocks noGrp="1"/>
          </p:cNvSpPr>
          <p:nvPr>
            <p:ph type="body" sz="quarter" idx="3"/>
          </p:nvPr>
        </p:nvSpPr>
        <p:spPr>
          <a:solidFill>
            <a:schemeClr val="accent2">
              <a:lumMod val="60000"/>
              <a:lumOff val="40000"/>
            </a:schemeClr>
          </a:solidFill>
        </p:spPr>
        <p:txBody>
          <a:bodyPr>
            <a:normAutofit/>
          </a:bodyPr>
          <a:lstStyle/>
          <a:p>
            <a:r>
              <a:rPr lang="en-US" sz="4000" dirty="0"/>
              <a:t>IS NOT</a:t>
            </a:r>
          </a:p>
        </p:txBody>
      </p:sp>
      <p:sp>
        <p:nvSpPr>
          <p:cNvPr id="6" name="Content Placeholder 5">
            <a:extLst>
              <a:ext uri="{FF2B5EF4-FFF2-40B4-BE49-F238E27FC236}">
                <a16:creationId xmlns:a16="http://schemas.microsoft.com/office/drawing/2014/main" id="{BE242EBC-ECB4-45CD-A391-84ED0357090C}"/>
              </a:ext>
            </a:extLst>
          </p:cNvPr>
          <p:cNvSpPr>
            <a:spLocks noGrp="1"/>
          </p:cNvSpPr>
          <p:nvPr>
            <p:ph sz="quarter" idx="4"/>
          </p:nvPr>
        </p:nvSpPr>
        <p:spPr/>
        <p:txBody>
          <a:bodyPr/>
          <a:lstStyle/>
          <a:p>
            <a:r>
              <a:rPr lang="en-US" dirty="0"/>
              <a:t>decision-making authority</a:t>
            </a:r>
          </a:p>
          <a:p>
            <a:r>
              <a:rPr lang="en-US" dirty="0"/>
              <a:t>determination of disability, incapacity, or incompetency</a:t>
            </a:r>
          </a:p>
          <a:p>
            <a:r>
              <a:rPr lang="en-US" dirty="0"/>
              <a:t>does not supplant need for HIPAA or FERPA releases</a:t>
            </a:r>
          </a:p>
          <a:p>
            <a:r>
              <a:rPr lang="en-US" dirty="0"/>
              <a:t>does not replace need for POAs</a:t>
            </a:r>
          </a:p>
        </p:txBody>
      </p:sp>
    </p:spTree>
    <p:extLst>
      <p:ext uri="{BB962C8B-B14F-4D97-AF65-F5344CB8AC3E}">
        <p14:creationId xmlns:p14="http://schemas.microsoft.com/office/powerpoint/2010/main" val="26194538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SDM</a:t>
            </a:r>
          </a:p>
        </p:txBody>
      </p:sp>
      <p:sp>
        <p:nvSpPr>
          <p:cNvPr id="3" name="Text Placeholder 2"/>
          <p:cNvSpPr>
            <a:spLocks noGrp="1"/>
          </p:cNvSpPr>
          <p:nvPr>
            <p:ph type="body" idx="1"/>
          </p:nvPr>
        </p:nvSpPr>
        <p:spPr/>
        <p:txBody>
          <a:bodyPr>
            <a:normAutofit/>
          </a:bodyPr>
          <a:lstStyle/>
          <a:p>
            <a:r>
              <a:rPr lang="en-US" sz="3200" dirty="0"/>
              <a:t>PROS</a:t>
            </a:r>
          </a:p>
        </p:txBody>
      </p:sp>
      <p:sp>
        <p:nvSpPr>
          <p:cNvPr id="4" name="Content Placeholder 3"/>
          <p:cNvSpPr>
            <a:spLocks noGrp="1"/>
          </p:cNvSpPr>
          <p:nvPr>
            <p:ph sz="half" idx="2"/>
          </p:nvPr>
        </p:nvSpPr>
        <p:spPr/>
        <p:txBody>
          <a:bodyPr/>
          <a:lstStyle/>
          <a:p>
            <a:r>
              <a:rPr lang="en-US" dirty="0"/>
              <a:t>Self-determination</a:t>
            </a:r>
          </a:p>
          <a:p>
            <a:r>
              <a:rPr lang="en-US" dirty="0"/>
              <a:t>Least-restrictive</a:t>
            </a:r>
          </a:p>
          <a:p>
            <a:r>
              <a:rPr lang="en-US" dirty="0"/>
              <a:t>Less court involvement </a:t>
            </a:r>
          </a:p>
          <a:p>
            <a:r>
              <a:rPr lang="en-US" dirty="0"/>
              <a:t>Dignity of risk</a:t>
            </a:r>
          </a:p>
          <a:p>
            <a:r>
              <a:rPr lang="en-US" dirty="0"/>
              <a:t>Flexibility</a:t>
            </a:r>
          </a:p>
          <a:p>
            <a:endParaRPr lang="en-US" dirty="0"/>
          </a:p>
        </p:txBody>
      </p:sp>
      <p:sp>
        <p:nvSpPr>
          <p:cNvPr id="5" name="Text Placeholder 4"/>
          <p:cNvSpPr>
            <a:spLocks noGrp="1"/>
          </p:cNvSpPr>
          <p:nvPr>
            <p:ph type="body" sz="quarter" idx="3"/>
          </p:nvPr>
        </p:nvSpPr>
        <p:spPr/>
        <p:txBody>
          <a:bodyPr>
            <a:normAutofit/>
          </a:bodyPr>
          <a:lstStyle/>
          <a:p>
            <a:r>
              <a:rPr lang="en-US" sz="3200" dirty="0"/>
              <a:t>CONS</a:t>
            </a:r>
          </a:p>
        </p:txBody>
      </p:sp>
      <p:sp>
        <p:nvSpPr>
          <p:cNvPr id="6" name="Content Placeholder 5"/>
          <p:cNvSpPr>
            <a:spLocks noGrp="1"/>
          </p:cNvSpPr>
          <p:nvPr>
            <p:ph sz="quarter" idx="4"/>
          </p:nvPr>
        </p:nvSpPr>
        <p:spPr/>
        <p:txBody>
          <a:bodyPr/>
          <a:lstStyle/>
          <a:p>
            <a:r>
              <a:rPr lang="en-US" dirty="0"/>
              <a:t>Potential for abuse?</a:t>
            </a:r>
          </a:p>
          <a:p>
            <a:r>
              <a:rPr lang="en-US" dirty="0"/>
              <a:t>Relies on natural supports</a:t>
            </a:r>
          </a:p>
          <a:p>
            <a:r>
              <a:rPr lang="en-US" dirty="0"/>
              <a:t>Time intensive initially</a:t>
            </a:r>
          </a:p>
          <a:p>
            <a:r>
              <a:rPr lang="en-US" dirty="0"/>
              <a:t>Not suitable for some</a:t>
            </a:r>
          </a:p>
          <a:p>
            <a:r>
              <a:rPr lang="en-US" dirty="0"/>
              <a:t>Variable</a:t>
            </a:r>
          </a:p>
          <a:p>
            <a:r>
              <a:rPr lang="en-US" dirty="0"/>
              <a:t>Changes in forms, procedures</a:t>
            </a:r>
          </a:p>
          <a:p>
            <a:endParaRPr lang="en-US" dirty="0"/>
          </a:p>
        </p:txBody>
      </p:sp>
    </p:spTree>
    <p:extLst>
      <p:ext uri="{BB962C8B-B14F-4D97-AF65-F5344CB8AC3E}">
        <p14:creationId xmlns:p14="http://schemas.microsoft.com/office/powerpoint/2010/main" val="4230843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86D3-537C-42E6-AB3E-78E71A7FE076}"/>
              </a:ext>
            </a:extLst>
          </p:cNvPr>
          <p:cNvSpPr>
            <a:spLocks noGrp="1"/>
          </p:cNvSpPr>
          <p:nvPr>
            <p:ph type="title"/>
          </p:nvPr>
        </p:nvSpPr>
        <p:spPr/>
        <p:txBody>
          <a:bodyPr/>
          <a:lstStyle/>
          <a:p>
            <a:r>
              <a:rPr lang="en-US" dirty="0">
                <a:solidFill>
                  <a:schemeClr val="accent1"/>
                </a:solidFill>
              </a:rPr>
              <a:t>States that have SDM laws</a:t>
            </a:r>
          </a:p>
        </p:txBody>
      </p:sp>
      <p:sp>
        <p:nvSpPr>
          <p:cNvPr id="3" name="Content Placeholder 2">
            <a:extLst>
              <a:ext uri="{FF2B5EF4-FFF2-40B4-BE49-F238E27FC236}">
                <a16:creationId xmlns:a16="http://schemas.microsoft.com/office/drawing/2014/main" id="{9530B111-6655-472C-90D6-1049EEC4B0DB}"/>
              </a:ext>
            </a:extLst>
          </p:cNvPr>
          <p:cNvSpPr>
            <a:spLocks noGrp="1"/>
          </p:cNvSpPr>
          <p:nvPr>
            <p:ph idx="1"/>
          </p:nvPr>
        </p:nvSpPr>
        <p:spPr>
          <a:xfrm>
            <a:off x="838200" y="1577009"/>
            <a:ext cx="10515600" cy="4599954"/>
          </a:xfrm>
        </p:spPr>
        <p:txBody>
          <a:bodyPr>
            <a:normAutofit fontScale="92500" lnSpcReduction="10000"/>
          </a:bodyPr>
          <a:lstStyle/>
          <a:p>
            <a:r>
              <a:rPr lang="en-US" dirty="0"/>
              <a:t>Delaware</a:t>
            </a:r>
          </a:p>
          <a:p>
            <a:r>
              <a:rPr lang="en-US" dirty="0"/>
              <a:t>Texas</a:t>
            </a:r>
          </a:p>
          <a:p>
            <a:r>
              <a:rPr lang="en-US" dirty="0"/>
              <a:t>Tennessee</a:t>
            </a:r>
          </a:p>
          <a:p>
            <a:r>
              <a:rPr lang="en-US" dirty="0"/>
              <a:t>Wisconsin</a:t>
            </a:r>
          </a:p>
          <a:p>
            <a:r>
              <a:rPr lang="en-US" dirty="0"/>
              <a:t>Washington DC</a:t>
            </a:r>
          </a:p>
          <a:p>
            <a:r>
              <a:rPr lang="en-US" dirty="0"/>
              <a:t>Alaska</a:t>
            </a:r>
          </a:p>
          <a:p>
            <a:r>
              <a:rPr lang="en-US" dirty="0"/>
              <a:t>Missouri</a:t>
            </a:r>
          </a:p>
          <a:p>
            <a:r>
              <a:rPr lang="en-US" dirty="0"/>
              <a:t>Maine</a:t>
            </a:r>
          </a:p>
          <a:p>
            <a:r>
              <a:rPr lang="en-US" u="sng" dirty="0"/>
              <a:t>Pilot programs</a:t>
            </a:r>
            <a:r>
              <a:rPr lang="en-US" dirty="0"/>
              <a:t>:  Indiana &amp; Massachusetts</a:t>
            </a:r>
          </a:p>
          <a:p>
            <a:r>
              <a:rPr lang="en-US" u="sng" dirty="0"/>
              <a:t>In talks</a:t>
            </a:r>
            <a:r>
              <a:rPr lang="en-US" dirty="0"/>
              <a:t>:  Georgia &amp; Oregon</a:t>
            </a:r>
          </a:p>
          <a:p>
            <a:endParaRPr lang="en-US" dirty="0"/>
          </a:p>
          <a:p>
            <a:endParaRPr lang="en-US" dirty="0"/>
          </a:p>
        </p:txBody>
      </p:sp>
    </p:spTree>
    <p:extLst>
      <p:ext uri="{BB962C8B-B14F-4D97-AF65-F5344CB8AC3E}">
        <p14:creationId xmlns:p14="http://schemas.microsoft.com/office/powerpoint/2010/main" val="3066849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71AC9-AFBF-4500-93FE-2131BF6BFDDF}"/>
              </a:ext>
            </a:extLst>
          </p:cNvPr>
          <p:cNvSpPr>
            <a:spLocks noGrp="1"/>
          </p:cNvSpPr>
          <p:nvPr>
            <p:ph type="title"/>
          </p:nvPr>
        </p:nvSpPr>
        <p:spPr>
          <a:xfrm>
            <a:off x="831850" y="1709738"/>
            <a:ext cx="10515600" cy="1500187"/>
          </a:xfrm>
        </p:spPr>
        <p:txBody>
          <a:bodyPr/>
          <a:lstStyle/>
          <a:p>
            <a:pPr algn="ctr"/>
            <a:r>
              <a:rPr lang="en-US" dirty="0"/>
              <a:t>Resources</a:t>
            </a:r>
          </a:p>
        </p:txBody>
      </p:sp>
      <p:sp>
        <p:nvSpPr>
          <p:cNvPr id="3" name="Text Placeholder 2">
            <a:extLst>
              <a:ext uri="{FF2B5EF4-FFF2-40B4-BE49-F238E27FC236}">
                <a16:creationId xmlns:a16="http://schemas.microsoft.com/office/drawing/2014/main" id="{300F9D6C-E223-40DA-8DDF-F5705B3FAD31}"/>
              </a:ext>
            </a:extLst>
          </p:cNvPr>
          <p:cNvSpPr>
            <a:spLocks noGrp="1"/>
          </p:cNvSpPr>
          <p:nvPr>
            <p:ph type="body" idx="1"/>
          </p:nvPr>
        </p:nvSpPr>
        <p:spPr/>
        <p:txBody>
          <a:bodyPr/>
          <a:lstStyle/>
          <a:p>
            <a:r>
              <a:rPr lang="en-US" dirty="0"/>
              <a:t>        </a:t>
            </a:r>
          </a:p>
        </p:txBody>
      </p:sp>
      <p:pic>
        <p:nvPicPr>
          <p:cNvPr id="4" name="Picture 3" descr="Canada's Anglo-Celtic Connections: Please don't &lt;strong&gt;volunteer&lt;/strong&gt;">
            <a:extLst>
              <a:ext uri="{FF2B5EF4-FFF2-40B4-BE49-F238E27FC236}">
                <a16:creationId xmlns:a16="http://schemas.microsoft.com/office/drawing/2014/main" id="{9EEB29BC-9FFA-4863-A643-FE3BC72F5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029" y="3429000"/>
            <a:ext cx="2977941" cy="2801972"/>
          </a:xfrm>
          <a:prstGeom prst="rect">
            <a:avLst/>
          </a:prstGeom>
        </p:spPr>
      </p:pic>
    </p:spTree>
    <p:extLst>
      <p:ext uri="{BB962C8B-B14F-4D97-AF65-F5344CB8AC3E}">
        <p14:creationId xmlns:p14="http://schemas.microsoft.com/office/powerpoint/2010/main" val="4076108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 Guardianship Support Center</a:t>
            </a:r>
          </a:p>
        </p:txBody>
      </p:sp>
      <p:sp>
        <p:nvSpPr>
          <p:cNvPr id="3" name="Content Placeholder 2"/>
          <p:cNvSpPr>
            <a:spLocks noGrp="1"/>
          </p:cNvSpPr>
          <p:nvPr>
            <p:ph idx="1"/>
          </p:nvPr>
        </p:nvSpPr>
        <p:spPr/>
        <p:txBody>
          <a:bodyPr/>
          <a:lstStyle/>
          <a:p>
            <a:r>
              <a:rPr lang="en-US" dirty="0"/>
              <a:t>Legal information provided to attys, guardians, APS, professionals, and vulnerable adults.</a:t>
            </a:r>
          </a:p>
          <a:p>
            <a:r>
              <a:rPr lang="en-US" dirty="0"/>
              <a:t>Guardianships, POA, Protective placement, DNR, Living wills</a:t>
            </a:r>
          </a:p>
          <a:p>
            <a:r>
              <a:rPr lang="en-US" dirty="0"/>
              <a:t>Free quarterly newsletter</a:t>
            </a:r>
          </a:p>
          <a:p>
            <a:r>
              <a:rPr lang="en-US" dirty="0"/>
              <a:t>Consumer publications </a:t>
            </a:r>
          </a:p>
          <a:p>
            <a:r>
              <a:rPr lang="en-US" b="1" dirty="0"/>
              <a:t>No client representation</a:t>
            </a:r>
          </a:p>
        </p:txBody>
      </p:sp>
      <p:pic>
        <p:nvPicPr>
          <p:cNvPr id="4" name="Picture 3" descr="P:\GSC\GSC Logo.png"/>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706678" y="4306957"/>
            <a:ext cx="2859157" cy="1870006"/>
          </a:xfrm>
          <a:prstGeom prst="rect">
            <a:avLst/>
          </a:prstGeom>
          <a:noFill/>
          <a:ln>
            <a:noFill/>
          </a:ln>
        </p:spPr>
      </p:pic>
    </p:spTree>
    <p:extLst>
      <p:ext uri="{BB962C8B-B14F-4D97-AF65-F5344CB8AC3E}">
        <p14:creationId xmlns:p14="http://schemas.microsoft.com/office/powerpoint/2010/main" val="186593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attorney</a:t>
            </a:r>
          </a:p>
        </p:txBody>
      </p:sp>
      <p:sp>
        <p:nvSpPr>
          <p:cNvPr id="3" name="Content Placeholder 2"/>
          <p:cNvSpPr>
            <a:spLocks noGrp="1"/>
          </p:cNvSpPr>
          <p:nvPr>
            <p:ph idx="1"/>
          </p:nvPr>
        </p:nvSpPr>
        <p:spPr/>
        <p:txBody>
          <a:bodyPr/>
          <a:lstStyle/>
          <a:p>
            <a:r>
              <a:rPr lang="en-US" dirty="0"/>
              <a:t>Legal contract</a:t>
            </a:r>
          </a:p>
          <a:p>
            <a:r>
              <a:rPr lang="en-US" dirty="0"/>
              <a:t>Gives chosen person(s) </a:t>
            </a:r>
          </a:p>
          <a:p>
            <a:r>
              <a:rPr lang="en-US" dirty="0"/>
              <a:t>Authority to act on one’s behalf</a:t>
            </a:r>
          </a:p>
          <a:p>
            <a:r>
              <a:rPr lang="en-US" dirty="0"/>
              <a:t>Agent must act in accordance with person’s wishes</a:t>
            </a:r>
          </a:p>
          <a:p>
            <a:pPr marL="0" indent="0">
              <a:buNone/>
            </a:pPr>
            <a:endParaRPr lang="en-US" dirty="0"/>
          </a:p>
        </p:txBody>
      </p:sp>
      <p:pic>
        <p:nvPicPr>
          <p:cNvPr id="4" name="Picture 3" descr="C:\Users\sfisher\AppData\Local\Microsoft\Windows\Temporary Internet Files\Content.IE5\L3IA9YPG\MC90030084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5598" y="4326294"/>
            <a:ext cx="2834640" cy="185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024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 Guardianship Support Center</a:t>
            </a:r>
          </a:p>
        </p:txBody>
      </p:sp>
      <p:sp>
        <p:nvSpPr>
          <p:cNvPr id="3" name="Content Placeholder 2"/>
          <p:cNvSpPr>
            <a:spLocks noGrp="1"/>
          </p:cNvSpPr>
          <p:nvPr>
            <p:ph idx="1"/>
          </p:nvPr>
        </p:nvSpPr>
        <p:spPr/>
        <p:txBody>
          <a:bodyPr/>
          <a:lstStyle/>
          <a:p>
            <a:pPr marL="0" indent="0">
              <a:buNone/>
            </a:pPr>
            <a:r>
              <a:rPr lang="en-US" sz="3200" dirty="0"/>
              <a:t>Contact us: </a:t>
            </a:r>
          </a:p>
          <a:p>
            <a:pPr marL="0" indent="0">
              <a:buNone/>
            </a:pPr>
            <a:endParaRPr lang="en-US" dirty="0"/>
          </a:p>
          <a:p>
            <a:pPr marL="0" indent="0">
              <a:buNone/>
            </a:pPr>
            <a:r>
              <a:rPr lang="en-US" sz="3200" dirty="0"/>
              <a:t>Phone:	855-409-9410</a:t>
            </a:r>
          </a:p>
          <a:p>
            <a:pPr marL="0" indent="0">
              <a:buNone/>
            </a:pPr>
            <a:r>
              <a:rPr lang="en-US" sz="3200" dirty="0"/>
              <a:t>Email:  	</a:t>
            </a:r>
            <a:r>
              <a:rPr lang="en-US" sz="3200" dirty="0">
                <a:hlinkClick r:id="rId2"/>
              </a:rPr>
              <a:t>guardian@gwaar.org</a:t>
            </a:r>
            <a:endParaRPr lang="en-US" sz="3200" dirty="0"/>
          </a:p>
          <a:p>
            <a:pPr marL="0" indent="0">
              <a:buNone/>
            </a:pPr>
            <a:r>
              <a:rPr lang="en-US" sz="3200" dirty="0"/>
              <a:t>Website:	gwaar.org/</a:t>
            </a:r>
            <a:r>
              <a:rPr lang="en-US" sz="3200" dirty="0" err="1"/>
              <a:t>gsc</a:t>
            </a:r>
            <a:endParaRPr lang="en-US" sz="3200" dirty="0"/>
          </a:p>
        </p:txBody>
      </p:sp>
      <p:pic>
        <p:nvPicPr>
          <p:cNvPr id="4" name="Picture 3" descr="P:\GSC\GSC Logo.png"/>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709549" y="3768612"/>
            <a:ext cx="3644251" cy="2408351"/>
          </a:xfrm>
          <a:prstGeom prst="rect">
            <a:avLst/>
          </a:prstGeom>
          <a:noFill/>
          <a:ln>
            <a:noFill/>
          </a:ln>
        </p:spPr>
      </p:pic>
    </p:spTree>
    <p:extLst>
      <p:ext uri="{BB962C8B-B14F-4D97-AF65-F5344CB8AC3E}">
        <p14:creationId xmlns:p14="http://schemas.microsoft.com/office/powerpoint/2010/main" val="7750682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Rights WI</a:t>
            </a:r>
          </a:p>
        </p:txBody>
      </p:sp>
      <p:sp>
        <p:nvSpPr>
          <p:cNvPr id="3" name="Content Placeholder 2"/>
          <p:cNvSpPr>
            <a:spLocks noGrp="1"/>
          </p:cNvSpPr>
          <p:nvPr>
            <p:ph idx="1"/>
          </p:nvPr>
        </p:nvSpPr>
        <p:spPr/>
        <p:txBody>
          <a:bodyPr>
            <a:normAutofit/>
          </a:bodyPr>
          <a:lstStyle/>
          <a:p>
            <a:pPr marL="0" indent="0">
              <a:buNone/>
            </a:pPr>
            <a:r>
              <a:rPr lang="en-US" dirty="0"/>
              <a:t>Protection and Advocacy Agency for individuals with disabilities</a:t>
            </a:r>
          </a:p>
          <a:p>
            <a:pPr marL="0" indent="0">
              <a:buNone/>
            </a:pPr>
            <a:r>
              <a:rPr lang="en-US" dirty="0" err="1"/>
              <a:t>FamilyCare</a:t>
            </a:r>
            <a:r>
              <a:rPr lang="en-US" dirty="0"/>
              <a:t>/IRIS ombudsman program for 18-59 year </a:t>
            </a:r>
            <a:r>
              <a:rPr lang="en-US" dirty="0" err="1"/>
              <a:t>olds</a:t>
            </a:r>
            <a:endParaRPr lang="en-US" dirty="0"/>
          </a:p>
          <a:p>
            <a:pPr marL="0" indent="0">
              <a:buNone/>
            </a:pPr>
            <a:r>
              <a:rPr lang="en-US" dirty="0"/>
              <a:t>SSI-Managed Care ombudsman program</a:t>
            </a:r>
          </a:p>
          <a:p>
            <a:pPr marL="0" indent="0">
              <a:buNone/>
            </a:pPr>
            <a:r>
              <a:rPr lang="en-US" b="1" dirty="0"/>
              <a:t>Toll Free Number for Consumers and Family: 800-928-8778</a:t>
            </a:r>
          </a:p>
          <a:p>
            <a:endParaRPr lang="en-US" dirty="0"/>
          </a:p>
          <a:p>
            <a:r>
              <a:rPr lang="en-US" dirty="0"/>
              <a:t>Drug Benefit Helpline (Medicare Part D): 800-926-4862</a:t>
            </a:r>
          </a:p>
          <a:p>
            <a:r>
              <a:rPr lang="en-US" dirty="0"/>
              <a:t>Disability Voting Rights Helpline: 800-928-8778</a:t>
            </a:r>
          </a:p>
        </p:txBody>
      </p:sp>
    </p:spTree>
    <p:extLst>
      <p:ext uri="{BB962C8B-B14F-4D97-AF65-F5344CB8AC3E}">
        <p14:creationId xmlns:p14="http://schemas.microsoft.com/office/powerpoint/2010/main" val="3354091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 Board on Aging &amp; Long-Term Care </a:t>
            </a:r>
            <a:r>
              <a:rPr lang="en-US" b="1" dirty="0"/>
              <a:t>(60+)</a:t>
            </a:r>
          </a:p>
        </p:txBody>
      </p:sp>
      <p:sp>
        <p:nvSpPr>
          <p:cNvPr id="3" name="Content Placeholder 2"/>
          <p:cNvSpPr>
            <a:spLocks noGrp="1"/>
          </p:cNvSpPr>
          <p:nvPr>
            <p:ph idx="1"/>
          </p:nvPr>
        </p:nvSpPr>
        <p:spPr/>
        <p:txBody>
          <a:bodyPr/>
          <a:lstStyle/>
          <a:p>
            <a:r>
              <a:rPr lang="en-US" dirty="0"/>
              <a:t>Ombudsman Program/Helpline 	800-815-0015</a:t>
            </a:r>
          </a:p>
          <a:p>
            <a:endParaRPr lang="en-US" dirty="0"/>
          </a:p>
          <a:p>
            <a:r>
              <a:rPr lang="en-US" dirty="0"/>
              <a:t>Medigap Helpline			800-242-1060</a:t>
            </a:r>
          </a:p>
          <a:p>
            <a:endParaRPr lang="en-US" dirty="0"/>
          </a:p>
          <a:p>
            <a:r>
              <a:rPr lang="en-US" dirty="0"/>
              <a:t>Medicare Part D Helpline		800-677-2783</a:t>
            </a:r>
          </a:p>
        </p:txBody>
      </p:sp>
    </p:spTree>
    <p:extLst>
      <p:ext uri="{BB962C8B-B14F-4D97-AF65-F5344CB8AC3E}">
        <p14:creationId xmlns:p14="http://schemas.microsoft.com/office/powerpoint/2010/main" val="4828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06A5-6702-4F58-B8D1-010051DD28A7}"/>
              </a:ext>
            </a:extLst>
          </p:cNvPr>
          <p:cNvSpPr>
            <a:spLocks noGrp="1"/>
          </p:cNvSpPr>
          <p:nvPr>
            <p:ph type="title"/>
          </p:nvPr>
        </p:nvSpPr>
        <p:spPr/>
        <p:txBody>
          <a:bodyPr/>
          <a:lstStyle/>
          <a:p>
            <a:r>
              <a:rPr lang="en-US" dirty="0"/>
              <a:t>Power of Attorney forms</a:t>
            </a:r>
          </a:p>
        </p:txBody>
      </p:sp>
      <p:sp>
        <p:nvSpPr>
          <p:cNvPr id="3" name="Content Placeholder 2">
            <a:extLst>
              <a:ext uri="{FF2B5EF4-FFF2-40B4-BE49-F238E27FC236}">
                <a16:creationId xmlns:a16="http://schemas.microsoft.com/office/drawing/2014/main" id="{5CFC58BE-0E9C-43B6-9D59-F71703E80D27}"/>
              </a:ext>
            </a:extLst>
          </p:cNvPr>
          <p:cNvSpPr>
            <a:spLocks noGrp="1"/>
          </p:cNvSpPr>
          <p:nvPr>
            <p:ph idx="1"/>
          </p:nvPr>
        </p:nvSpPr>
        <p:spPr/>
        <p:txBody>
          <a:bodyPr/>
          <a:lstStyle/>
          <a:p>
            <a:r>
              <a:rPr lang="en-US" dirty="0"/>
              <a:t>State form POA-F or POA-HC</a:t>
            </a:r>
          </a:p>
          <a:p>
            <a:r>
              <a:rPr lang="en-US" dirty="0"/>
              <a:t>Five Wishes</a:t>
            </a:r>
          </a:p>
          <a:p>
            <a:r>
              <a:rPr lang="en-US" dirty="0"/>
              <a:t>Honoring Choices (</a:t>
            </a:r>
            <a:r>
              <a:rPr lang="en-US"/>
              <a:t>various languages)</a:t>
            </a:r>
            <a:endParaRPr lang="en-US" dirty="0"/>
          </a:p>
          <a:p>
            <a:r>
              <a:rPr lang="en-US" dirty="0"/>
              <a:t>Documents privately drafted by an attorney</a:t>
            </a:r>
          </a:p>
        </p:txBody>
      </p:sp>
    </p:spTree>
    <p:extLst>
      <p:ext uri="{BB962C8B-B14F-4D97-AF65-F5344CB8AC3E}">
        <p14:creationId xmlns:p14="http://schemas.microsoft.com/office/powerpoint/2010/main" val="221844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A02B-72C6-4955-BC69-CB9AAA35886E}"/>
              </a:ext>
            </a:extLst>
          </p:cNvPr>
          <p:cNvSpPr>
            <a:spLocks noGrp="1"/>
          </p:cNvSpPr>
          <p:nvPr>
            <p:ph type="title"/>
          </p:nvPr>
        </p:nvSpPr>
        <p:spPr/>
        <p:txBody>
          <a:bodyPr/>
          <a:lstStyle/>
          <a:p>
            <a:r>
              <a:rPr lang="en-US" dirty="0"/>
              <a:t>POA-HC Authority of Agent</a:t>
            </a:r>
          </a:p>
        </p:txBody>
      </p:sp>
      <p:sp>
        <p:nvSpPr>
          <p:cNvPr id="3" name="Content Placeholder 2">
            <a:extLst>
              <a:ext uri="{FF2B5EF4-FFF2-40B4-BE49-F238E27FC236}">
                <a16:creationId xmlns:a16="http://schemas.microsoft.com/office/drawing/2014/main" id="{3BCBC47B-BF17-4A17-84B1-18F3923B0686}"/>
              </a:ext>
            </a:extLst>
          </p:cNvPr>
          <p:cNvSpPr>
            <a:spLocks noGrp="1"/>
          </p:cNvSpPr>
          <p:nvPr>
            <p:ph idx="1"/>
          </p:nvPr>
        </p:nvSpPr>
        <p:spPr/>
        <p:txBody>
          <a:bodyPr/>
          <a:lstStyle/>
          <a:p>
            <a:r>
              <a:rPr lang="en-US" dirty="0"/>
              <a:t>Oversee healthcare &amp; medical issues</a:t>
            </a:r>
          </a:p>
          <a:p>
            <a:r>
              <a:rPr lang="en-US" dirty="0"/>
              <a:t>Admit to a NH </a:t>
            </a:r>
          </a:p>
          <a:p>
            <a:r>
              <a:rPr lang="en-US" dirty="0"/>
              <a:t>Make treatment decisions</a:t>
            </a:r>
          </a:p>
          <a:p>
            <a:r>
              <a:rPr lang="en-US" dirty="0"/>
              <a:t>Pick doctors</a:t>
            </a:r>
          </a:p>
          <a:p>
            <a:r>
              <a:rPr lang="en-US" dirty="0"/>
              <a:t>Consent to surgery</a:t>
            </a:r>
          </a:p>
          <a:p>
            <a:r>
              <a:rPr lang="en-US" dirty="0"/>
              <a:t>End of life issues</a:t>
            </a:r>
          </a:p>
          <a:p>
            <a:endParaRPr lang="en-US" dirty="0"/>
          </a:p>
        </p:txBody>
      </p:sp>
      <p:sp>
        <p:nvSpPr>
          <p:cNvPr id="13" name="AutoShape 2" descr="Image result for free clip art medical picture">
            <a:extLst>
              <a:ext uri="{FF2B5EF4-FFF2-40B4-BE49-F238E27FC236}">
                <a16:creationId xmlns:a16="http://schemas.microsoft.com/office/drawing/2014/main" id="{F7DA3263-85F5-4239-B8F0-23F64CC5DF30}"/>
              </a:ext>
            </a:extLst>
          </p:cNvPr>
          <p:cNvSpPr>
            <a:spLocks noChangeAspect="1" noChangeArrowheads="1"/>
          </p:cNvSpPr>
          <p:nvPr/>
        </p:nvSpPr>
        <p:spPr bwMode="auto">
          <a:xfrm>
            <a:off x="5943600" y="3276600"/>
            <a:ext cx="3359426" cy="3359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Free medical clip art 2">
            <a:extLst>
              <a:ext uri="{FF2B5EF4-FFF2-40B4-BE49-F238E27FC236}">
                <a16:creationId xmlns:a16="http://schemas.microsoft.com/office/drawing/2014/main" id="{922F1F07-6B86-45A3-968C-CA2C060A4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802" y="3551583"/>
            <a:ext cx="3233772" cy="237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71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2741</Words>
  <Application>Microsoft Office PowerPoint</Application>
  <PresentationFormat>Widescreen</PresentationFormat>
  <Paragraphs>499</Paragraphs>
  <Slides>72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Calibri Light</vt:lpstr>
      <vt:lpstr>Office Theme</vt:lpstr>
      <vt:lpstr>Options in Legal Decision-Making </vt:lpstr>
      <vt:lpstr>Core concepts</vt:lpstr>
      <vt:lpstr>Legal authority</vt:lpstr>
      <vt:lpstr>PowerPoint Presentation</vt:lpstr>
      <vt:lpstr>Representative payee</vt:lpstr>
      <vt:lpstr>Conservatorship</vt:lpstr>
      <vt:lpstr>Power of attorney</vt:lpstr>
      <vt:lpstr>Power of Attorney forms</vt:lpstr>
      <vt:lpstr>POA-HC Authority of Agent</vt:lpstr>
      <vt:lpstr>POA-F Authority of Agent</vt:lpstr>
      <vt:lpstr>POA-F  Agent Authority Limitations</vt:lpstr>
      <vt:lpstr>Special Note about Benefits</vt:lpstr>
      <vt:lpstr>POA—Standard for decisions</vt:lpstr>
      <vt:lpstr>Execution requirements– POA-F</vt:lpstr>
      <vt:lpstr>Execution requirements– POA-HC</vt:lpstr>
      <vt:lpstr>Activation</vt:lpstr>
      <vt:lpstr>PowerPoint Presentation</vt:lpstr>
      <vt:lpstr>POA Activation-Considerations</vt:lpstr>
      <vt:lpstr>POA    Co-agents</vt:lpstr>
      <vt:lpstr>Revocation of POA</vt:lpstr>
      <vt:lpstr>Review the conduct of a POA agent</vt:lpstr>
      <vt:lpstr>POA usually sufficient</vt:lpstr>
      <vt:lpstr>A POA cannot</vt:lpstr>
      <vt:lpstr>Exception -  Wis. Stat. 50.06</vt:lpstr>
      <vt:lpstr>PowerPoint Presentation</vt:lpstr>
      <vt:lpstr>Guardianship </vt:lpstr>
      <vt:lpstr>Preliminary matters. . . </vt:lpstr>
      <vt:lpstr>Incompetency is NOT:</vt:lpstr>
      <vt:lpstr>Incompetency-legal standard</vt:lpstr>
      <vt:lpstr>Who can petition for a guardianship?</vt:lpstr>
      <vt:lpstr>Guardianship is a court process</vt:lpstr>
      <vt:lpstr>Role of attorneys</vt:lpstr>
      <vt:lpstr>Due Process Rights of proposed ward</vt:lpstr>
      <vt:lpstr>Ward’s right to be at hearing</vt:lpstr>
      <vt:lpstr>POA &amp; Guardianship</vt:lpstr>
      <vt:lpstr>Guardianship </vt:lpstr>
      <vt:lpstr>POA agents are preferred guardians</vt:lpstr>
      <vt:lpstr>Types of guardians</vt:lpstr>
      <vt:lpstr>Guardianship hearing</vt:lpstr>
      <vt:lpstr>Guardianship--timeframes</vt:lpstr>
      <vt:lpstr>Guardian of</vt:lpstr>
      <vt:lpstr>Powers of a Guardian</vt:lpstr>
      <vt:lpstr>Guardian—Standard for decision making</vt:lpstr>
      <vt:lpstr>Current WI law requirements</vt:lpstr>
      <vt:lpstr>Current WI law requirements</vt:lpstr>
      <vt:lpstr>Potential issues (not addressed in paperwork)</vt:lpstr>
      <vt:lpstr>PowerPoint Presentation</vt:lpstr>
      <vt:lpstr>Decisions contrary to ward’s wishes</vt:lpstr>
      <vt:lpstr>Guardians exceeding authority</vt:lpstr>
      <vt:lpstr>Review Conduct of Guardian</vt:lpstr>
      <vt:lpstr>Review Conduct of Guardian</vt:lpstr>
      <vt:lpstr>Authority ends upon death</vt:lpstr>
      <vt:lpstr>Guardianship </vt:lpstr>
      <vt:lpstr>Supported Decision-Making  “Old concept, new law”</vt:lpstr>
      <vt:lpstr>Important concepts:</vt:lpstr>
      <vt:lpstr>Supported decision-making</vt:lpstr>
      <vt:lpstr>Supported Decision-Making Defined</vt:lpstr>
      <vt:lpstr>Values of supported decision-making</vt:lpstr>
      <vt:lpstr>Supported decision-making</vt:lpstr>
      <vt:lpstr>Parallels of SDM in all adults</vt:lpstr>
      <vt:lpstr>What areas do supporters help with?</vt:lpstr>
      <vt:lpstr>When to use SDM</vt:lpstr>
      <vt:lpstr>SDM Agreement Requirements</vt:lpstr>
      <vt:lpstr>Who makes the ultimate decisions?</vt:lpstr>
      <vt:lpstr>What SDM is and is not</vt:lpstr>
      <vt:lpstr>Pros and cons of SDM</vt:lpstr>
      <vt:lpstr>States that have SDM laws</vt:lpstr>
      <vt:lpstr>Resources</vt:lpstr>
      <vt:lpstr>WI Guardianship Support Center</vt:lpstr>
      <vt:lpstr>WI Guardianship Support Center</vt:lpstr>
      <vt:lpstr>Disability Rights WI</vt:lpstr>
      <vt:lpstr>WI Board on Aging &amp; Long-Term Care (60+)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Pro-Active Planning for Caregivers</dc:title>
  <dc:creator>Kate Schilling</dc:creator>
  <cp:lastModifiedBy>Clissa, Fil P - BPDD</cp:lastModifiedBy>
  <cp:revision>113</cp:revision>
  <cp:lastPrinted>2019-09-13T16:17:42Z</cp:lastPrinted>
  <dcterms:created xsi:type="dcterms:W3CDTF">2015-09-10T14:25:13Z</dcterms:created>
  <dcterms:modified xsi:type="dcterms:W3CDTF">2019-09-16T17:32:45Z</dcterms:modified>
</cp:coreProperties>
</file>