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0" r:id="rId2"/>
    <p:sldId id="332" r:id="rId3"/>
    <p:sldId id="333" r:id="rId4"/>
    <p:sldId id="334" r:id="rId5"/>
    <p:sldId id="335" r:id="rId6"/>
    <p:sldId id="337" r:id="rId7"/>
    <p:sldId id="340" r:id="rId8"/>
    <p:sldId id="344" r:id="rId9"/>
    <p:sldId id="345" r:id="rId10"/>
    <p:sldId id="374" r:id="rId11"/>
    <p:sldId id="375" r:id="rId12"/>
    <p:sldId id="360" r:id="rId13"/>
    <p:sldId id="36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125"/>
    <a:srgbClr val="474747"/>
    <a:srgbClr val="825AA4"/>
    <a:srgbClr val="44697D"/>
    <a:srgbClr val="FFCB00"/>
    <a:srgbClr val="E5E5FF"/>
    <a:srgbClr val="FFCDCD"/>
    <a:srgbClr val="FFCCCC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50" d="100"/>
          <a:sy n="50" d="100"/>
        </p:scale>
        <p:origin x="35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C4180E-D29A-4B3C-8BC4-CE2DA90AA75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AF97AB-6189-4947-9689-F6167F9A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0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5FB75-99F3-4262-8E5D-1F94A526FBD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60234-5476-4286-89B9-AC932598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0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60234-5476-4286-89B9-AC9325983C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76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u="sng" dirty="0">
                <a:latin typeface="StoneSansITCStd Medium" panose="02000603050000020004" pitchFamily="50" charset="0"/>
              </a:rPr>
              <a:t>According to the National Core Indicators of 2017-18:</a:t>
            </a:r>
          </a:p>
          <a:p>
            <a:endParaRPr lang="en-US" sz="2000" u="sng" dirty="0">
              <a:latin typeface="StoneSansITCStd Medium" panose="02000603050000020004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StoneSansITCStd Medium" panose="02000603050000020004" pitchFamily="50" charset="0"/>
              </a:rPr>
              <a:t>22%</a:t>
            </a:r>
            <a:r>
              <a:rPr lang="en-US" sz="2000" dirty="0">
                <a:latin typeface="StoneSansITCStd Medium" panose="02000603050000020004" pitchFamily="50" charset="0"/>
              </a:rPr>
              <a:t> of people with an I/DD don’t have friends outside of their paid supports or family.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StoneSansITCStd Medium" panose="02000603050000020004" pitchFamily="50" charset="0"/>
              </a:rPr>
              <a:t>Michigan</a:t>
            </a:r>
            <a:r>
              <a:rPr lang="en-US" sz="2000" dirty="0">
                <a:latin typeface="StoneSansITCStd Medium" panose="02000603050000020004" pitchFamily="50" charset="0"/>
              </a:rPr>
              <a:t>: 20%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StoneSansITCStd Medium" panose="02000603050000020004" pitchFamily="50" charset="0"/>
              </a:rPr>
              <a:t>South Carolina</a:t>
            </a:r>
            <a:r>
              <a:rPr lang="en-US" sz="2000" dirty="0">
                <a:latin typeface="StoneSansITCStd Medium" panose="02000603050000020004" pitchFamily="50" charset="0"/>
              </a:rPr>
              <a:t>: 11%</a:t>
            </a:r>
          </a:p>
          <a:p>
            <a:pPr lvl="1"/>
            <a:endParaRPr lang="en-US" sz="2000" dirty="0">
              <a:latin typeface="StoneSansITCStd Medium" panose="02000603050000020004" pitchFamily="50" charset="0"/>
            </a:endParaRPr>
          </a:p>
          <a:p>
            <a:pPr lvl="1"/>
            <a:endParaRPr lang="en-US" sz="2000" dirty="0">
              <a:latin typeface="StoneSansITCStd Medium" panose="02000603050000020004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StoneSansITCStd Medium" panose="02000603050000020004" pitchFamily="50" charset="0"/>
              </a:rPr>
              <a:t>42%</a:t>
            </a:r>
            <a:r>
              <a:rPr lang="en-US" sz="2000" dirty="0">
                <a:latin typeface="StoneSansITCStd Medium" panose="02000603050000020004" pitchFamily="50" charset="0"/>
              </a:rPr>
              <a:t> of people with an I/DD want more help to meet or keep in contact with friends.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StoneSansITCStd Medium" panose="02000603050000020004" pitchFamily="50" charset="0"/>
              </a:rPr>
              <a:t>Michigan</a:t>
            </a:r>
            <a:r>
              <a:rPr lang="en-US" sz="2000" dirty="0">
                <a:latin typeface="StoneSansITCStd Medium" panose="02000603050000020004" pitchFamily="50" charset="0"/>
              </a:rPr>
              <a:t>: 49%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StoneSansITCStd Medium" panose="02000603050000020004" pitchFamily="50" charset="0"/>
              </a:rPr>
              <a:t>South Carolina</a:t>
            </a:r>
            <a:r>
              <a:rPr lang="en-US" sz="2000" dirty="0">
                <a:latin typeface="StoneSansITCStd Medium" panose="02000603050000020004" pitchFamily="50" charset="0"/>
              </a:rPr>
              <a:t>: 29%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60234-5476-4286-89B9-AC9325983C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5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3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0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1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5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0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0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C3B3-03FC-4B51-AA04-F9ADC204BAE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94960-941B-4409-9A08-99A0E1B8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D58C1F67-66DC-45BA-930F-D6C908EDE5FE}"/>
              </a:ext>
            </a:extLst>
          </p:cNvPr>
          <p:cNvSpPr/>
          <p:nvPr/>
        </p:nvSpPr>
        <p:spPr>
          <a:xfrm rot="5400000" flipH="1">
            <a:off x="-195943" y="195943"/>
            <a:ext cx="6858000" cy="6466114"/>
          </a:xfrm>
          <a:custGeom>
            <a:avLst/>
            <a:gdLst>
              <a:gd name="connsiteX0" fmla="*/ 0 w 12193588"/>
              <a:gd name="connsiteY0" fmla="*/ 0 h 3911600"/>
              <a:gd name="connsiteX1" fmla="*/ 12193588 w 12193588"/>
              <a:gd name="connsiteY1" fmla="*/ 0 h 3911600"/>
              <a:gd name="connsiteX2" fmla="*/ 12193588 w 12193588"/>
              <a:gd name="connsiteY2" fmla="*/ 3911600 h 3911600"/>
              <a:gd name="connsiteX3" fmla="*/ 0 w 12193588"/>
              <a:gd name="connsiteY3" fmla="*/ 3911600 h 3911600"/>
              <a:gd name="connsiteX4" fmla="*/ 0 w 12193588"/>
              <a:gd name="connsiteY4" fmla="*/ 0 h 3911600"/>
              <a:gd name="connsiteX0" fmla="*/ 0 w 12193588"/>
              <a:gd name="connsiteY0" fmla="*/ 1422400 h 5334000"/>
              <a:gd name="connsiteX1" fmla="*/ 12193588 w 12193588"/>
              <a:gd name="connsiteY1" fmla="*/ 0 h 5334000"/>
              <a:gd name="connsiteX2" fmla="*/ 12193588 w 12193588"/>
              <a:gd name="connsiteY2" fmla="*/ 5334000 h 5334000"/>
              <a:gd name="connsiteX3" fmla="*/ 0 w 12193588"/>
              <a:gd name="connsiteY3" fmla="*/ 5334000 h 5334000"/>
              <a:gd name="connsiteX4" fmla="*/ 0 w 12193588"/>
              <a:gd name="connsiteY4" fmla="*/ 1422400 h 5334000"/>
              <a:gd name="connsiteX0" fmla="*/ 0 w 12193592"/>
              <a:gd name="connsiteY0" fmla="*/ 725616 h 4637216"/>
              <a:gd name="connsiteX1" fmla="*/ 12193592 w 12193592"/>
              <a:gd name="connsiteY1" fmla="*/ 0 h 4637216"/>
              <a:gd name="connsiteX2" fmla="*/ 12193588 w 12193592"/>
              <a:gd name="connsiteY2" fmla="*/ 4637216 h 4637216"/>
              <a:gd name="connsiteX3" fmla="*/ 0 w 12193592"/>
              <a:gd name="connsiteY3" fmla="*/ 4637216 h 4637216"/>
              <a:gd name="connsiteX4" fmla="*/ 0 w 12193592"/>
              <a:gd name="connsiteY4" fmla="*/ 725616 h 463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592" h="4637216">
                <a:moveTo>
                  <a:pt x="0" y="725616"/>
                </a:moveTo>
                <a:lnTo>
                  <a:pt x="12193592" y="0"/>
                </a:lnTo>
                <a:cubicBezTo>
                  <a:pt x="12193591" y="1545739"/>
                  <a:pt x="12193589" y="3091477"/>
                  <a:pt x="12193588" y="4637216"/>
                </a:cubicBezTo>
                <a:lnTo>
                  <a:pt x="0" y="4637216"/>
                </a:lnTo>
                <a:lnTo>
                  <a:pt x="0" y="725616"/>
                </a:lnTo>
                <a:close/>
              </a:path>
            </a:pathLst>
          </a:custGeom>
          <a:solidFill>
            <a:srgbClr val="47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26" y="134076"/>
            <a:ext cx="2715478" cy="19279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C9D86E-8A24-455E-AFCC-E764C79A659B}"/>
              </a:ext>
            </a:extLst>
          </p:cNvPr>
          <p:cNvSpPr txBox="1"/>
          <p:nvPr/>
        </p:nvSpPr>
        <p:spPr>
          <a:xfrm>
            <a:off x="0" y="3050272"/>
            <a:ext cx="55704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536575" algn="l"/>
              </a:tabLst>
            </a:pPr>
            <a:r>
              <a:rPr lang="en-US" sz="6000" b="1" dirty="0">
                <a:solidFill>
                  <a:schemeClr val="bg1"/>
                </a:solidFill>
                <a:latin typeface="StoneSansITCStd Medium" panose="02000603050000020004" pitchFamily="50" charset="0"/>
              </a:rPr>
              <a:t>Rethinking</a:t>
            </a:r>
          </a:p>
          <a:p>
            <a:pPr algn="ctr">
              <a:tabLst>
                <a:tab pos="536575" algn="l"/>
              </a:tabLst>
            </a:pPr>
            <a:r>
              <a:rPr lang="en-US" sz="6000" b="1" dirty="0">
                <a:solidFill>
                  <a:schemeClr val="bg1"/>
                </a:solidFill>
                <a:latin typeface="StoneSansITCStd Medium" panose="02000603050000020004" pitchFamily="50" charset="0"/>
              </a:rPr>
              <a:t>Guardianship</a:t>
            </a:r>
            <a:endParaRPr lang="en-US" sz="6000" b="1" i="1" dirty="0">
              <a:solidFill>
                <a:schemeClr val="bg1"/>
              </a:solidFill>
              <a:latin typeface="StoneSansITCStd Medium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77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2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690" y="979207"/>
            <a:ext cx="107095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StoneSansITCStd Medium" panose="02000603050000020004" pitchFamily="50" charset="0"/>
            </a:endParaRPr>
          </a:p>
          <a:p>
            <a:pPr algn="ctr"/>
            <a:endParaRPr lang="en-US" sz="2000" b="1" dirty="0">
              <a:latin typeface="StoneSansITCStd Medium" panose="02000603050000020004" pitchFamily="50" charset="0"/>
            </a:endParaRPr>
          </a:p>
          <a:p>
            <a:pPr algn="ctr"/>
            <a:r>
              <a:rPr lang="en-US" sz="4000" b="1" dirty="0">
                <a:latin typeface="StoneSansITCStd Medium" panose="02000603050000020004" pitchFamily="50" charset="0"/>
              </a:rPr>
              <a:t>“All people are born equally free and independent, and have certain inherent rights; among these are life, liberty and the pursuit of happiness …”</a:t>
            </a:r>
            <a:endParaRPr lang="en-US" sz="3600" b="1" dirty="0">
              <a:latin typeface="StoneSansITCStd Medium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68" y="0"/>
            <a:ext cx="7632032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16200000">
            <a:off x="6548898" y="-973766"/>
            <a:ext cx="4004867" cy="7281336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58C1F67-66DC-45BA-930F-D6C908EDE5FE}"/>
              </a:ext>
            </a:extLst>
          </p:cNvPr>
          <p:cNvSpPr/>
          <p:nvPr/>
        </p:nvSpPr>
        <p:spPr>
          <a:xfrm rot="5400000" flipH="1">
            <a:off x="-450005" y="448732"/>
            <a:ext cx="6858000" cy="5960533"/>
          </a:xfrm>
          <a:custGeom>
            <a:avLst/>
            <a:gdLst>
              <a:gd name="connsiteX0" fmla="*/ 0 w 12193588"/>
              <a:gd name="connsiteY0" fmla="*/ 0 h 3911600"/>
              <a:gd name="connsiteX1" fmla="*/ 12193588 w 12193588"/>
              <a:gd name="connsiteY1" fmla="*/ 0 h 3911600"/>
              <a:gd name="connsiteX2" fmla="*/ 12193588 w 12193588"/>
              <a:gd name="connsiteY2" fmla="*/ 3911600 h 3911600"/>
              <a:gd name="connsiteX3" fmla="*/ 0 w 12193588"/>
              <a:gd name="connsiteY3" fmla="*/ 3911600 h 3911600"/>
              <a:gd name="connsiteX4" fmla="*/ 0 w 12193588"/>
              <a:gd name="connsiteY4" fmla="*/ 0 h 3911600"/>
              <a:gd name="connsiteX0" fmla="*/ 0 w 12193588"/>
              <a:gd name="connsiteY0" fmla="*/ 1422400 h 5334000"/>
              <a:gd name="connsiteX1" fmla="*/ 12193588 w 12193588"/>
              <a:gd name="connsiteY1" fmla="*/ 0 h 5334000"/>
              <a:gd name="connsiteX2" fmla="*/ 12193588 w 12193588"/>
              <a:gd name="connsiteY2" fmla="*/ 5334000 h 5334000"/>
              <a:gd name="connsiteX3" fmla="*/ 0 w 12193588"/>
              <a:gd name="connsiteY3" fmla="*/ 5334000 h 5334000"/>
              <a:gd name="connsiteX4" fmla="*/ 0 w 12193588"/>
              <a:gd name="connsiteY4" fmla="*/ 1422400 h 5334000"/>
              <a:gd name="connsiteX0" fmla="*/ 0 w 12193592"/>
              <a:gd name="connsiteY0" fmla="*/ 725616 h 4637216"/>
              <a:gd name="connsiteX1" fmla="*/ 12193592 w 12193592"/>
              <a:gd name="connsiteY1" fmla="*/ 0 h 4637216"/>
              <a:gd name="connsiteX2" fmla="*/ 12193588 w 12193592"/>
              <a:gd name="connsiteY2" fmla="*/ 4637216 h 4637216"/>
              <a:gd name="connsiteX3" fmla="*/ 0 w 12193592"/>
              <a:gd name="connsiteY3" fmla="*/ 4637216 h 4637216"/>
              <a:gd name="connsiteX4" fmla="*/ 0 w 12193592"/>
              <a:gd name="connsiteY4" fmla="*/ 725616 h 463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592" h="4637216">
                <a:moveTo>
                  <a:pt x="0" y="725616"/>
                </a:moveTo>
                <a:lnTo>
                  <a:pt x="12193592" y="0"/>
                </a:lnTo>
                <a:cubicBezTo>
                  <a:pt x="12193591" y="1545739"/>
                  <a:pt x="12193589" y="3091477"/>
                  <a:pt x="12193588" y="4637216"/>
                </a:cubicBezTo>
                <a:lnTo>
                  <a:pt x="0" y="4637216"/>
                </a:lnTo>
                <a:lnTo>
                  <a:pt x="0" y="725616"/>
                </a:lnTo>
                <a:close/>
              </a:path>
            </a:pathLst>
          </a:cu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1271" y="1600832"/>
            <a:ext cx="5263899" cy="21321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Font typeface="Wingdings" panose="05000000000000000000" pitchFamily="2" charset="2"/>
              <a:buNone/>
            </a:pPr>
            <a:r>
              <a:rPr lang="en-US" altLang="en-US" sz="4400" b="1" dirty="0">
                <a:latin typeface="Ink Free" panose="03080402000500000000" pitchFamily="66" charset="0"/>
              </a:rPr>
              <a:t>What emotions lead to seeking Guardianship?</a:t>
            </a:r>
            <a:endParaRPr lang="en-US" altLang="en-US" sz="2800" b="1" dirty="0">
              <a:latin typeface="Ink Free" panose="03080402000500000000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49221" y="1574296"/>
            <a:ext cx="293808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spc="50" dirty="0">
                <a:ln w="0"/>
                <a:solidFill>
                  <a:schemeClr val="bg1"/>
                </a:solidFill>
                <a:latin typeface="StoneSansITCStd Medium" panose="02000603050000020004" pitchFamily="50" charset="0"/>
              </a:rPr>
              <a:t>LOVE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spc="50" dirty="0">
                <a:ln w="0"/>
                <a:solidFill>
                  <a:schemeClr val="bg1"/>
                </a:solidFill>
                <a:latin typeface="StoneSansITCStd Medium" panose="02000603050000020004" pitchFamily="50" charset="0"/>
              </a:rPr>
              <a:t>FEAR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spc="50" dirty="0">
                <a:ln w="0"/>
                <a:solidFill>
                  <a:schemeClr val="bg1"/>
                </a:solidFill>
                <a:latin typeface="StoneSansITCStd Medium" panose="02000603050000020004" pitchFamily="50" charset="0"/>
              </a:rPr>
              <a:t>CONCERN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4669336"/>
            <a:ext cx="10058400" cy="2188664"/>
            <a:chOff x="0" y="4669336"/>
            <a:chExt cx="10058400" cy="218866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669336"/>
              <a:ext cx="10058400" cy="218866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65320" y="5040393"/>
              <a:ext cx="900274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StoneSansITCStd Medium" panose="02000603050000020004" pitchFamily="50" charset="0"/>
                </a:rPr>
                <a:t>So… what are the emotions that lead to suggesting it?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10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D58C1F67-66DC-45BA-930F-D6C908EDE5FE}"/>
              </a:ext>
            </a:extLst>
          </p:cNvPr>
          <p:cNvSpPr/>
          <p:nvPr/>
        </p:nvSpPr>
        <p:spPr>
          <a:xfrm rot="5400000" flipH="1">
            <a:off x="-195943" y="195943"/>
            <a:ext cx="6858000" cy="6466114"/>
          </a:xfrm>
          <a:custGeom>
            <a:avLst/>
            <a:gdLst>
              <a:gd name="connsiteX0" fmla="*/ 0 w 12193588"/>
              <a:gd name="connsiteY0" fmla="*/ 0 h 3911600"/>
              <a:gd name="connsiteX1" fmla="*/ 12193588 w 12193588"/>
              <a:gd name="connsiteY1" fmla="*/ 0 h 3911600"/>
              <a:gd name="connsiteX2" fmla="*/ 12193588 w 12193588"/>
              <a:gd name="connsiteY2" fmla="*/ 3911600 h 3911600"/>
              <a:gd name="connsiteX3" fmla="*/ 0 w 12193588"/>
              <a:gd name="connsiteY3" fmla="*/ 3911600 h 3911600"/>
              <a:gd name="connsiteX4" fmla="*/ 0 w 12193588"/>
              <a:gd name="connsiteY4" fmla="*/ 0 h 3911600"/>
              <a:gd name="connsiteX0" fmla="*/ 0 w 12193588"/>
              <a:gd name="connsiteY0" fmla="*/ 1422400 h 5334000"/>
              <a:gd name="connsiteX1" fmla="*/ 12193588 w 12193588"/>
              <a:gd name="connsiteY1" fmla="*/ 0 h 5334000"/>
              <a:gd name="connsiteX2" fmla="*/ 12193588 w 12193588"/>
              <a:gd name="connsiteY2" fmla="*/ 5334000 h 5334000"/>
              <a:gd name="connsiteX3" fmla="*/ 0 w 12193588"/>
              <a:gd name="connsiteY3" fmla="*/ 5334000 h 5334000"/>
              <a:gd name="connsiteX4" fmla="*/ 0 w 12193588"/>
              <a:gd name="connsiteY4" fmla="*/ 1422400 h 5334000"/>
              <a:gd name="connsiteX0" fmla="*/ 0 w 12193592"/>
              <a:gd name="connsiteY0" fmla="*/ 725616 h 4637216"/>
              <a:gd name="connsiteX1" fmla="*/ 12193592 w 12193592"/>
              <a:gd name="connsiteY1" fmla="*/ 0 h 4637216"/>
              <a:gd name="connsiteX2" fmla="*/ 12193588 w 12193592"/>
              <a:gd name="connsiteY2" fmla="*/ 4637216 h 4637216"/>
              <a:gd name="connsiteX3" fmla="*/ 0 w 12193592"/>
              <a:gd name="connsiteY3" fmla="*/ 4637216 h 4637216"/>
              <a:gd name="connsiteX4" fmla="*/ 0 w 12193592"/>
              <a:gd name="connsiteY4" fmla="*/ 725616 h 463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592" h="4637216">
                <a:moveTo>
                  <a:pt x="0" y="725616"/>
                </a:moveTo>
                <a:lnTo>
                  <a:pt x="12193592" y="0"/>
                </a:lnTo>
                <a:cubicBezTo>
                  <a:pt x="12193591" y="1545739"/>
                  <a:pt x="12193589" y="3091477"/>
                  <a:pt x="12193588" y="4637216"/>
                </a:cubicBezTo>
                <a:lnTo>
                  <a:pt x="0" y="4637216"/>
                </a:lnTo>
                <a:lnTo>
                  <a:pt x="0" y="725616"/>
                </a:lnTo>
                <a:close/>
              </a:path>
            </a:pathLst>
          </a:custGeom>
          <a:solidFill>
            <a:srgbClr val="47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8659"/>
            <a:ext cx="5803780" cy="41206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24698" y="1631759"/>
            <a:ext cx="6869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latin typeface="StoneSansITCStd Medium" panose="02000603050000020004" pitchFamily="50" charset="0"/>
              </a:rPr>
              <a:t>Leah Ortiz, </a:t>
            </a:r>
            <a:r>
              <a:rPr lang="en-US" sz="3200" b="1" dirty="0">
                <a:latin typeface="StoneSansITCStd Medium" panose="02000603050000020004" pitchFamily="50" charset="0"/>
              </a:rPr>
              <a:t>LMSW-Clinical</a:t>
            </a:r>
          </a:p>
          <a:p>
            <a:pPr algn="ctr"/>
            <a:r>
              <a:rPr lang="en-US" sz="3200" dirty="0">
                <a:latin typeface="StoneSansITCStd Medium" panose="02000603050000020004" pitchFamily="50" charset="0"/>
              </a:rPr>
              <a:t>Executive Director</a:t>
            </a:r>
          </a:p>
          <a:p>
            <a:pPr algn="ctr"/>
            <a:r>
              <a:rPr lang="en-US" sz="2800" dirty="0">
                <a:latin typeface="StoneSansITCStd Medium" panose="02000603050000020004" pitchFamily="50" charset="0"/>
              </a:rPr>
              <a:t>leah@thearccalhoun.org</a:t>
            </a:r>
          </a:p>
          <a:p>
            <a:pPr algn="ctr"/>
            <a:r>
              <a:rPr lang="en-US" sz="3200" dirty="0">
                <a:latin typeface="StoneSansITCStd Medium" panose="02000603050000020004" pitchFamily="50" charset="0"/>
              </a:rPr>
              <a:t>269.966.2575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8946" y="5809226"/>
            <a:ext cx="10533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toneSansITCStd Medium" panose="02000603050000020004" pitchFamily="50" charset="0"/>
              </a:rPr>
              <a:t>Sources: The Arc Michigan, WDHS, NCI</a:t>
            </a:r>
          </a:p>
          <a:p>
            <a:pPr algn="ctr"/>
            <a:r>
              <a:rPr lang="en-US" sz="1600" dirty="0">
                <a:latin typeface="StoneSansITCStd Medium" panose="02000603050000020004" pitchFamily="50" charset="0"/>
              </a:rPr>
              <a:t>Materials should not be replicated without the permission of The Arc of Calhoun County</a:t>
            </a:r>
          </a:p>
        </p:txBody>
      </p:sp>
    </p:spTree>
    <p:extLst>
      <p:ext uri="{BB962C8B-B14F-4D97-AF65-F5344CB8AC3E}">
        <p14:creationId xmlns:p14="http://schemas.microsoft.com/office/powerpoint/2010/main" val="59650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689" y="0"/>
            <a:ext cx="7202311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16200000">
            <a:off x="6347881" y="-64207"/>
            <a:ext cx="4406901" cy="7281336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58C1F67-66DC-45BA-930F-D6C908EDE5FE}"/>
              </a:ext>
            </a:extLst>
          </p:cNvPr>
          <p:cNvSpPr/>
          <p:nvPr/>
        </p:nvSpPr>
        <p:spPr>
          <a:xfrm rot="5400000" flipH="1">
            <a:off x="-474166" y="448735"/>
            <a:ext cx="6858000" cy="5960533"/>
          </a:xfrm>
          <a:custGeom>
            <a:avLst/>
            <a:gdLst>
              <a:gd name="connsiteX0" fmla="*/ 0 w 12193588"/>
              <a:gd name="connsiteY0" fmla="*/ 0 h 3911600"/>
              <a:gd name="connsiteX1" fmla="*/ 12193588 w 12193588"/>
              <a:gd name="connsiteY1" fmla="*/ 0 h 3911600"/>
              <a:gd name="connsiteX2" fmla="*/ 12193588 w 12193588"/>
              <a:gd name="connsiteY2" fmla="*/ 3911600 h 3911600"/>
              <a:gd name="connsiteX3" fmla="*/ 0 w 12193588"/>
              <a:gd name="connsiteY3" fmla="*/ 3911600 h 3911600"/>
              <a:gd name="connsiteX4" fmla="*/ 0 w 12193588"/>
              <a:gd name="connsiteY4" fmla="*/ 0 h 3911600"/>
              <a:gd name="connsiteX0" fmla="*/ 0 w 12193588"/>
              <a:gd name="connsiteY0" fmla="*/ 1422400 h 5334000"/>
              <a:gd name="connsiteX1" fmla="*/ 12193588 w 12193588"/>
              <a:gd name="connsiteY1" fmla="*/ 0 h 5334000"/>
              <a:gd name="connsiteX2" fmla="*/ 12193588 w 12193588"/>
              <a:gd name="connsiteY2" fmla="*/ 5334000 h 5334000"/>
              <a:gd name="connsiteX3" fmla="*/ 0 w 12193588"/>
              <a:gd name="connsiteY3" fmla="*/ 5334000 h 5334000"/>
              <a:gd name="connsiteX4" fmla="*/ 0 w 12193588"/>
              <a:gd name="connsiteY4" fmla="*/ 1422400 h 5334000"/>
              <a:gd name="connsiteX0" fmla="*/ 0 w 12193592"/>
              <a:gd name="connsiteY0" fmla="*/ 725616 h 4637216"/>
              <a:gd name="connsiteX1" fmla="*/ 12193592 w 12193592"/>
              <a:gd name="connsiteY1" fmla="*/ 0 h 4637216"/>
              <a:gd name="connsiteX2" fmla="*/ 12193588 w 12193592"/>
              <a:gd name="connsiteY2" fmla="*/ 4637216 h 4637216"/>
              <a:gd name="connsiteX3" fmla="*/ 0 w 12193592"/>
              <a:gd name="connsiteY3" fmla="*/ 4637216 h 4637216"/>
              <a:gd name="connsiteX4" fmla="*/ 0 w 12193592"/>
              <a:gd name="connsiteY4" fmla="*/ 725616 h 463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592" h="4637216">
                <a:moveTo>
                  <a:pt x="0" y="725616"/>
                </a:moveTo>
                <a:lnTo>
                  <a:pt x="12193592" y="0"/>
                </a:lnTo>
                <a:cubicBezTo>
                  <a:pt x="12193591" y="1545739"/>
                  <a:pt x="12193589" y="3091477"/>
                  <a:pt x="12193588" y="4637216"/>
                </a:cubicBezTo>
                <a:lnTo>
                  <a:pt x="0" y="4637216"/>
                </a:lnTo>
                <a:lnTo>
                  <a:pt x="0" y="725616"/>
                </a:lnTo>
                <a:close/>
              </a:path>
            </a:pathLst>
          </a:cu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1" y="2362930"/>
            <a:ext cx="5263899" cy="21321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Font typeface="Wingdings" panose="05000000000000000000" pitchFamily="2" charset="2"/>
              <a:buNone/>
            </a:pPr>
            <a:r>
              <a:rPr lang="en-US" altLang="en-US" sz="4400" b="1" dirty="0">
                <a:latin typeface="Ink Free" panose="03080402000500000000" pitchFamily="66" charset="0"/>
              </a:rPr>
              <a:t>What emotions lead to seeking Guardianship?</a:t>
            </a:r>
            <a:endParaRPr lang="en-US" altLang="en-US" sz="2800" b="1" dirty="0">
              <a:latin typeface="Ink Free" panose="03080402000500000000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67313" y="2309857"/>
            <a:ext cx="291170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spc="50" dirty="0">
                <a:ln w="0"/>
                <a:solidFill>
                  <a:schemeClr val="bg1"/>
                </a:solidFill>
                <a:latin typeface="StoneSansITCStd Medium" panose="02000603050000020004" pitchFamily="50" charset="0"/>
              </a:rPr>
              <a:t>LOVE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spc="50" dirty="0">
                <a:ln w="0"/>
                <a:solidFill>
                  <a:schemeClr val="bg1"/>
                </a:solidFill>
                <a:latin typeface="StoneSansITCStd Medium" panose="02000603050000020004" pitchFamily="50" charset="0"/>
              </a:rPr>
              <a:t>FEAR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spc="50" dirty="0">
                <a:ln w="0"/>
                <a:solidFill>
                  <a:schemeClr val="bg1"/>
                </a:solidFill>
                <a:latin typeface="StoneSansITCStd Medium" panose="02000603050000020004" pitchFamily="50" charset="0"/>
              </a:rPr>
              <a:t>CONCERN</a:t>
            </a:r>
          </a:p>
        </p:txBody>
      </p:sp>
    </p:spTree>
    <p:extLst>
      <p:ext uri="{BB962C8B-B14F-4D97-AF65-F5344CB8AC3E}">
        <p14:creationId xmlns:p14="http://schemas.microsoft.com/office/powerpoint/2010/main" val="358832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16200000">
            <a:off x="5495661" y="-5495661"/>
            <a:ext cx="1200678" cy="1219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-623372" y="1446094"/>
            <a:ext cx="12326594" cy="5191126"/>
            <a:chOff x="1109910" y="1489982"/>
            <a:chExt cx="12326594" cy="5191126"/>
          </a:xfrm>
        </p:grpSpPr>
        <p:pic>
          <p:nvPicPr>
            <p:cNvPr id="2050" name="Picture 2" descr="Image result for united states outline transparent backgroun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910" y="1489982"/>
              <a:ext cx="9144000" cy="5191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8165566" y="2593679"/>
              <a:ext cx="5270938" cy="3596041"/>
              <a:chOff x="7592716" y="2785187"/>
              <a:chExt cx="5270938" cy="3596041"/>
            </a:xfrm>
          </p:grpSpPr>
          <p:pic>
            <p:nvPicPr>
              <p:cNvPr id="3" name="Picture 2"/>
              <p:cNvPicPr>
                <a:picLocks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 flipV="1">
                <a:off x="7592716" y="2785187"/>
                <a:ext cx="5270938" cy="605155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9844557" y="4319125"/>
                <a:ext cx="3019097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latin typeface="StoneSansITCStd Medium" panose="02000603050000020004" pitchFamily="50" charset="0"/>
                  </a:rPr>
                  <a:t>I/DD Guardianship laws vary drastically by State. </a:t>
                </a:r>
              </a:p>
              <a:p>
                <a:pPr>
                  <a:defRPr/>
                </a:pPr>
                <a:endParaRPr lang="en-US" sz="2000" b="1" dirty="0">
                  <a:latin typeface="StoneSansITCStd Medium" panose="02000603050000020004" pitchFamily="50" charset="0"/>
                </a:endParaRPr>
              </a:p>
              <a:p>
                <a:pPr>
                  <a:defRPr/>
                </a:pPr>
                <a:endParaRPr lang="en-US" sz="2000" b="1" dirty="0">
                  <a:latin typeface="StoneSansITCStd Medium" panose="02000603050000020004" pitchFamily="50" charset="0"/>
                </a:endParaRPr>
              </a:p>
              <a:p>
                <a:pPr>
                  <a:defRPr/>
                </a:pPr>
                <a:r>
                  <a:rPr lang="en-US" sz="2400" b="1" dirty="0">
                    <a:latin typeface="StoneSansITCStd Medium" panose="02000603050000020004" pitchFamily="50" charset="0"/>
                  </a:rPr>
                  <a:t>Nationally: </a:t>
                </a:r>
                <a:r>
                  <a:rPr lang="en-US" sz="2400" dirty="0">
                    <a:latin typeface="StoneSansITCStd Medium" panose="02000603050000020004" pitchFamily="50" charset="0"/>
                  </a:rPr>
                  <a:t>43% have a guardian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877033" y="2645436"/>
              <a:ext cx="11555794" cy="573732"/>
              <a:chOff x="1304183" y="2798269"/>
              <a:chExt cx="11555794" cy="573732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1304183" y="2798269"/>
                <a:ext cx="5235720" cy="573732"/>
              </a:xfrm>
              <a:prstGeom prst="rect">
                <a:avLst/>
              </a:prstGeom>
            </p:spPr>
          </p:pic>
          <p:sp>
            <p:nvSpPr>
              <p:cNvPr id="6" name="Rectangle 5"/>
              <p:cNvSpPr/>
              <p:nvPr/>
            </p:nvSpPr>
            <p:spPr>
              <a:xfrm>
                <a:off x="8135991" y="2818257"/>
                <a:ext cx="47239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solidFill>
                      <a:schemeClr val="bg1"/>
                    </a:solidFill>
                    <a:latin typeface="StoneSansITCStd Medium" panose="02000603050000020004" pitchFamily="50" charset="0"/>
                  </a:rPr>
                  <a:t>Michigan: </a:t>
                </a:r>
                <a:r>
                  <a:rPr lang="en-US" sz="2400" dirty="0">
                    <a:solidFill>
                      <a:schemeClr val="bg1"/>
                    </a:solidFill>
                    <a:latin typeface="StoneSansITCStd Medium" panose="02000603050000020004" pitchFamily="50" charset="0"/>
                  </a:rPr>
                  <a:t>77% have a guardian</a:t>
                </a:r>
              </a:p>
            </p:txBody>
          </p:sp>
        </p:grpSp>
      </p:grpSp>
      <p:sp>
        <p:nvSpPr>
          <p:cNvPr id="12" name="Title 2"/>
          <p:cNvSpPr txBox="1">
            <a:spLocks/>
          </p:cNvSpPr>
          <p:nvPr/>
        </p:nvSpPr>
        <p:spPr>
          <a:xfrm>
            <a:off x="0" y="-2"/>
            <a:ext cx="12192000" cy="12006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dirty="0">
                <a:latin typeface="Ink Free" panose="03080402000500000000" pitchFamily="66" charset="0"/>
              </a:rPr>
              <a:t>National Core Indicators </a:t>
            </a:r>
            <a:r>
              <a:rPr lang="en-US" altLang="en-US" sz="2400" b="1" dirty="0">
                <a:latin typeface="Ink Free" panose="03080402000500000000" pitchFamily="66" charset="0"/>
              </a:rPr>
              <a:t>(2017-18)</a:t>
            </a:r>
          </a:p>
          <a:p>
            <a:pPr algn="ctr"/>
            <a:r>
              <a:rPr lang="en-US" sz="2400" b="1" u="sng" dirty="0">
                <a:latin typeface="Ink Free" panose="03080402000500000000" pitchFamily="66" charset="0"/>
              </a:rPr>
              <a:t>Guardianship levels</a:t>
            </a:r>
            <a:r>
              <a:rPr lang="en-US" sz="2400" dirty="0">
                <a:latin typeface="Ink Free" panose="03080402000500000000" pitchFamily="66" charset="0"/>
              </a:rPr>
              <a:t> for adults with an I/DD:</a:t>
            </a:r>
          </a:p>
          <a:p>
            <a:endParaRPr lang="en-US" altLang="en-US" sz="2400" b="1" dirty="0">
              <a:latin typeface="StoneSansITCStd Medium" panose="02000603050000020004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3751" y="2720643"/>
            <a:ext cx="4843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StoneSansITCStd Medium" panose="02000603050000020004" pitchFamily="50" charset="0"/>
              </a:rPr>
              <a:t>Wisconsin: </a:t>
            </a:r>
            <a:r>
              <a:rPr lang="en-US" sz="2400" dirty="0">
                <a:solidFill>
                  <a:schemeClr val="bg1"/>
                </a:solidFill>
                <a:latin typeface="StoneSansITCStd Medium" panose="02000603050000020004" pitchFamily="50" charset="0"/>
              </a:rPr>
              <a:t>62% have a guardian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8604422" y="3815560"/>
            <a:ext cx="3098800" cy="2661505"/>
          </a:xfrm>
          <a:prstGeom prst="roundRect">
            <a:avLst/>
          </a:prstGeom>
          <a:noFill/>
          <a:ln>
            <a:solidFill>
              <a:srgbClr val="EA7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0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7795" y="450301"/>
            <a:ext cx="912780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StoneSansITCStd Medium" panose="02000603050000020004" pitchFamily="50" charset="0"/>
              </a:rPr>
              <a:t>Guardianship is a situation, recognized by law, under which one person or entity exercises power over and on behalf of another person.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StoneSansITCStd Medium" panose="02000603050000020004" pitchFamily="50" charset="0"/>
              </a:rPr>
              <a:t>(“a ward”)</a:t>
            </a:r>
          </a:p>
          <a:p>
            <a:pPr algn="ctr"/>
            <a:endParaRPr lang="en-US" altLang="en-US" sz="2400" dirty="0">
              <a:solidFill>
                <a:schemeClr val="bg1"/>
              </a:solidFill>
              <a:latin typeface="StoneSansITCStd Medium" panose="02000603050000020004" pitchFamily="50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649378" y="2794541"/>
            <a:ext cx="4899378" cy="338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loud Callout 1"/>
          <p:cNvSpPr/>
          <p:nvPr/>
        </p:nvSpPr>
        <p:spPr>
          <a:xfrm>
            <a:off x="0" y="3673830"/>
            <a:ext cx="3796145" cy="2663687"/>
          </a:xfrm>
          <a:prstGeom prst="cloudCallou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StoneSansITCStd Medium" panose="02000603050000020004" pitchFamily="50" charset="0"/>
              </a:rPr>
              <a:t>Who is Self-Determined?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3934691" y="3673830"/>
            <a:ext cx="3976254" cy="2683563"/>
          </a:xfrm>
          <a:prstGeom prst="cloudCallou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toneSansITCStd Medium" panose="02000603050000020004" pitchFamily="50" charset="0"/>
              </a:rPr>
              <a:t>Why be Self-Determined?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8049491" y="3673830"/>
            <a:ext cx="4142509" cy="2683564"/>
          </a:xfrm>
          <a:prstGeom prst="cloudCallou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StoneSansITCStd Medium" panose="02000603050000020004" pitchFamily="50" charset="0"/>
              </a:rPr>
              <a:t>Who makes choices about their own life?</a:t>
            </a:r>
          </a:p>
        </p:txBody>
      </p:sp>
    </p:spTree>
    <p:extLst>
      <p:ext uri="{BB962C8B-B14F-4D97-AF65-F5344CB8AC3E}">
        <p14:creationId xmlns:p14="http://schemas.microsoft.com/office/powerpoint/2010/main" val="101089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89599" y="1120216"/>
            <a:ext cx="6299201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48772" tIns="50800" rIns="50800" bIns="50800" numCol="1" spcCol="1270" anchor="ctr" anchorCtr="0">
            <a:noAutofit/>
          </a:bodyPr>
          <a:lstStyle/>
          <a:p>
            <a:r>
              <a:rPr lang="en-US" altLang="en-US" sz="2000" dirty="0">
                <a:solidFill>
                  <a:schemeClr val="tx1"/>
                </a:solidFill>
                <a:latin typeface="StoneSansITCStd Medium" panose="02000603050000020004" pitchFamily="50" charset="0"/>
              </a:rPr>
              <a:t>No independence, dignity, freedom of choice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3778" y="363337"/>
            <a:ext cx="6175023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48772" tIns="50800" rIns="50800" bIns="50800" numCol="1" spcCol="127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dirty="0">
                <a:solidFill>
                  <a:schemeClr val="tx1"/>
                </a:solidFill>
                <a:latin typeface="StoneSansITCStd Medium" panose="02000603050000020004" pitchFamily="50" charset="0"/>
              </a:rPr>
              <a:t>Avoid public declaration of incompetency</a:t>
            </a:r>
            <a:endParaRPr lang="en-US" sz="2000" spc="50" dirty="0">
              <a:ln w="0"/>
              <a:solidFill>
                <a:schemeClr val="tx1"/>
              </a:solidFill>
              <a:latin typeface="StoneSansITCStd Medium" panose="02000603050000020004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6711" y="1877095"/>
            <a:ext cx="641209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48772" tIns="50800" rIns="50800" bIns="50800" numCol="1" spcCol="127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dirty="0">
                <a:solidFill>
                  <a:schemeClr val="tx1"/>
                </a:solidFill>
                <a:latin typeface="StoneSansITCStd Medium" panose="02000603050000020004" pitchFamily="50" charset="0"/>
              </a:rPr>
              <a:t>People deal with guardian – not person</a:t>
            </a:r>
            <a:endParaRPr lang="en-US" sz="2000" spc="50" dirty="0">
              <a:ln w="0"/>
              <a:solidFill>
                <a:schemeClr val="tx1"/>
              </a:solidFill>
              <a:latin typeface="StoneSansITCStd Medium" panose="0200060305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3822" y="2633974"/>
            <a:ext cx="6524979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48772" tIns="50800" rIns="50800" bIns="50800" numCol="1" spcCol="1270" anchor="ctr" anchorCtr="0">
            <a:noAutofit/>
          </a:bodyPr>
          <a:lstStyle/>
          <a:p>
            <a:r>
              <a:rPr lang="en-US" altLang="en-US" sz="2000" dirty="0">
                <a:solidFill>
                  <a:schemeClr val="tx1"/>
                </a:solidFill>
                <a:latin typeface="StoneSansITCStd Medium" panose="02000603050000020004" pitchFamily="50" charset="0"/>
              </a:rPr>
              <a:t>Expense – attorneys, hearings, evaluations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9330" y="3390853"/>
            <a:ext cx="6699472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48772" tIns="50800" rIns="50800" bIns="50800" numCol="1" spcCol="1270" anchor="ctr" anchorCtr="0">
            <a:noAutofit/>
          </a:bodyPr>
          <a:lstStyle/>
          <a:p>
            <a:r>
              <a:rPr lang="en-US" altLang="en-US" sz="2000" dirty="0">
                <a:solidFill>
                  <a:schemeClr val="tx1"/>
                </a:solidFill>
                <a:latin typeface="StoneSansITCStd Medium" panose="02000603050000020004" pitchFamily="50" charset="0"/>
              </a:rPr>
              <a:t>Courts do not always follow law (partial vs. plenary, promote independence, etc.)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2997" y="5133211"/>
            <a:ext cx="6905802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48772" tIns="50800" rIns="50800" bIns="508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dirty="0">
                <a:solidFill>
                  <a:schemeClr val="tx1"/>
                </a:solidFill>
                <a:latin typeface="StoneSansITCStd Medium" panose="02000603050000020004" pitchFamily="50" charset="0"/>
              </a:rPr>
              <a:t>Attorneys and G.A.L.s – very little training</a:t>
            </a:r>
            <a:endParaRPr lang="en-US" sz="2000" spc="50" dirty="0">
              <a:ln w="0"/>
              <a:solidFill>
                <a:schemeClr val="tx1"/>
              </a:solidFill>
              <a:latin typeface="StoneSansITCStd Medium" panose="02000603050000020004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0107" y="5890092"/>
            <a:ext cx="7018692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48772" tIns="50800" rIns="50800" bIns="50800" numCol="1" spcCol="1270" anchor="ctr" anchorCtr="0">
            <a:noAutofit/>
          </a:bodyPr>
          <a:lstStyle/>
          <a:p>
            <a:r>
              <a:rPr lang="en-US" altLang="en-US" sz="2000" dirty="0">
                <a:solidFill>
                  <a:schemeClr val="tx1"/>
                </a:solidFill>
                <a:latin typeface="StoneSansITCStd Medium" panose="02000603050000020004" pitchFamily="50" charset="0"/>
              </a:rPr>
              <a:t>Corporate guardian problems- take money and independence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7732" y="4376332"/>
            <a:ext cx="6841067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48772" tIns="50800" rIns="50800" bIns="508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dirty="0">
                <a:solidFill>
                  <a:schemeClr val="tx1"/>
                </a:solidFill>
                <a:latin typeface="StoneSansITCStd Medium" panose="02000603050000020004" pitchFamily="50" charset="0"/>
              </a:rPr>
              <a:t>Very difficult to modify or terminate</a:t>
            </a:r>
            <a:endParaRPr lang="en-US" sz="2000" spc="50" dirty="0">
              <a:ln w="0"/>
              <a:solidFill>
                <a:schemeClr val="tx1"/>
              </a:solidFill>
              <a:latin typeface="StoneSansITCStd Medium" panose="02000603050000020004" pitchFamily="50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58C1F67-66DC-45BA-930F-D6C908EDE5FE}"/>
              </a:ext>
            </a:extLst>
          </p:cNvPr>
          <p:cNvSpPr/>
          <p:nvPr/>
        </p:nvSpPr>
        <p:spPr>
          <a:xfrm rot="5400000" flipH="1">
            <a:off x="-533400" y="386645"/>
            <a:ext cx="6858000" cy="6084711"/>
          </a:xfrm>
          <a:custGeom>
            <a:avLst/>
            <a:gdLst>
              <a:gd name="connsiteX0" fmla="*/ 0 w 12193588"/>
              <a:gd name="connsiteY0" fmla="*/ 0 h 3911600"/>
              <a:gd name="connsiteX1" fmla="*/ 12193588 w 12193588"/>
              <a:gd name="connsiteY1" fmla="*/ 0 h 3911600"/>
              <a:gd name="connsiteX2" fmla="*/ 12193588 w 12193588"/>
              <a:gd name="connsiteY2" fmla="*/ 3911600 h 3911600"/>
              <a:gd name="connsiteX3" fmla="*/ 0 w 12193588"/>
              <a:gd name="connsiteY3" fmla="*/ 3911600 h 3911600"/>
              <a:gd name="connsiteX4" fmla="*/ 0 w 12193588"/>
              <a:gd name="connsiteY4" fmla="*/ 0 h 3911600"/>
              <a:gd name="connsiteX0" fmla="*/ 0 w 12193588"/>
              <a:gd name="connsiteY0" fmla="*/ 1422400 h 5334000"/>
              <a:gd name="connsiteX1" fmla="*/ 12193588 w 12193588"/>
              <a:gd name="connsiteY1" fmla="*/ 0 h 5334000"/>
              <a:gd name="connsiteX2" fmla="*/ 12193588 w 12193588"/>
              <a:gd name="connsiteY2" fmla="*/ 5334000 h 5334000"/>
              <a:gd name="connsiteX3" fmla="*/ 0 w 12193588"/>
              <a:gd name="connsiteY3" fmla="*/ 5334000 h 5334000"/>
              <a:gd name="connsiteX4" fmla="*/ 0 w 12193588"/>
              <a:gd name="connsiteY4" fmla="*/ 1422400 h 5334000"/>
              <a:gd name="connsiteX0" fmla="*/ 0 w 12193592"/>
              <a:gd name="connsiteY0" fmla="*/ 725616 h 4637216"/>
              <a:gd name="connsiteX1" fmla="*/ 12193592 w 12193592"/>
              <a:gd name="connsiteY1" fmla="*/ 0 h 4637216"/>
              <a:gd name="connsiteX2" fmla="*/ 12193588 w 12193592"/>
              <a:gd name="connsiteY2" fmla="*/ 4637216 h 4637216"/>
              <a:gd name="connsiteX3" fmla="*/ 0 w 12193592"/>
              <a:gd name="connsiteY3" fmla="*/ 4637216 h 4637216"/>
              <a:gd name="connsiteX4" fmla="*/ 0 w 12193592"/>
              <a:gd name="connsiteY4" fmla="*/ 725616 h 463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592" h="4637216">
                <a:moveTo>
                  <a:pt x="0" y="725616"/>
                </a:moveTo>
                <a:lnTo>
                  <a:pt x="12193592" y="0"/>
                </a:lnTo>
                <a:cubicBezTo>
                  <a:pt x="12193591" y="1545739"/>
                  <a:pt x="12193589" y="3091477"/>
                  <a:pt x="12193588" y="4637216"/>
                </a:cubicBezTo>
                <a:lnTo>
                  <a:pt x="0" y="4637216"/>
                </a:lnTo>
                <a:lnTo>
                  <a:pt x="0" y="725616"/>
                </a:lnTo>
                <a:close/>
              </a:path>
            </a:pathLst>
          </a:cu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428979" y="1869859"/>
            <a:ext cx="5263899" cy="21321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Font typeface="Wingdings" panose="05000000000000000000" pitchFamily="2" charset="2"/>
              <a:buNone/>
            </a:pPr>
            <a:r>
              <a:rPr lang="en-US" altLang="en-US" sz="4400" b="1" dirty="0">
                <a:latin typeface="Ink Free" panose="03080402000500000000" pitchFamily="66" charset="0"/>
              </a:rPr>
              <a:t>Why avoid Guardianship?</a:t>
            </a:r>
            <a:endParaRPr lang="en-US" altLang="en-US" sz="2800" b="1" dirty="0">
              <a:latin typeface="Ink Free" panose="03080402000500000000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6755" y="3741798"/>
            <a:ext cx="50235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StoneSansITCStd Medium" panose="02000603050000020004" pitchFamily="50" charset="0"/>
              </a:rPr>
              <a:t>It simply does not do what one wants it to do!</a:t>
            </a:r>
          </a:p>
        </p:txBody>
      </p:sp>
    </p:spTree>
    <p:extLst>
      <p:ext uri="{BB962C8B-B14F-4D97-AF65-F5344CB8AC3E}">
        <p14:creationId xmlns:p14="http://schemas.microsoft.com/office/powerpoint/2010/main" val="96992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7295" y="567931"/>
            <a:ext cx="75262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800" dirty="0">
                <a:latin typeface="StoneSansITCStd Medium" panose="02000603050000020004" pitchFamily="50" charset="0"/>
              </a:rPr>
              <a:t>The vast majority of those who end up petitioning the court to appoint a guardian for some person are either related to the person or a friend.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dirty="0">
              <a:latin typeface="StoneSansITCStd Medium" panose="02000603050000020004" pitchFamily="50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dirty="0">
              <a:latin typeface="StoneSansITCStd Medium" panose="02000603050000020004" pitchFamily="50" charset="0"/>
            </a:endParaRPr>
          </a:p>
          <a:p>
            <a:pPr algn="ctr"/>
            <a:r>
              <a:rPr lang="en-US" altLang="en-US" sz="2800" dirty="0">
                <a:latin typeface="StoneSansITCStd Medium" panose="02000603050000020004" pitchFamily="50" charset="0"/>
              </a:rPr>
              <a:t>However, most petitioners do not come to the decision to seek guardianship on their own, but are encouraged to do so by someone else.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0" y="5514912"/>
            <a:ext cx="5211370" cy="1343088"/>
            <a:chOff x="0" y="5514911"/>
            <a:chExt cx="5211370" cy="1343088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14911"/>
              <a:ext cx="5211370" cy="134308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15899" y="5678624"/>
              <a:ext cx="38827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StoneSansITCStd Medium" panose="02000603050000020004" pitchFamily="50" charset="0"/>
                </a:rPr>
                <a:t>Is it you?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 flipV="1">
            <a:off x="3770751" y="2748150"/>
            <a:ext cx="4899378" cy="338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72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7644" y="1520786"/>
            <a:ext cx="75262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800" dirty="0">
                <a:latin typeface="StoneSansITCStd Medium" panose="02000603050000020004" pitchFamily="50" charset="0"/>
              </a:rPr>
              <a:t>“We have to reject the very idea of incompetence. We need to replace it with the idea of ‘assisted competence’.  This will include a </a:t>
            </a:r>
            <a:r>
              <a:rPr lang="en-US" altLang="en-US" sz="2800" u="sng" dirty="0">
                <a:latin typeface="StoneSansITCStd Medium" panose="02000603050000020004" pitchFamily="50" charset="0"/>
              </a:rPr>
              <a:t>range of supports</a:t>
            </a:r>
            <a:r>
              <a:rPr lang="en-US" altLang="en-US" sz="2800" dirty="0">
                <a:latin typeface="StoneSansITCStd Medium" panose="02000603050000020004" pitchFamily="50" charset="0"/>
              </a:rPr>
              <a:t> that will enable individuals with cognitive disabilities to receive assistance in decision–making that will preserve their rights…”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1200" dirty="0">
              <a:latin typeface="StoneSansITCStd Medium" panose="02000603050000020004" pitchFamily="50" charset="0"/>
            </a:endParaRPr>
          </a:p>
          <a:p>
            <a:pPr algn="r">
              <a:buFont typeface="Wingdings" panose="05000000000000000000" pitchFamily="2" charset="2"/>
              <a:buNone/>
            </a:pPr>
            <a:r>
              <a:rPr lang="en-US" altLang="en-US" dirty="0">
                <a:latin typeface="StoneSansITCStd Medium" panose="02000603050000020004" pitchFamily="50" charset="0"/>
              </a:rPr>
              <a:t>-</a:t>
            </a:r>
            <a:r>
              <a:rPr lang="en-US" altLang="en-US" sz="1600" dirty="0">
                <a:latin typeface="StoneSansITCStd Medium" panose="02000603050000020004" pitchFamily="50" charset="0"/>
              </a:rPr>
              <a:t>Thomas </a:t>
            </a:r>
            <a:r>
              <a:rPr lang="en-US" altLang="en-US" sz="1600" dirty="0" err="1">
                <a:latin typeface="StoneSansITCStd Medium" panose="02000603050000020004" pitchFamily="50" charset="0"/>
              </a:rPr>
              <a:t>Nerney</a:t>
            </a:r>
            <a:r>
              <a:rPr lang="en-US" altLang="en-US" sz="1600" dirty="0">
                <a:latin typeface="StoneSansITCStd Medium" panose="02000603050000020004" pitchFamily="50" charset="0"/>
              </a:rPr>
              <a:t>, Director of Center for Self Determination for Persons with Developmental Disabilities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280" y="0"/>
            <a:ext cx="5299364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8000000">
            <a:off x="7915806" y="4374259"/>
            <a:ext cx="542196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atin typeface="Ink Free" panose="03080402000500000000" pitchFamily="66" charset="0"/>
              </a:rPr>
              <a:t>Supported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406697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39554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StoneSansITCStd Medium" panose="02000603050000020004" pitchFamily="50" charset="0"/>
              </a:rPr>
              <a:t>Supported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68963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>
            <a:extLst>
              <a:ext uri="{FF2B5EF4-FFF2-40B4-BE49-F238E27FC236}">
                <a16:creationId xmlns:a16="http://schemas.microsoft.com/office/drawing/2014/main" id="{D58C1F67-66DC-45BA-930F-D6C908EDE5FE}"/>
              </a:ext>
            </a:extLst>
          </p:cNvPr>
          <p:cNvSpPr/>
          <p:nvPr/>
        </p:nvSpPr>
        <p:spPr>
          <a:xfrm rot="5400000" flipH="1">
            <a:off x="-402891" y="378469"/>
            <a:ext cx="6882422" cy="6076640"/>
          </a:xfrm>
          <a:custGeom>
            <a:avLst/>
            <a:gdLst>
              <a:gd name="connsiteX0" fmla="*/ 0 w 12193588"/>
              <a:gd name="connsiteY0" fmla="*/ 0 h 3911600"/>
              <a:gd name="connsiteX1" fmla="*/ 12193588 w 12193588"/>
              <a:gd name="connsiteY1" fmla="*/ 0 h 3911600"/>
              <a:gd name="connsiteX2" fmla="*/ 12193588 w 12193588"/>
              <a:gd name="connsiteY2" fmla="*/ 3911600 h 3911600"/>
              <a:gd name="connsiteX3" fmla="*/ 0 w 12193588"/>
              <a:gd name="connsiteY3" fmla="*/ 3911600 h 3911600"/>
              <a:gd name="connsiteX4" fmla="*/ 0 w 12193588"/>
              <a:gd name="connsiteY4" fmla="*/ 0 h 3911600"/>
              <a:gd name="connsiteX0" fmla="*/ 0 w 12193588"/>
              <a:gd name="connsiteY0" fmla="*/ 1422400 h 5334000"/>
              <a:gd name="connsiteX1" fmla="*/ 12193588 w 12193588"/>
              <a:gd name="connsiteY1" fmla="*/ 0 h 5334000"/>
              <a:gd name="connsiteX2" fmla="*/ 12193588 w 12193588"/>
              <a:gd name="connsiteY2" fmla="*/ 5334000 h 5334000"/>
              <a:gd name="connsiteX3" fmla="*/ 0 w 12193588"/>
              <a:gd name="connsiteY3" fmla="*/ 5334000 h 5334000"/>
              <a:gd name="connsiteX4" fmla="*/ 0 w 12193588"/>
              <a:gd name="connsiteY4" fmla="*/ 1422400 h 5334000"/>
              <a:gd name="connsiteX0" fmla="*/ 0 w 12193592"/>
              <a:gd name="connsiteY0" fmla="*/ 725616 h 4637216"/>
              <a:gd name="connsiteX1" fmla="*/ 12193592 w 12193592"/>
              <a:gd name="connsiteY1" fmla="*/ 0 h 4637216"/>
              <a:gd name="connsiteX2" fmla="*/ 12193588 w 12193592"/>
              <a:gd name="connsiteY2" fmla="*/ 4637216 h 4637216"/>
              <a:gd name="connsiteX3" fmla="*/ 0 w 12193592"/>
              <a:gd name="connsiteY3" fmla="*/ 4637216 h 4637216"/>
              <a:gd name="connsiteX4" fmla="*/ 0 w 12193592"/>
              <a:gd name="connsiteY4" fmla="*/ 725616 h 463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592" h="4637216">
                <a:moveTo>
                  <a:pt x="0" y="725616"/>
                </a:moveTo>
                <a:lnTo>
                  <a:pt x="12193592" y="0"/>
                </a:lnTo>
                <a:cubicBezTo>
                  <a:pt x="12193591" y="1545739"/>
                  <a:pt x="12193589" y="3091477"/>
                  <a:pt x="12193588" y="4637216"/>
                </a:cubicBezTo>
                <a:lnTo>
                  <a:pt x="0" y="4637216"/>
                </a:lnTo>
                <a:lnTo>
                  <a:pt x="0" y="725616"/>
                </a:lnTo>
                <a:close/>
              </a:path>
            </a:pathLst>
          </a:custGeom>
          <a:solidFill>
            <a:srgbClr val="FFC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2249039"/>
            <a:ext cx="5514751" cy="23599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en-US" sz="4000" b="1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US" altLang="en-US" sz="4000" b="1" dirty="0">
                <a:latin typeface="Ink Free" panose="03080402000500000000" pitchFamily="66" charset="0"/>
              </a:rPr>
              <a:t>The # 1 thing</a:t>
            </a:r>
            <a:endParaRPr lang="en-US" altLang="en-US" sz="2400" b="1" dirty="0">
              <a:latin typeface="Ink Free" panose="03080402000500000000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55025" y="2820708"/>
            <a:ext cx="6228250" cy="1320698"/>
            <a:chOff x="5855025" y="2691693"/>
            <a:chExt cx="6228250" cy="1320698"/>
          </a:xfrm>
        </p:grpSpPr>
        <p:grpSp>
          <p:nvGrpSpPr>
            <p:cNvPr id="7" name="Group 6"/>
            <p:cNvGrpSpPr/>
            <p:nvPr/>
          </p:nvGrpSpPr>
          <p:grpSpPr>
            <a:xfrm>
              <a:off x="5855025" y="2691693"/>
              <a:ext cx="6228250" cy="438358"/>
              <a:chOff x="5963750" y="2691693"/>
              <a:chExt cx="6228250" cy="438358"/>
            </a:xfrm>
          </p:grpSpPr>
          <p:sp>
            <p:nvSpPr>
              <p:cNvPr id="10" name="Text Placeholder 3"/>
              <p:cNvSpPr txBox="1">
                <a:spLocks/>
              </p:cNvSpPr>
              <p:nvPr/>
            </p:nvSpPr>
            <p:spPr>
              <a:xfrm>
                <a:off x="6386517" y="2691693"/>
                <a:ext cx="5805483" cy="43835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en-US" dirty="0">
                    <a:latin typeface="StoneSansITCStd Medium" panose="02000603050000020004" pitchFamily="50" charset="0"/>
                  </a:rPr>
                  <a:t>Caring and involved family/friends</a:t>
                </a:r>
              </a:p>
            </p:txBody>
          </p:sp>
          <p:pic>
            <p:nvPicPr>
              <p:cNvPr id="12" name="Picture 2" descr="Image result for Check box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3750" y="2763726"/>
                <a:ext cx="360625" cy="3663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5855026" y="3533937"/>
              <a:ext cx="6228249" cy="478454"/>
              <a:chOff x="5963750" y="3944491"/>
              <a:chExt cx="6228249" cy="478454"/>
            </a:xfrm>
          </p:grpSpPr>
          <p:sp>
            <p:nvSpPr>
              <p:cNvPr id="11" name="Text Placeholder 3"/>
              <p:cNvSpPr txBox="1">
                <a:spLocks/>
              </p:cNvSpPr>
              <p:nvPr/>
            </p:nvSpPr>
            <p:spPr>
              <a:xfrm>
                <a:off x="6386517" y="3944491"/>
                <a:ext cx="5805482" cy="478454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en-US" dirty="0">
                    <a:latin typeface="StoneSansITCStd Medium" panose="02000603050000020004" pitchFamily="50" charset="0"/>
                  </a:rPr>
                  <a:t>Community networks/connections</a:t>
                </a:r>
              </a:p>
            </p:txBody>
          </p:sp>
          <p:pic>
            <p:nvPicPr>
              <p:cNvPr id="13" name="Picture 2" descr="Image result for Check box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3750" y="4056620"/>
                <a:ext cx="360625" cy="3663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6815054" y="4480842"/>
            <a:ext cx="4308193" cy="5131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StoneSansITCStd Medium" panose="02000603050000020004" pitchFamily="50" charset="0"/>
              </a:rPr>
              <a:t>Unpaid Supports</a:t>
            </a:r>
            <a:endParaRPr lang="en-US" dirty="0">
              <a:latin typeface="StoneSansITCStd Medium" panose="02000603050000020004" pitchFamily="50" charset="0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6815054" y="1521776"/>
            <a:ext cx="4308192" cy="959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6000" b="1" u="sng" dirty="0">
                <a:latin typeface="StoneSansITCStd Medium" panose="02000603050000020004" pitchFamily="50" charset="0"/>
              </a:rPr>
              <a:t>NETWORK</a:t>
            </a:r>
            <a:endParaRPr lang="en-US" dirty="0">
              <a:latin typeface="StoneSansITCStd Medium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5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20385</TotalTime>
  <Words>493</Words>
  <Application>Microsoft Office PowerPoint</Application>
  <PresentationFormat>Widescreen</PresentationFormat>
  <Paragraphs>71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Ink Free</vt:lpstr>
      <vt:lpstr>StoneSansITCStd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 Mitschell</dc:creator>
  <cp:lastModifiedBy>Clissa, Fil P - BPDD</cp:lastModifiedBy>
  <cp:revision>224</cp:revision>
  <cp:lastPrinted>2019-08-21T12:52:35Z</cp:lastPrinted>
  <dcterms:created xsi:type="dcterms:W3CDTF">2017-01-17T17:35:28Z</dcterms:created>
  <dcterms:modified xsi:type="dcterms:W3CDTF">2019-09-09T22:16:19Z</dcterms:modified>
</cp:coreProperties>
</file>