
<file path=[Content_Types].xml><?xml version="1.0" encoding="utf-8"?>
<Types xmlns="http://schemas.openxmlformats.org/package/2006/content-types">
  <Default Extension="jpeg" ContentType="image/jpeg"/>
  <Default Extension="jpg" ContentType="image/jpeg"/>
  <Default Extension="mp4" ContentType="video/mp4"/>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 id="2147483660" r:id="rId5"/>
  </p:sldMasterIdLst>
  <p:notesMasterIdLst>
    <p:notesMasterId r:id="rId38"/>
  </p:notesMasterIdLst>
  <p:handoutMasterIdLst>
    <p:handoutMasterId r:id="rId39"/>
  </p:handoutMasterIdLst>
  <p:sldIdLst>
    <p:sldId id="330" r:id="rId6"/>
    <p:sldId id="332" r:id="rId7"/>
    <p:sldId id="333" r:id="rId8"/>
    <p:sldId id="334" r:id="rId9"/>
    <p:sldId id="335" r:id="rId10"/>
    <p:sldId id="337" r:id="rId11"/>
    <p:sldId id="340" r:id="rId12"/>
    <p:sldId id="344" r:id="rId13"/>
    <p:sldId id="345" r:id="rId14"/>
    <p:sldId id="374" r:id="rId15"/>
    <p:sldId id="346" r:id="rId16"/>
    <p:sldId id="347" r:id="rId17"/>
    <p:sldId id="348" r:id="rId18"/>
    <p:sldId id="354" r:id="rId19"/>
    <p:sldId id="355" r:id="rId20"/>
    <p:sldId id="357" r:id="rId21"/>
    <p:sldId id="358" r:id="rId22"/>
    <p:sldId id="359" r:id="rId23"/>
    <p:sldId id="365" r:id="rId24"/>
    <p:sldId id="363" r:id="rId25"/>
    <p:sldId id="366" r:id="rId26"/>
    <p:sldId id="370" r:id="rId27"/>
    <p:sldId id="372" r:id="rId28"/>
    <p:sldId id="371" r:id="rId29"/>
    <p:sldId id="360" r:id="rId30"/>
    <p:sldId id="362" r:id="rId31"/>
    <p:sldId id="361" r:id="rId32"/>
    <p:sldId id="297" r:id="rId33"/>
    <p:sldId id="312" r:id="rId34"/>
    <p:sldId id="313" r:id="rId35"/>
    <p:sldId id="375" r:id="rId36"/>
    <p:sldId id="308" r:id="rId37"/>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A7125"/>
    <a:srgbClr val="474747"/>
    <a:srgbClr val="825AA4"/>
    <a:srgbClr val="44697D"/>
    <a:srgbClr val="FFCB00"/>
    <a:srgbClr val="E5E5FF"/>
    <a:srgbClr val="FFCDCD"/>
    <a:srgbClr val="FFCCCC"/>
    <a:srgbClr val="FFA3A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35" autoAdjust="0"/>
    <p:restoredTop sz="94660"/>
  </p:normalViewPr>
  <p:slideViewPr>
    <p:cSldViewPr snapToGrid="0">
      <p:cViewPr varScale="1">
        <p:scale>
          <a:sx n="50" d="100"/>
          <a:sy n="50" d="100"/>
        </p:scale>
        <p:origin x="350" y="2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handoutMaster" Target="handoutMasters/handoutMaster1.xml"/><Relationship Id="rId3" Type="http://schemas.openxmlformats.org/officeDocument/2006/relationships/customXml" Target="../customXml/item3.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theme" Target="theme/theme1.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41"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presProps" Target="presProp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sz="quarter" idx="1"/>
          </p:nvPr>
        </p:nvSpPr>
        <p:spPr>
          <a:xfrm>
            <a:off x="3970938" y="0"/>
            <a:ext cx="3037840" cy="466434"/>
          </a:xfrm>
          <a:prstGeom prst="rect">
            <a:avLst/>
          </a:prstGeom>
        </p:spPr>
        <p:txBody>
          <a:bodyPr vert="horz" lIns="93177" tIns="46589" rIns="93177" bIns="46589" rtlCol="0"/>
          <a:lstStyle>
            <a:lvl1pPr algn="r">
              <a:defRPr sz="1200"/>
            </a:lvl1pPr>
          </a:lstStyle>
          <a:p>
            <a:fld id="{ECC4180E-D29A-4B3C-8BC4-CE2DA90AA75F}" type="datetimeFigureOut">
              <a:rPr lang="en-US" smtClean="0"/>
              <a:t>9/13/2019</a:t>
            </a:fld>
            <a:endParaRPr lang="en-US"/>
          </a:p>
        </p:txBody>
      </p:sp>
      <p:sp>
        <p:nvSpPr>
          <p:cNvPr id="4" name="Footer Placeholder 3"/>
          <p:cNvSpPr>
            <a:spLocks noGrp="1"/>
          </p:cNvSpPr>
          <p:nvPr>
            <p:ph type="ftr" sz="quarter" idx="2"/>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5" name="Slide Number Placeholder 4"/>
          <p:cNvSpPr>
            <a:spLocks noGrp="1"/>
          </p:cNvSpPr>
          <p:nvPr>
            <p:ph type="sldNum" sz="quarter" idx="3"/>
          </p:nvPr>
        </p:nvSpPr>
        <p:spPr>
          <a:xfrm>
            <a:off x="3970938" y="8829967"/>
            <a:ext cx="3037840" cy="466433"/>
          </a:xfrm>
          <a:prstGeom prst="rect">
            <a:avLst/>
          </a:prstGeom>
        </p:spPr>
        <p:txBody>
          <a:bodyPr vert="horz" lIns="93177" tIns="46589" rIns="93177" bIns="46589" rtlCol="0" anchor="b"/>
          <a:lstStyle>
            <a:lvl1pPr algn="r">
              <a:defRPr sz="1200"/>
            </a:lvl1pPr>
          </a:lstStyle>
          <a:p>
            <a:fld id="{92AF97AB-6189-4947-9689-F6167F9A0270}" type="slidenum">
              <a:rPr lang="en-US" smtClean="0"/>
              <a:t>‹#›</a:t>
            </a:fld>
            <a:endParaRPr lang="en-US"/>
          </a:p>
        </p:txBody>
      </p:sp>
    </p:spTree>
    <p:extLst>
      <p:ext uri="{BB962C8B-B14F-4D97-AF65-F5344CB8AC3E}">
        <p14:creationId xmlns:p14="http://schemas.microsoft.com/office/powerpoint/2010/main" val="110890448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672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970338" y="0"/>
            <a:ext cx="3038475" cy="466725"/>
          </a:xfrm>
          <a:prstGeom prst="rect">
            <a:avLst/>
          </a:prstGeom>
        </p:spPr>
        <p:txBody>
          <a:bodyPr vert="horz" lIns="91440" tIns="45720" rIns="91440" bIns="45720" rtlCol="0"/>
          <a:lstStyle>
            <a:lvl1pPr algn="r">
              <a:defRPr sz="1200"/>
            </a:lvl1pPr>
          </a:lstStyle>
          <a:p>
            <a:fld id="{3B05FB75-99F3-4262-8E5D-1F94A526FBD7}" type="datetimeFigureOut">
              <a:rPr lang="en-US" smtClean="0"/>
              <a:t>9/13/2019</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701675" y="4473575"/>
            <a:ext cx="5607050" cy="3660775"/>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675"/>
            <a:ext cx="3038475" cy="466725"/>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970338" y="8829675"/>
            <a:ext cx="3038475" cy="466725"/>
          </a:xfrm>
          <a:prstGeom prst="rect">
            <a:avLst/>
          </a:prstGeom>
        </p:spPr>
        <p:txBody>
          <a:bodyPr vert="horz" lIns="91440" tIns="45720" rIns="91440" bIns="45720" rtlCol="0" anchor="b"/>
          <a:lstStyle>
            <a:lvl1pPr algn="r">
              <a:defRPr sz="1200"/>
            </a:lvl1pPr>
          </a:lstStyle>
          <a:p>
            <a:fld id="{1E260234-5476-4286-89B9-AC9325983CD7}" type="slidenum">
              <a:rPr lang="en-US" smtClean="0"/>
              <a:t>‹#›</a:t>
            </a:fld>
            <a:endParaRPr lang="en-US"/>
          </a:p>
        </p:txBody>
      </p:sp>
    </p:spTree>
    <p:extLst>
      <p:ext uri="{BB962C8B-B14F-4D97-AF65-F5344CB8AC3E}">
        <p14:creationId xmlns:p14="http://schemas.microsoft.com/office/powerpoint/2010/main" val="379840973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E260234-5476-4286-89B9-AC9325983CD7}" type="slidenum">
              <a:rPr lang="en-US" smtClean="0"/>
              <a:t>3</a:t>
            </a:fld>
            <a:endParaRPr lang="en-US"/>
          </a:p>
        </p:txBody>
      </p:sp>
    </p:spTree>
    <p:extLst>
      <p:ext uri="{BB962C8B-B14F-4D97-AF65-F5344CB8AC3E}">
        <p14:creationId xmlns:p14="http://schemas.microsoft.com/office/powerpoint/2010/main" val="125777649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2000" u="sng" dirty="0">
                <a:latin typeface="StoneSansITCStd Medium" panose="02000603050000020004" pitchFamily="50" charset="0"/>
              </a:rPr>
              <a:t>According to the National Core Indicators of 2017-18:</a:t>
            </a:r>
          </a:p>
          <a:p>
            <a:endParaRPr lang="en-US" sz="2000" u="sng" dirty="0">
              <a:latin typeface="StoneSansITCStd Medium" panose="02000603050000020004" pitchFamily="50" charset="0"/>
            </a:endParaRPr>
          </a:p>
          <a:p>
            <a:pPr marL="285750" indent="-285750">
              <a:buFont typeface="Arial" panose="020B0604020202020204" pitchFamily="34" charset="0"/>
              <a:buChar char="•"/>
            </a:pPr>
            <a:r>
              <a:rPr lang="en-US" sz="2000" b="1" dirty="0">
                <a:latin typeface="StoneSansITCStd Medium" panose="02000603050000020004" pitchFamily="50" charset="0"/>
              </a:rPr>
              <a:t>22%</a:t>
            </a:r>
            <a:r>
              <a:rPr lang="en-US" sz="2000" dirty="0">
                <a:latin typeface="StoneSansITCStd Medium" panose="02000603050000020004" pitchFamily="50" charset="0"/>
              </a:rPr>
              <a:t> of people with an I/DD don’t have friends outside of their paid supports or family.</a:t>
            </a:r>
          </a:p>
          <a:p>
            <a:pPr marL="742950" lvl="1" indent="-285750">
              <a:buFont typeface="Arial" panose="020B0604020202020204" pitchFamily="34" charset="0"/>
              <a:buChar char="•"/>
            </a:pPr>
            <a:r>
              <a:rPr lang="en-US" sz="2000" b="1" dirty="0">
                <a:latin typeface="StoneSansITCStd Medium" panose="02000603050000020004" pitchFamily="50" charset="0"/>
              </a:rPr>
              <a:t>Michigan</a:t>
            </a:r>
            <a:r>
              <a:rPr lang="en-US" sz="2000" dirty="0">
                <a:latin typeface="StoneSansITCStd Medium" panose="02000603050000020004" pitchFamily="50" charset="0"/>
              </a:rPr>
              <a:t>: 20%</a:t>
            </a:r>
          </a:p>
          <a:p>
            <a:pPr marL="742950" lvl="1" indent="-285750">
              <a:buFont typeface="Arial" panose="020B0604020202020204" pitchFamily="34" charset="0"/>
              <a:buChar char="•"/>
            </a:pPr>
            <a:r>
              <a:rPr lang="en-US" sz="2000" b="1" dirty="0">
                <a:latin typeface="StoneSansITCStd Medium" panose="02000603050000020004" pitchFamily="50" charset="0"/>
              </a:rPr>
              <a:t>South Carolina</a:t>
            </a:r>
            <a:r>
              <a:rPr lang="en-US" sz="2000" dirty="0">
                <a:latin typeface="StoneSansITCStd Medium" panose="02000603050000020004" pitchFamily="50" charset="0"/>
              </a:rPr>
              <a:t>: 11%</a:t>
            </a:r>
          </a:p>
          <a:p>
            <a:pPr lvl="1"/>
            <a:endParaRPr lang="en-US" sz="2000" dirty="0">
              <a:latin typeface="StoneSansITCStd Medium" panose="02000603050000020004" pitchFamily="50" charset="0"/>
            </a:endParaRPr>
          </a:p>
          <a:p>
            <a:pPr lvl="1"/>
            <a:endParaRPr lang="en-US" sz="2000" dirty="0">
              <a:latin typeface="StoneSansITCStd Medium" panose="02000603050000020004" pitchFamily="50" charset="0"/>
            </a:endParaRPr>
          </a:p>
          <a:p>
            <a:pPr marL="285750" indent="-285750">
              <a:buFont typeface="Arial" panose="020B0604020202020204" pitchFamily="34" charset="0"/>
              <a:buChar char="•"/>
            </a:pPr>
            <a:r>
              <a:rPr lang="en-US" sz="2000" b="1" dirty="0">
                <a:latin typeface="StoneSansITCStd Medium" panose="02000603050000020004" pitchFamily="50" charset="0"/>
              </a:rPr>
              <a:t>42%</a:t>
            </a:r>
            <a:r>
              <a:rPr lang="en-US" sz="2000" dirty="0">
                <a:latin typeface="StoneSansITCStd Medium" panose="02000603050000020004" pitchFamily="50" charset="0"/>
              </a:rPr>
              <a:t> of people with an I/DD want more help to meet or keep in contact with friends.</a:t>
            </a:r>
          </a:p>
          <a:p>
            <a:pPr marL="742950" lvl="1" indent="-285750">
              <a:buFont typeface="Arial" panose="020B0604020202020204" pitchFamily="34" charset="0"/>
              <a:buChar char="•"/>
            </a:pPr>
            <a:r>
              <a:rPr lang="en-US" sz="2000" b="1" dirty="0">
                <a:latin typeface="StoneSansITCStd Medium" panose="02000603050000020004" pitchFamily="50" charset="0"/>
              </a:rPr>
              <a:t>Michigan</a:t>
            </a:r>
            <a:r>
              <a:rPr lang="en-US" sz="2000" dirty="0">
                <a:latin typeface="StoneSansITCStd Medium" panose="02000603050000020004" pitchFamily="50" charset="0"/>
              </a:rPr>
              <a:t>: 49%</a:t>
            </a:r>
          </a:p>
          <a:p>
            <a:pPr marL="742950" lvl="1" indent="-285750">
              <a:buFont typeface="Arial" panose="020B0604020202020204" pitchFamily="34" charset="0"/>
              <a:buChar char="•"/>
            </a:pPr>
            <a:r>
              <a:rPr lang="en-US" sz="2000" b="1" dirty="0">
                <a:latin typeface="StoneSansITCStd Medium" panose="02000603050000020004" pitchFamily="50" charset="0"/>
              </a:rPr>
              <a:t>South Carolina</a:t>
            </a:r>
            <a:r>
              <a:rPr lang="en-US" sz="2000" dirty="0">
                <a:latin typeface="StoneSansITCStd Medium" panose="02000603050000020004" pitchFamily="50" charset="0"/>
              </a:rPr>
              <a:t>: 29%</a:t>
            </a:r>
          </a:p>
          <a:p>
            <a:endParaRPr lang="en-US" dirty="0"/>
          </a:p>
        </p:txBody>
      </p:sp>
      <p:sp>
        <p:nvSpPr>
          <p:cNvPr id="4" name="Slide Number Placeholder 3"/>
          <p:cNvSpPr>
            <a:spLocks noGrp="1"/>
          </p:cNvSpPr>
          <p:nvPr>
            <p:ph type="sldNum" sz="quarter" idx="10"/>
          </p:nvPr>
        </p:nvSpPr>
        <p:spPr/>
        <p:txBody>
          <a:bodyPr/>
          <a:lstStyle/>
          <a:p>
            <a:fld id="{1E260234-5476-4286-89B9-AC9325983CD7}" type="slidenum">
              <a:rPr lang="en-US" smtClean="0"/>
              <a:t>10</a:t>
            </a:fld>
            <a:endParaRPr lang="en-US"/>
          </a:p>
        </p:txBody>
      </p:sp>
    </p:spTree>
    <p:extLst>
      <p:ext uri="{BB962C8B-B14F-4D97-AF65-F5344CB8AC3E}">
        <p14:creationId xmlns:p14="http://schemas.microsoft.com/office/powerpoint/2010/main" val="287855134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Wisconsin’s law restricts the use of Supported Decision Making agreements to “a person with a functional impairment”</a:t>
            </a:r>
          </a:p>
          <a:p>
            <a:endParaRPr lang="en-US" dirty="0"/>
          </a:p>
          <a:p>
            <a:r>
              <a:rPr lang="en-US" dirty="0"/>
              <a:t>The statutory definition of a “Person with a functional impairment includes”</a:t>
            </a:r>
          </a:p>
          <a:p>
            <a:endParaRPr lang="en-US" dirty="0"/>
          </a:p>
          <a:p>
            <a:pPr lvl="1"/>
            <a:r>
              <a:rPr lang="en-US" dirty="0">
                <a:effectLst/>
              </a:rPr>
              <a:t>People with physical, developmental, or mental conditions that substantially limit one or more of an individual’s 1) Capacity for independent living, 2) Self direction, 3) Self care, 4) Mobility, 5) Communication, 6) Learning. (also referred to as major life activities)</a:t>
            </a:r>
          </a:p>
          <a:p>
            <a:pPr lvl="1"/>
            <a:r>
              <a:rPr lang="en-US" dirty="0">
                <a:effectLst/>
              </a:rPr>
              <a:t>People experiencing degenerative diseases or other like incapacities. </a:t>
            </a:r>
          </a:p>
          <a:p>
            <a:pPr lvl="1"/>
            <a:r>
              <a:rPr lang="en-US" dirty="0">
                <a:effectLst/>
              </a:rPr>
              <a:t>Conditions incurred at any age that substantially interfere with the Person’s ability to provide self-care.</a:t>
            </a:r>
          </a:p>
          <a:p>
            <a:endParaRPr lang="en-US" dirty="0">
              <a:effectLst/>
            </a:endParaRPr>
          </a:p>
          <a:p>
            <a:r>
              <a:rPr lang="en-US" dirty="0">
                <a:effectLst/>
              </a:rPr>
              <a:t>The statute DOES NOT require that the existence of a Functional impairment needs to be determined or “certified” by health care professionals</a:t>
            </a:r>
            <a:endParaRPr lang="en-US" dirty="0"/>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DDB4502-4227-48CC-8068-9397C0595AE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28</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0422754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6E4FC3B3-03FC-4B51-AA04-F9ADC204BAE5}" type="datetimeFigureOut">
              <a:rPr lang="en-US" smtClean="0"/>
              <a:t>9/13/2019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5194960-941B-4409-9A08-99A0E1B85422}" type="slidenum">
              <a:rPr lang="en-US" smtClean="0"/>
              <a:t>‹#›</a:t>
            </a:fld>
            <a:endParaRPr lang="en-US"/>
          </a:p>
        </p:txBody>
      </p:sp>
    </p:spTree>
    <p:extLst>
      <p:ext uri="{BB962C8B-B14F-4D97-AF65-F5344CB8AC3E}">
        <p14:creationId xmlns:p14="http://schemas.microsoft.com/office/powerpoint/2010/main" val="106913613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E4FC3B3-03FC-4B51-AA04-F9ADC204BAE5}" type="datetimeFigureOut">
              <a:rPr lang="en-US" smtClean="0"/>
              <a:t>9/13/2019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5194960-941B-4409-9A08-99A0E1B85422}" type="slidenum">
              <a:rPr lang="en-US" smtClean="0"/>
              <a:t>‹#›</a:t>
            </a:fld>
            <a:endParaRPr lang="en-US"/>
          </a:p>
        </p:txBody>
      </p:sp>
    </p:spTree>
    <p:extLst>
      <p:ext uri="{BB962C8B-B14F-4D97-AF65-F5344CB8AC3E}">
        <p14:creationId xmlns:p14="http://schemas.microsoft.com/office/powerpoint/2010/main" val="382693670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E4FC3B3-03FC-4B51-AA04-F9ADC204BAE5}" type="datetimeFigureOut">
              <a:rPr lang="en-US" smtClean="0"/>
              <a:t>9/13/2019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5194960-941B-4409-9A08-99A0E1B85422}" type="slidenum">
              <a:rPr lang="en-US" smtClean="0"/>
              <a:t>‹#›</a:t>
            </a:fld>
            <a:endParaRPr lang="en-US"/>
          </a:p>
        </p:txBody>
      </p:sp>
    </p:spTree>
    <p:extLst>
      <p:ext uri="{BB962C8B-B14F-4D97-AF65-F5344CB8AC3E}">
        <p14:creationId xmlns:p14="http://schemas.microsoft.com/office/powerpoint/2010/main" val="233780234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dirty="0"/>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5" name="Footer Placeholder 4"/>
          <p:cNvSpPr>
            <a:spLocks noGrp="1"/>
          </p:cNvSpPr>
          <p:nvPr>
            <p:ph type="ftr" sz="quarter" idx="11"/>
          </p:nvPr>
        </p:nvSpPr>
        <p:spPr/>
        <p:txBody>
          <a:bodyPr/>
          <a:lstStyle/>
          <a:p>
            <a:fld id="{AD700D59-6077-4104-9ECE-838B89FFA254}" type="datetimeFigureOut">
              <a:rPr lang="en-US" smtClean="0">
                <a:latin typeface="Trebuchet MS" pitchFamily="34" charset="0"/>
              </a:rPr>
              <a:pPr/>
              <a:t>9/13/2019</a:t>
            </a:fld>
            <a:endParaRPr lang="en-US" dirty="0">
              <a:latin typeface="Trebuchet MS" pitchFamily="34" charset="0"/>
            </a:endParaRPr>
          </a:p>
          <a:p>
            <a:endParaRPr lang="en-US" dirty="0"/>
          </a:p>
        </p:txBody>
      </p:sp>
      <p:sp>
        <p:nvSpPr>
          <p:cNvPr id="6" name="Slide Number Placeholder 5"/>
          <p:cNvSpPr>
            <a:spLocks noGrp="1"/>
          </p:cNvSpPr>
          <p:nvPr>
            <p:ph type="sldNum" sz="quarter" idx="12"/>
          </p:nvPr>
        </p:nvSpPr>
        <p:spPr/>
        <p:txBody>
          <a:bodyPr/>
          <a:lstStyle/>
          <a:p>
            <a:fld id="{4D402569-6E22-4D05-A098-A96B1C4D66D8}" type="slidenum">
              <a:rPr lang="en-US" smtClean="0"/>
              <a:t>‹#›</a:t>
            </a:fld>
            <a:endParaRPr lang="en-US" dirty="0"/>
          </a:p>
        </p:txBody>
      </p:sp>
    </p:spTree>
    <p:extLst>
      <p:ext uri="{BB962C8B-B14F-4D97-AF65-F5344CB8AC3E}">
        <p14:creationId xmlns:p14="http://schemas.microsoft.com/office/powerpoint/2010/main" val="37576944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470400" y="6324601"/>
            <a:ext cx="2844800" cy="365125"/>
          </a:xfrm>
          <a:prstGeom prst="rect">
            <a:avLst/>
          </a:prstGeom>
        </p:spPr>
        <p:txBody>
          <a:bodyPr/>
          <a:lstStyle>
            <a:lvl1pPr>
              <a:defRPr sz="1000">
                <a:latin typeface="Trebuchet MS" pitchFamily="34" charset="0"/>
              </a:defRPr>
            </a:lvl1pPr>
          </a:lstStyle>
          <a:p>
            <a:pPr algn="ctr"/>
            <a:fld id="{AD700D59-6077-4104-9ECE-838B89FFA254}" type="datetimeFigureOut">
              <a:rPr lang="en-US" smtClean="0"/>
              <a:pPr algn="ctr"/>
              <a:t>9/13/2019</a:t>
            </a:fld>
            <a:endParaRPr lang="en-US" dirty="0"/>
          </a:p>
        </p:txBody>
      </p:sp>
      <p:sp>
        <p:nvSpPr>
          <p:cNvPr id="6" name="Slide Number Placeholder 5"/>
          <p:cNvSpPr>
            <a:spLocks noGrp="1"/>
          </p:cNvSpPr>
          <p:nvPr>
            <p:ph type="sldNum" sz="quarter" idx="12"/>
          </p:nvPr>
        </p:nvSpPr>
        <p:spPr/>
        <p:txBody>
          <a:bodyPr/>
          <a:lstStyle/>
          <a:p>
            <a:fld id="{2B2C7C5F-7E48-4783-96F2-9FFB0D320079}" type="slidenum">
              <a:rPr lang="en-US" smtClean="0"/>
              <a:t>‹#›</a:t>
            </a:fld>
            <a:endParaRPr lang="en-US" dirty="0"/>
          </a:p>
        </p:txBody>
      </p:sp>
    </p:spTree>
    <p:extLst>
      <p:ext uri="{BB962C8B-B14F-4D97-AF65-F5344CB8AC3E}">
        <p14:creationId xmlns:p14="http://schemas.microsoft.com/office/powerpoint/2010/main" val="127426575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atin typeface="+mj-lt"/>
              </a:defRPr>
            </a:lvl1pPr>
          </a:lstStyle>
          <a:p>
            <a:r>
              <a:rPr lang="en-US" dirty="0"/>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latin typeface="+mn-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
        <p:nvSpPr>
          <p:cNvPr id="5" name="Footer Placeholder 4"/>
          <p:cNvSpPr>
            <a:spLocks noGrp="1"/>
          </p:cNvSpPr>
          <p:nvPr>
            <p:ph type="ftr" sz="quarter" idx="11"/>
          </p:nvPr>
        </p:nvSpPr>
        <p:spPr/>
        <p:txBody>
          <a:bodyPr/>
          <a:lstStyle/>
          <a:p>
            <a:r>
              <a:rPr lang="en-US" dirty="0">
                <a:latin typeface="Trebuchet MS" pitchFamily="34" charset="0"/>
              </a:rPr>
              <a:t>4/14/2011</a:t>
            </a:r>
          </a:p>
        </p:txBody>
      </p:sp>
    </p:spTree>
    <p:extLst>
      <p:ext uri="{BB962C8B-B14F-4D97-AF65-F5344CB8AC3E}">
        <p14:creationId xmlns:p14="http://schemas.microsoft.com/office/powerpoint/2010/main" val="313670958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11"/>
          </p:nvPr>
        </p:nvSpPr>
        <p:spPr/>
        <p:txBody>
          <a:bodyPr/>
          <a:lstStyle/>
          <a:p>
            <a:r>
              <a:rPr lang="en-US" dirty="0"/>
              <a:t>4/14/2011</a:t>
            </a:r>
          </a:p>
        </p:txBody>
      </p:sp>
      <p:sp>
        <p:nvSpPr>
          <p:cNvPr id="7" name="Slide Number Placeholder 6"/>
          <p:cNvSpPr>
            <a:spLocks noGrp="1"/>
          </p:cNvSpPr>
          <p:nvPr>
            <p:ph type="sldNum" sz="quarter" idx="12"/>
          </p:nvPr>
        </p:nvSpPr>
        <p:spPr/>
        <p:txBody>
          <a:bodyPr/>
          <a:lstStyle/>
          <a:p>
            <a:fld id="{2B2C7C5F-7E48-4783-96F2-9FFB0D320079}" type="slidenum">
              <a:rPr lang="en-US" smtClean="0"/>
              <a:t>‹#›</a:t>
            </a:fld>
            <a:endParaRPr lang="en-US" dirty="0"/>
          </a:p>
        </p:txBody>
      </p:sp>
    </p:spTree>
    <p:extLst>
      <p:ext uri="{BB962C8B-B14F-4D97-AF65-F5344CB8AC3E}">
        <p14:creationId xmlns:p14="http://schemas.microsoft.com/office/powerpoint/2010/main" val="287574260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2B2C7C5F-7E48-4783-96F2-9FFB0D320079}" type="slidenum">
              <a:rPr lang="en-US" smtClean="0"/>
              <a:t>‹#›</a:t>
            </a:fld>
            <a:endParaRPr lang="en-US" dirty="0"/>
          </a:p>
        </p:txBody>
      </p:sp>
    </p:spTree>
    <p:extLst>
      <p:ext uri="{BB962C8B-B14F-4D97-AF65-F5344CB8AC3E}">
        <p14:creationId xmlns:p14="http://schemas.microsoft.com/office/powerpoint/2010/main" val="289875604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4" name="Footer Placeholder 3"/>
          <p:cNvSpPr>
            <a:spLocks noGrp="1"/>
          </p:cNvSpPr>
          <p:nvPr>
            <p:ph type="ftr" sz="quarter" idx="11"/>
          </p:nvPr>
        </p:nvSpPr>
        <p:spPr/>
        <p:txBody>
          <a:bodyPr/>
          <a:lstStyle/>
          <a:p>
            <a:r>
              <a:rPr lang="en-US" dirty="0"/>
              <a:t>4/14/2011</a:t>
            </a:r>
          </a:p>
        </p:txBody>
      </p:sp>
      <p:sp>
        <p:nvSpPr>
          <p:cNvPr id="5" name="Slide Number Placeholder 4"/>
          <p:cNvSpPr>
            <a:spLocks noGrp="1"/>
          </p:cNvSpPr>
          <p:nvPr>
            <p:ph type="sldNum" sz="quarter" idx="12"/>
          </p:nvPr>
        </p:nvSpPr>
        <p:spPr/>
        <p:txBody>
          <a:bodyPr/>
          <a:lstStyle/>
          <a:p>
            <a:fld id="{2B2C7C5F-7E48-4783-96F2-9FFB0D320079}" type="slidenum">
              <a:rPr lang="en-US" smtClean="0"/>
              <a:t>‹#›</a:t>
            </a:fld>
            <a:endParaRPr lang="en-US" dirty="0"/>
          </a:p>
        </p:txBody>
      </p:sp>
    </p:spTree>
    <p:extLst>
      <p:ext uri="{BB962C8B-B14F-4D97-AF65-F5344CB8AC3E}">
        <p14:creationId xmlns:p14="http://schemas.microsoft.com/office/powerpoint/2010/main" val="71765675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r>
              <a:rPr lang="en-US" dirty="0"/>
              <a:t>4/14/2011</a:t>
            </a:r>
          </a:p>
        </p:txBody>
      </p:sp>
      <p:sp>
        <p:nvSpPr>
          <p:cNvPr id="4" name="Slide Number Placeholder 3"/>
          <p:cNvSpPr>
            <a:spLocks noGrp="1"/>
          </p:cNvSpPr>
          <p:nvPr>
            <p:ph type="sldNum" sz="quarter" idx="12"/>
          </p:nvPr>
        </p:nvSpPr>
        <p:spPr/>
        <p:txBody>
          <a:bodyPr/>
          <a:lstStyle/>
          <a:p>
            <a:fld id="{2B2C7C5F-7E48-4783-96F2-9FFB0D320079}" type="slidenum">
              <a:rPr lang="en-US" smtClean="0"/>
              <a:t>‹#›</a:t>
            </a:fld>
            <a:endParaRPr lang="en-US" dirty="0"/>
          </a:p>
        </p:txBody>
      </p:sp>
    </p:spTree>
    <p:extLst>
      <p:ext uri="{BB962C8B-B14F-4D97-AF65-F5344CB8AC3E}">
        <p14:creationId xmlns:p14="http://schemas.microsoft.com/office/powerpoint/2010/main" val="83666675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1371600"/>
            <a:ext cx="4011084" cy="609600"/>
          </a:xfrm>
        </p:spPr>
        <p:txBody>
          <a:bodyPr anchor="b"/>
          <a:lstStyle>
            <a:lvl1pPr algn="l">
              <a:defRPr sz="2000" b="1">
                <a:latin typeface="StoneSansITCStd Medium" pitchFamily="50" charset="0"/>
              </a:defRPr>
            </a:lvl1pPr>
          </a:lstStyle>
          <a:p>
            <a:r>
              <a:rPr lang="en-US" dirty="0"/>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atin typeface="+mj-lt"/>
              </a:defRPr>
            </a:lvl1pPr>
            <a:lvl2pPr>
              <a:defRPr sz="2800">
                <a:latin typeface="StoneSansITCStd Medium" pitchFamily="50" charset="0"/>
              </a:defRPr>
            </a:lvl2pPr>
            <a:lvl3pPr>
              <a:defRPr sz="2400">
                <a:latin typeface="StoneSansITCStd Medium" pitchFamily="50" charset="0"/>
              </a:defRPr>
            </a:lvl3pPr>
            <a:lvl4pPr>
              <a:defRPr sz="2000">
                <a:latin typeface="StoneSansITCStd Medium" pitchFamily="50" charset="0"/>
              </a:defRPr>
            </a:lvl4pPr>
            <a:lvl5pPr>
              <a:defRPr sz="2000">
                <a:latin typeface="StoneSansITCStd Medium" pitchFamily="50" charset="0"/>
              </a:defRPr>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609601" y="2057401"/>
            <a:ext cx="4011084" cy="4068763"/>
          </a:xfrm>
        </p:spPr>
        <p:txBody>
          <a:bodyPr/>
          <a:lstStyle>
            <a:lvl1pPr marL="0" indent="0">
              <a:buNone/>
              <a:defRPr sz="1400">
                <a:latin typeface="StoneSansITCStd Medium" pitchFamily="50"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6" name="Footer Placeholder 5"/>
          <p:cNvSpPr>
            <a:spLocks noGrp="1"/>
          </p:cNvSpPr>
          <p:nvPr>
            <p:ph type="ftr" sz="quarter" idx="11"/>
          </p:nvPr>
        </p:nvSpPr>
        <p:spPr/>
        <p:txBody>
          <a:bodyPr/>
          <a:lstStyle/>
          <a:p>
            <a:r>
              <a:rPr lang="en-US" dirty="0"/>
              <a:t>4/14/2011</a:t>
            </a:r>
          </a:p>
        </p:txBody>
      </p:sp>
      <p:sp>
        <p:nvSpPr>
          <p:cNvPr id="7" name="Slide Number Placeholder 6"/>
          <p:cNvSpPr>
            <a:spLocks noGrp="1"/>
          </p:cNvSpPr>
          <p:nvPr>
            <p:ph type="sldNum" sz="quarter" idx="12"/>
          </p:nvPr>
        </p:nvSpPr>
        <p:spPr/>
        <p:txBody>
          <a:bodyPr/>
          <a:lstStyle/>
          <a:p>
            <a:fld id="{2B2C7C5F-7E48-4783-96F2-9FFB0D320079}" type="slidenum">
              <a:rPr lang="en-US" smtClean="0"/>
              <a:t>‹#›</a:t>
            </a:fld>
            <a:endParaRPr lang="en-US" dirty="0"/>
          </a:p>
        </p:txBody>
      </p:sp>
    </p:spTree>
    <p:extLst>
      <p:ext uri="{BB962C8B-B14F-4D97-AF65-F5344CB8AC3E}">
        <p14:creationId xmlns:p14="http://schemas.microsoft.com/office/powerpoint/2010/main" val="280774710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E4FC3B3-03FC-4B51-AA04-F9ADC204BAE5}" type="datetimeFigureOut">
              <a:rPr lang="en-US" smtClean="0"/>
              <a:t>9/13/2019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5194960-941B-4409-9A08-99A0E1B85422}" type="slidenum">
              <a:rPr lang="en-US" smtClean="0"/>
              <a:t>‹#›</a:t>
            </a:fld>
            <a:endParaRPr lang="en-US"/>
          </a:p>
        </p:txBody>
      </p:sp>
    </p:spTree>
    <p:extLst>
      <p:ext uri="{BB962C8B-B14F-4D97-AF65-F5344CB8AC3E}">
        <p14:creationId xmlns:p14="http://schemas.microsoft.com/office/powerpoint/2010/main" val="66241807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atin typeface="+mj-lt"/>
              </a:defRPr>
            </a:lvl1pPr>
          </a:lstStyle>
          <a:p>
            <a:r>
              <a:rPr lang="en-US" dirty="0"/>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atin typeface="StoneSansITCStd Medium" pitchFamily="50"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atin typeface="StoneSansITCStd Medium" pitchFamily="50"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B2C7C5F-7E48-4783-96F2-9FFB0D320079}" type="slidenum">
              <a:rPr lang="en-US" smtClean="0"/>
              <a:t>‹#›</a:t>
            </a:fld>
            <a:endParaRPr lang="en-US" dirty="0"/>
          </a:p>
        </p:txBody>
      </p:sp>
    </p:spTree>
    <p:extLst>
      <p:ext uri="{BB962C8B-B14F-4D97-AF65-F5344CB8AC3E}">
        <p14:creationId xmlns:p14="http://schemas.microsoft.com/office/powerpoint/2010/main" val="145769094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1930400" y="304800"/>
            <a:ext cx="9855200" cy="1143000"/>
          </a:xfrm>
        </p:spPr>
        <p:txBody>
          <a:bodyPr/>
          <a:lstStyle>
            <a:lvl1pPr>
              <a:defRPr>
                <a:latin typeface="+mj-lt"/>
              </a:defRPr>
            </a:lvl1pPr>
          </a:lstStyle>
          <a:p>
            <a:r>
              <a:rPr lang="en-US" dirty="0"/>
              <a:t>Click to edit Master title style</a:t>
            </a:r>
          </a:p>
        </p:txBody>
      </p:sp>
      <p:sp>
        <p:nvSpPr>
          <p:cNvPr id="3" name="Vertical Text Placeholder 2"/>
          <p:cNvSpPr>
            <a:spLocks noGrp="1"/>
          </p:cNvSpPr>
          <p:nvPr>
            <p:ph type="body" orient="vert" idx="1"/>
          </p:nvPr>
        </p:nvSpPr>
        <p:spPr/>
        <p:txBody>
          <a:bodyPr vert="eaVert"/>
          <a:lstStyle>
            <a:lvl1pPr>
              <a:defRPr>
                <a:latin typeface="+mn-lt"/>
              </a:defRPr>
            </a:lvl1pPr>
            <a:lvl2pPr>
              <a:defRPr>
                <a:latin typeface="+mn-lt"/>
              </a:defRPr>
            </a:lvl2pPr>
            <a:lvl3pPr>
              <a:defRPr>
                <a:latin typeface="+mn-lt"/>
              </a:defRPr>
            </a:lvl3pPr>
            <a:lvl4pPr>
              <a:defRPr>
                <a:latin typeface="+mn-lt"/>
              </a:defRPr>
            </a:lvl4pPr>
            <a:lvl5pPr>
              <a:defRPr>
                <a:latin typeface="+mn-l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p:cNvSpPr>
            <a:spLocks noGrp="1"/>
          </p:cNvSpPr>
          <p:nvPr>
            <p:ph type="ftr" sz="quarter" idx="11"/>
          </p:nvPr>
        </p:nvSpPr>
        <p:spPr/>
        <p:txBody>
          <a:bodyPr/>
          <a:lstStyle/>
          <a:p>
            <a:r>
              <a:rPr lang="en-US" dirty="0"/>
              <a:t>4/14/2011</a:t>
            </a:r>
          </a:p>
        </p:txBody>
      </p:sp>
      <p:sp>
        <p:nvSpPr>
          <p:cNvPr id="6" name="Slide Number Placeholder 5"/>
          <p:cNvSpPr>
            <a:spLocks noGrp="1"/>
          </p:cNvSpPr>
          <p:nvPr>
            <p:ph type="sldNum" sz="quarter" idx="12"/>
          </p:nvPr>
        </p:nvSpPr>
        <p:spPr/>
        <p:txBody>
          <a:bodyPr/>
          <a:lstStyle/>
          <a:p>
            <a:fld id="{2B2C7C5F-7E48-4783-96F2-9FFB0D320079}" type="slidenum">
              <a:rPr lang="en-US" smtClean="0"/>
              <a:t>‹#›</a:t>
            </a:fld>
            <a:endParaRPr lang="en-US" dirty="0"/>
          </a:p>
        </p:txBody>
      </p:sp>
    </p:spTree>
    <p:extLst>
      <p:ext uri="{BB962C8B-B14F-4D97-AF65-F5344CB8AC3E}">
        <p14:creationId xmlns:p14="http://schemas.microsoft.com/office/powerpoint/2010/main" val="181970402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lvl1pPr>
              <a:defRPr>
                <a:latin typeface="StoneSansITCStd SemiBold" pitchFamily="50" charset="0"/>
              </a:defRPr>
            </a:lvl1pPr>
          </a:lstStyle>
          <a:p>
            <a:r>
              <a:rPr lang="en-US" dirty="0"/>
              <a:t>Click to edit Master title style</a:t>
            </a:r>
          </a:p>
        </p:txBody>
      </p:sp>
      <p:sp>
        <p:nvSpPr>
          <p:cNvPr id="3" name="Vertical Text Placeholder 2"/>
          <p:cNvSpPr>
            <a:spLocks noGrp="1"/>
          </p:cNvSpPr>
          <p:nvPr>
            <p:ph type="body" orient="vert" idx="1"/>
          </p:nvPr>
        </p:nvSpPr>
        <p:spPr>
          <a:xfrm>
            <a:off x="2235200" y="274639"/>
            <a:ext cx="6400800" cy="5851525"/>
          </a:xfrm>
        </p:spPr>
        <p:txBody>
          <a:bodyPr vert="eaVert"/>
          <a:lstStyle>
            <a:lvl1pPr>
              <a:defRPr>
                <a:latin typeface="StoneSansITCStd Medium" pitchFamily="50" charset="0"/>
              </a:defRPr>
            </a:lvl1pPr>
            <a:lvl2pPr>
              <a:defRPr>
                <a:latin typeface="StoneSansITCStd Medium" pitchFamily="50" charset="0"/>
              </a:defRPr>
            </a:lvl2pPr>
            <a:lvl3pPr>
              <a:defRPr>
                <a:latin typeface="StoneSansITCStd Medium" pitchFamily="50" charset="0"/>
              </a:defRPr>
            </a:lvl3pPr>
            <a:lvl4pPr>
              <a:defRPr>
                <a:latin typeface="StoneSansITCStd Medium" pitchFamily="50" charset="0"/>
              </a:defRPr>
            </a:lvl4pPr>
            <a:lvl5pPr>
              <a:defRPr>
                <a:latin typeface="StoneSansITCStd Medium" pitchFamily="50"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p:cNvSpPr>
            <a:spLocks noGrp="1"/>
          </p:cNvSpPr>
          <p:nvPr>
            <p:ph type="ftr" sz="quarter" idx="11"/>
          </p:nvPr>
        </p:nvSpPr>
        <p:spPr/>
        <p:txBody>
          <a:bodyPr/>
          <a:lstStyle/>
          <a:p>
            <a:r>
              <a:rPr lang="en-US" dirty="0"/>
              <a:t>4/14/2011</a:t>
            </a:r>
          </a:p>
        </p:txBody>
      </p:sp>
      <p:sp>
        <p:nvSpPr>
          <p:cNvPr id="6" name="Slide Number Placeholder 5"/>
          <p:cNvSpPr>
            <a:spLocks noGrp="1"/>
          </p:cNvSpPr>
          <p:nvPr>
            <p:ph type="sldNum" sz="quarter" idx="12"/>
          </p:nvPr>
        </p:nvSpPr>
        <p:spPr/>
        <p:txBody>
          <a:bodyPr/>
          <a:lstStyle/>
          <a:p>
            <a:fld id="{2B2C7C5F-7E48-4783-96F2-9FFB0D320079}" type="slidenum">
              <a:rPr lang="en-US" smtClean="0"/>
              <a:t>‹#›</a:t>
            </a:fld>
            <a:endParaRPr lang="en-US" dirty="0"/>
          </a:p>
        </p:txBody>
      </p:sp>
    </p:spTree>
    <p:extLst>
      <p:ext uri="{BB962C8B-B14F-4D97-AF65-F5344CB8AC3E}">
        <p14:creationId xmlns:p14="http://schemas.microsoft.com/office/powerpoint/2010/main" val="156868728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6E4FC3B3-03FC-4B51-AA04-F9ADC204BAE5}" type="datetimeFigureOut">
              <a:rPr lang="en-US" smtClean="0"/>
              <a:t>9/13/2019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5194960-941B-4409-9A08-99A0E1B85422}" type="slidenum">
              <a:rPr lang="en-US" smtClean="0"/>
              <a:t>‹#›</a:t>
            </a:fld>
            <a:endParaRPr lang="en-US"/>
          </a:p>
        </p:txBody>
      </p:sp>
    </p:spTree>
    <p:extLst>
      <p:ext uri="{BB962C8B-B14F-4D97-AF65-F5344CB8AC3E}">
        <p14:creationId xmlns:p14="http://schemas.microsoft.com/office/powerpoint/2010/main" val="201760645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6E4FC3B3-03FC-4B51-AA04-F9ADC204BAE5}" type="datetimeFigureOut">
              <a:rPr lang="en-US" smtClean="0"/>
              <a:t>9/13/2019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5194960-941B-4409-9A08-99A0E1B85422}" type="slidenum">
              <a:rPr lang="en-US" smtClean="0"/>
              <a:t>‹#›</a:t>
            </a:fld>
            <a:endParaRPr lang="en-US"/>
          </a:p>
        </p:txBody>
      </p:sp>
    </p:spTree>
    <p:extLst>
      <p:ext uri="{BB962C8B-B14F-4D97-AF65-F5344CB8AC3E}">
        <p14:creationId xmlns:p14="http://schemas.microsoft.com/office/powerpoint/2010/main" val="268859776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6E4FC3B3-03FC-4B51-AA04-F9ADC204BAE5}" type="datetimeFigureOut">
              <a:rPr lang="en-US" smtClean="0"/>
              <a:t>9/13/2019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5194960-941B-4409-9A08-99A0E1B85422}" type="slidenum">
              <a:rPr lang="en-US" smtClean="0"/>
              <a:t>‹#›</a:t>
            </a:fld>
            <a:endParaRPr lang="en-US"/>
          </a:p>
        </p:txBody>
      </p:sp>
    </p:spTree>
    <p:extLst>
      <p:ext uri="{BB962C8B-B14F-4D97-AF65-F5344CB8AC3E}">
        <p14:creationId xmlns:p14="http://schemas.microsoft.com/office/powerpoint/2010/main" val="341495848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6E4FC3B3-03FC-4B51-AA04-F9ADC204BAE5}" type="datetimeFigureOut">
              <a:rPr lang="en-US" smtClean="0"/>
              <a:t>9/13/2019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5194960-941B-4409-9A08-99A0E1B85422}" type="slidenum">
              <a:rPr lang="en-US" smtClean="0"/>
              <a:t>‹#›</a:t>
            </a:fld>
            <a:endParaRPr lang="en-US"/>
          </a:p>
        </p:txBody>
      </p:sp>
    </p:spTree>
    <p:extLst>
      <p:ext uri="{BB962C8B-B14F-4D97-AF65-F5344CB8AC3E}">
        <p14:creationId xmlns:p14="http://schemas.microsoft.com/office/powerpoint/2010/main" val="10983728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E4FC3B3-03FC-4B51-AA04-F9ADC204BAE5}" type="datetimeFigureOut">
              <a:rPr lang="en-US" smtClean="0"/>
              <a:t>9/13/2019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5194960-941B-4409-9A08-99A0E1B85422}" type="slidenum">
              <a:rPr lang="en-US" smtClean="0"/>
              <a:t>‹#›</a:t>
            </a:fld>
            <a:endParaRPr lang="en-US"/>
          </a:p>
        </p:txBody>
      </p:sp>
    </p:spTree>
    <p:extLst>
      <p:ext uri="{BB962C8B-B14F-4D97-AF65-F5344CB8AC3E}">
        <p14:creationId xmlns:p14="http://schemas.microsoft.com/office/powerpoint/2010/main" val="45410059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6E4FC3B3-03FC-4B51-AA04-F9ADC204BAE5}" type="datetimeFigureOut">
              <a:rPr lang="en-US" smtClean="0"/>
              <a:t>9/13/2019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5194960-941B-4409-9A08-99A0E1B85422}" type="slidenum">
              <a:rPr lang="en-US" smtClean="0"/>
              <a:t>‹#›</a:t>
            </a:fld>
            <a:endParaRPr lang="en-US"/>
          </a:p>
        </p:txBody>
      </p:sp>
    </p:spTree>
    <p:extLst>
      <p:ext uri="{BB962C8B-B14F-4D97-AF65-F5344CB8AC3E}">
        <p14:creationId xmlns:p14="http://schemas.microsoft.com/office/powerpoint/2010/main" val="208175947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6E4FC3B3-03FC-4B51-AA04-F9ADC204BAE5}" type="datetimeFigureOut">
              <a:rPr lang="en-US" smtClean="0"/>
              <a:t>9/13/2019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5194960-941B-4409-9A08-99A0E1B85422}" type="slidenum">
              <a:rPr lang="en-US" smtClean="0"/>
              <a:t>‹#›</a:t>
            </a:fld>
            <a:endParaRPr lang="en-US"/>
          </a:p>
        </p:txBody>
      </p:sp>
    </p:spTree>
    <p:extLst>
      <p:ext uri="{BB962C8B-B14F-4D97-AF65-F5344CB8AC3E}">
        <p14:creationId xmlns:p14="http://schemas.microsoft.com/office/powerpoint/2010/main" val="158570071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pn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E4FC3B3-03FC-4B51-AA04-F9ADC204BAE5}" type="datetimeFigureOut">
              <a:rPr lang="en-US" smtClean="0"/>
              <a:t>9/13/2019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5194960-941B-4409-9A08-99A0E1B85422}" type="slidenum">
              <a:rPr lang="en-US" smtClean="0"/>
              <a:t>‹#›</a:t>
            </a:fld>
            <a:endParaRPr lang="en-US"/>
          </a:p>
        </p:txBody>
      </p:sp>
    </p:spTree>
    <p:extLst>
      <p:ext uri="{BB962C8B-B14F-4D97-AF65-F5344CB8AC3E}">
        <p14:creationId xmlns:p14="http://schemas.microsoft.com/office/powerpoint/2010/main" val="361698742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641600" y="304800"/>
            <a:ext cx="9144000" cy="1143000"/>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dirty="0"/>
              <a:t>4/14/2011</a:t>
            </a:r>
          </a:p>
        </p:txBody>
      </p:sp>
      <p:sp>
        <p:nvSpPr>
          <p:cNvPr id="6" name="Slide Number Placeholder 5"/>
          <p:cNvSpPr>
            <a:spLocks noGrp="1"/>
          </p:cNvSpPr>
          <p:nvPr>
            <p:ph type="sldNum" sz="quarter" idx="4"/>
          </p:nvPr>
        </p:nvSpPr>
        <p:spPr>
          <a:xfrm>
            <a:off x="11176000" y="6356351"/>
            <a:ext cx="406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B2C7C5F-7E48-4783-96F2-9FFB0D320079}" type="slidenum">
              <a:rPr lang="en-US" smtClean="0"/>
              <a:t>‹#›</a:t>
            </a:fld>
            <a:endParaRPr lang="en-US" dirty="0"/>
          </a:p>
        </p:txBody>
      </p:sp>
      <p:pic>
        <p:nvPicPr>
          <p:cNvPr id="8" name="Picture 7"/>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132549" y="159087"/>
            <a:ext cx="2509051" cy="1210926"/>
          </a:xfrm>
          <a:prstGeom prst="rect">
            <a:avLst/>
          </a:prstGeom>
        </p:spPr>
      </p:pic>
      <p:pic>
        <p:nvPicPr>
          <p:cNvPr id="4" name="Picture 3"/>
          <p:cNvPicPr>
            <a:picLocks noChangeAspect="1"/>
          </p:cNvPicPr>
          <p:nvPr userDrawn="1"/>
        </p:nvPicPr>
        <p:blipFill>
          <a:blip r:embed="rId14" cstate="print">
            <a:extLst>
              <a:ext uri="{28A0092B-C50C-407E-A947-70E740481C1C}">
                <a14:useLocalDpi xmlns:a14="http://schemas.microsoft.com/office/drawing/2010/main" val="0"/>
              </a:ext>
            </a:extLst>
          </a:blip>
          <a:stretch>
            <a:fillRect/>
          </a:stretch>
        </p:blipFill>
        <p:spPr>
          <a:xfrm>
            <a:off x="0" y="6281716"/>
            <a:ext cx="2946400" cy="576284"/>
          </a:xfrm>
          <a:prstGeom prst="rect">
            <a:avLst/>
          </a:prstGeom>
        </p:spPr>
      </p:pic>
    </p:spTree>
    <p:extLst>
      <p:ext uri="{BB962C8B-B14F-4D97-AF65-F5344CB8AC3E}">
        <p14:creationId xmlns:p14="http://schemas.microsoft.com/office/powerpoint/2010/main" val="10795545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12.jpg"/></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6.png"/><Relationship Id="rId1" Type="http://schemas.openxmlformats.org/officeDocument/2006/relationships/slideLayout" Target="../slideLayouts/slideLayout7.xml"/><Relationship Id="rId4" Type="http://schemas.openxmlformats.org/officeDocument/2006/relationships/image" Target="../media/image15.png"/></Relationships>
</file>

<file path=ppt/slides/_rels/slide1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6.png"/><Relationship Id="rId1" Type="http://schemas.openxmlformats.org/officeDocument/2006/relationships/slideLayout" Target="../slideLayouts/slideLayout7.xml"/><Relationship Id="rId4" Type="http://schemas.openxmlformats.org/officeDocument/2006/relationships/image" Target="../media/image15.png"/></Relationships>
</file>

<file path=ppt/slides/_rels/slide1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6.png"/><Relationship Id="rId1" Type="http://schemas.openxmlformats.org/officeDocument/2006/relationships/slideLayout" Target="../slideLayouts/slideLayout7.xml"/><Relationship Id="rId4" Type="http://schemas.openxmlformats.org/officeDocument/2006/relationships/image" Target="../media/image15.png"/></Relationships>
</file>

<file path=ppt/slides/_rels/slide1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6.png"/><Relationship Id="rId1" Type="http://schemas.openxmlformats.org/officeDocument/2006/relationships/slideLayout" Target="../slideLayouts/slideLayout7.xml"/><Relationship Id="rId4" Type="http://schemas.openxmlformats.org/officeDocument/2006/relationships/image" Target="../media/image15.png"/></Relationships>
</file>

<file path=ppt/slides/_rels/slide1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6.png"/><Relationship Id="rId1" Type="http://schemas.openxmlformats.org/officeDocument/2006/relationships/slideLayout" Target="../slideLayouts/slideLayout7.xml"/><Relationship Id="rId4" Type="http://schemas.openxmlformats.org/officeDocument/2006/relationships/image" Target="../media/image18.png"/></Relationships>
</file>

<file path=ppt/slides/_rels/slide1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6.png"/><Relationship Id="rId1" Type="http://schemas.openxmlformats.org/officeDocument/2006/relationships/slideLayout" Target="../slideLayouts/slideLayout7.xml"/><Relationship Id="rId4" Type="http://schemas.openxmlformats.org/officeDocument/2006/relationships/image" Target="../media/image20.png"/></Relationships>
</file>

<file path=ppt/slides/_rels/slide2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6.png"/><Relationship Id="rId1" Type="http://schemas.openxmlformats.org/officeDocument/2006/relationships/slideLayout" Target="../slideLayouts/slideLayout7.xml"/><Relationship Id="rId4" Type="http://schemas.openxmlformats.org/officeDocument/2006/relationships/image" Target="../media/image21.jpeg"/></Relationships>
</file>

<file path=ppt/slides/_rels/slide2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eg"/><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7.xml"/><Relationship Id="rId5" Type="http://schemas.openxmlformats.org/officeDocument/2006/relationships/image" Target="../media/image8.png"/><Relationship Id="rId4" Type="http://schemas.openxmlformats.org/officeDocument/2006/relationships/image" Target="../media/image7.png"/></Relationships>
</file>

<file path=ppt/slides/_rels/slide30.xml.rels><?xml version="1.0" encoding="UTF-8" standalone="yes"?>
<Relationships xmlns="http://schemas.openxmlformats.org/package/2006/relationships"><Relationship Id="rId3" Type="http://schemas.microsoft.com/office/2007/relationships/media" Target="../media/media2.mp4"/><Relationship Id="rId7" Type="http://schemas.openxmlformats.org/officeDocument/2006/relationships/image" Target="../media/image26.png"/><Relationship Id="rId2" Type="http://schemas.openxmlformats.org/officeDocument/2006/relationships/video" Target="../media/media1.mp4"/><Relationship Id="rId1" Type="http://schemas.microsoft.com/office/2007/relationships/media" Target="../media/media1.mp4"/><Relationship Id="rId6" Type="http://schemas.openxmlformats.org/officeDocument/2006/relationships/image" Target="../media/image25.png"/><Relationship Id="rId5" Type="http://schemas.openxmlformats.org/officeDocument/2006/relationships/slideLayout" Target="../slideLayouts/slideLayout13.xml"/><Relationship Id="rId4" Type="http://schemas.openxmlformats.org/officeDocument/2006/relationships/video" Target="../media/media2.mp4"/></Relationships>
</file>

<file path=ppt/slides/_rels/slide31.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jpeg"/><Relationship Id="rId1" Type="http://schemas.openxmlformats.org/officeDocument/2006/relationships/slideLayout" Target="../slideLayouts/slideLayout13.xml"/><Relationship Id="rId5" Type="http://schemas.openxmlformats.org/officeDocument/2006/relationships/image" Target="../media/image30.jpeg"/><Relationship Id="rId4" Type="http://schemas.openxmlformats.org/officeDocument/2006/relationships/image" Target="../media/image29.jpe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6.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Rectangle 1">
            <a:extLst>
              <a:ext uri="{FF2B5EF4-FFF2-40B4-BE49-F238E27FC236}">
                <a16:creationId xmlns:a16="http://schemas.microsoft.com/office/drawing/2014/main" id="{D58C1F67-66DC-45BA-930F-D6C908EDE5FE}"/>
              </a:ext>
            </a:extLst>
          </p:cNvPr>
          <p:cNvSpPr/>
          <p:nvPr/>
        </p:nvSpPr>
        <p:spPr>
          <a:xfrm rot="5400000" flipH="1">
            <a:off x="-195943" y="195943"/>
            <a:ext cx="6858000" cy="6466114"/>
          </a:xfrm>
          <a:custGeom>
            <a:avLst/>
            <a:gdLst>
              <a:gd name="connsiteX0" fmla="*/ 0 w 12193588"/>
              <a:gd name="connsiteY0" fmla="*/ 0 h 3911600"/>
              <a:gd name="connsiteX1" fmla="*/ 12193588 w 12193588"/>
              <a:gd name="connsiteY1" fmla="*/ 0 h 3911600"/>
              <a:gd name="connsiteX2" fmla="*/ 12193588 w 12193588"/>
              <a:gd name="connsiteY2" fmla="*/ 3911600 h 3911600"/>
              <a:gd name="connsiteX3" fmla="*/ 0 w 12193588"/>
              <a:gd name="connsiteY3" fmla="*/ 3911600 h 3911600"/>
              <a:gd name="connsiteX4" fmla="*/ 0 w 12193588"/>
              <a:gd name="connsiteY4" fmla="*/ 0 h 3911600"/>
              <a:gd name="connsiteX0" fmla="*/ 0 w 12193588"/>
              <a:gd name="connsiteY0" fmla="*/ 1422400 h 5334000"/>
              <a:gd name="connsiteX1" fmla="*/ 12193588 w 12193588"/>
              <a:gd name="connsiteY1" fmla="*/ 0 h 5334000"/>
              <a:gd name="connsiteX2" fmla="*/ 12193588 w 12193588"/>
              <a:gd name="connsiteY2" fmla="*/ 5334000 h 5334000"/>
              <a:gd name="connsiteX3" fmla="*/ 0 w 12193588"/>
              <a:gd name="connsiteY3" fmla="*/ 5334000 h 5334000"/>
              <a:gd name="connsiteX4" fmla="*/ 0 w 12193588"/>
              <a:gd name="connsiteY4" fmla="*/ 1422400 h 5334000"/>
              <a:gd name="connsiteX0" fmla="*/ 0 w 12193592"/>
              <a:gd name="connsiteY0" fmla="*/ 725616 h 4637216"/>
              <a:gd name="connsiteX1" fmla="*/ 12193592 w 12193592"/>
              <a:gd name="connsiteY1" fmla="*/ 0 h 4637216"/>
              <a:gd name="connsiteX2" fmla="*/ 12193588 w 12193592"/>
              <a:gd name="connsiteY2" fmla="*/ 4637216 h 4637216"/>
              <a:gd name="connsiteX3" fmla="*/ 0 w 12193592"/>
              <a:gd name="connsiteY3" fmla="*/ 4637216 h 4637216"/>
              <a:gd name="connsiteX4" fmla="*/ 0 w 12193592"/>
              <a:gd name="connsiteY4" fmla="*/ 725616 h 463721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3592" h="4637216">
                <a:moveTo>
                  <a:pt x="0" y="725616"/>
                </a:moveTo>
                <a:lnTo>
                  <a:pt x="12193592" y="0"/>
                </a:lnTo>
                <a:cubicBezTo>
                  <a:pt x="12193591" y="1545739"/>
                  <a:pt x="12193589" y="3091477"/>
                  <a:pt x="12193588" y="4637216"/>
                </a:cubicBezTo>
                <a:lnTo>
                  <a:pt x="0" y="4637216"/>
                </a:lnTo>
                <a:lnTo>
                  <a:pt x="0" y="725616"/>
                </a:lnTo>
                <a:close/>
              </a:path>
            </a:pathLst>
          </a:custGeom>
          <a:solidFill>
            <a:srgbClr val="4747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solidFill>
                <a:schemeClr val="bg1">
                  <a:lumMod val="85000"/>
                </a:schemeClr>
              </a:solidFill>
            </a:endParaRPr>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62326" y="134076"/>
            <a:ext cx="2715478" cy="1927989"/>
          </a:xfrm>
          <a:prstGeom prst="rect">
            <a:avLst/>
          </a:prstGeom>
        </p:spPr>
      </p:pic>
      <p:sp>
        <p:nvSpPr>
          <p:cNvPr id="6" name="TextBox 5">
            <a:extLst>
              <a:ext uri="{FF2B5EF4-FFF2-40B4-BE49-F238E27FC236}">
                <a16:creationId xmlns:a16="http://schemas.microsoft.com/office/drawing/2014/main" id="{54C9D86E-8A24-455E-AFCC-E764C79A659B}"/>
              </a:ext>
            </a:extLst>
          </p:cNvPr>
          <p:cNvSpPr txBox="1"/>
          <p:nvPr/>
        </p:nvSpPr>
        <p:spPr>
          <a:xfrm>
            <a:off x="262326" y="3105691"/>
            <a:ext cx="5121437" cy="1569660"/>
          </a:xfrm>
          <a:prstGeom prst="rect">
            <a:avLst/>
          </a:prstGeom>
          <a:noFill/>
        </p:spPr>
        <p:txBody>
          <a:bodyPr wrap="square" rtlCol="0">
            <a:spAutoFit/>
          </a:bodyPr>
          <a:lstStyle/>
          <a:p>
            <a:pPr algn="ctr">
              <a:tabLst>
                <a:tab pos="536575" algn="l"/>
              </a:tabLst>
            </a:pPr>
            <a:r>
              <a:rPr lang="en-US" sz="4800" b="1" dirty="0">
                <a:solidFill>
                  <a:schemeClr val="bg1"/>
                </a:solidFill>
                <a:latin typeface="StoneSansITCStd Medium" panose="02000603050000020004" pitchFamily="50" charset="0"/>
              </a:rPr>
              <a:t>Rethinking</a:t>
            </a:r>
          </a:p>
          <a:p>
            <a:pPr algn="ctr">
              <a:tabLst>
                <a:tab pos="536575" algn="l"/>
              </a:tabLst>
            </a:pPr>
            <a:r>
              <a:rPr lang="en-US" sz="4800" b="1" dirty="0">
                <a:solidFill>
                  <a:schemeClr val="bg1"/>
                </a:solidFill>
                <a:latin typeface="StoneSansITCStd Medium" panose="02000603050000020004" pitchFamily="50" charset="0"/>
              </a:rPr>
              <a:t>Guardianship</a:t>
            </a:r>
            <a:endParaRPr lang="en-US" sz="4800" b="1" i="1" dirty="0">
              <a:solidFill>
                <a:schemeClr val="bg1"/>
              </a:solidFill>
              <a:latin typeface="StoneSansITCStd Medium" panose="02000603050000020004" pitchFamily="50" charset="0"/>
            </a:endParaRPr>
          </a:p>
        </p:txBody>
      </p:sp>
    </p:spTree>
    <p:extLst>
      <p:ext uri="{BB962C8B-B14F-4D97-AF65-F5344CB8AC3E}">
        <p14:creationId xmlns:p14="http://schemas.microsoft.com/office/powerpoint/2010/main" val="269027712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11" name="Picture 1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176592312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6" name="Rectangle 1">
            <a:extLst>
              <a:ext uri="{FF2B5EF4-FFF2-40B4-BE49-F238E27FC236}">
                <a16:creationId xmlns:a16="http://schemas.microsoft.com/office/drawing/2014/main" id="{D58C1F67-66DC-45BA-930F-D6C908EDE5FE}"/>
              </a:ext>
            </a:extLst>
          </p:cNvPr>
          <p:cNvSpPr/>
          <p:nvPr/>
        </p:nvSpPr>
        <p:spPr>
          <a:xfrm rot="5400000" flipH="1">
            <a:off x="-402891" y="378469"/>
            <a:ext cx="6882422" cy="6076640"/>
          </a:xfrm>
          <a:custGeom>
            <a:avLst/>
            <a:gdLst>
              <a:gd name="connsiteX0" fmla="*/ 0 w 12193588"/>
              <a:gd name="connsiteY0" fmla="*/ 0 h 3911600"/>
              <a:gd name="connsiteX1" fmla="*/ 12193588 w 12193588"/>
              <a:gd name="connsiteY1" fmla="*/ 0 h 3911600"/>
              <a:gd name="connsiteX2" fmla="*/ 12193588 w 12193588"/>
              <a:gd name="connsiteY2" fmla="*/ 3911600 h 3911600"/>
              <a:gd name="connsiteX3" fmla="*/ 0 w 12193588"/>
              <a:gd name="connsiteY3" fmla="*/ 3911600 h 3911600"/>
              <a:gd name="connsiteX4" fmla="*/ 0 w 12193588"/>
              <a:gd name="connsiteY4" fmla="*/ 0 h 3911600"/>
              <a:gd name="connsiteX0" fmla="*/ 0 w 12193588"/>
              <a:gd name="connsiteY0" fmla="*/ 1422400 h 5334000"/>
              <a:gd name="connsiteX1" fmla="*/ 12193588 w 12193588"/>
              <a:gd name="connsiteY1" fmla="*/ 0 h 5334000"/>
              <a:gd name="connsiteX2" fmla="*/ 12193588 w 12193588"/>
              <a:gd name="connsiteY2" fmla="*/ 5334000 h 5334000"/>
              <a:gd name="connsiteX3" fmla="*/ 0 w 12193588"/>
              <a:gd name="connsiteY3" fmla="*/ 5334000 h 5334000"/>
              <a:gd name="connsiteX4" fmla="*/ 0 w 12193588"/>
              <a:gd name="connsiteY4" fmla="*/ 1422400 h 5334000"/>
              <a:gd name="connsiteX0" fmla="*/ 0 w 12193592"/>
              <a:gd name="connsiteY0" fmla="*/ 725616 h 4637216"/>
              <a:gd name="connsiteX1" fmla="*/ 12193592 w 12193592"/>
              <a:gd name="connsiteY1" fmla="*/ 0 h 4637216"/>
              <a:gd name="connsiteX2" fmla="*/ 12193588 w 12193592"/>
              <a:gd name="connsiteY2" fmla="*/ 4637216 h 4637216"/>
              <a:gd name="connsiteX3" fmla="*/ 0 w 12193592"/>
              <a:gd name="connsiteY3" fmla="*/ 4637216 h 4637216"/>
              <a:gd name="connsiteX4" fmla="*/ 0 w 12193592"/>
              <a:gd name="connsiteY4" fmla="*/ 725616 h 463721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3592" h="4637216">
                <a:moveTo>
                  <a:pt x="0" y="725616"/>
                </a:moveTo>
                <a:lnTo>
                  <a:pt x="12193592" y="0"/>
                </a:lnTo>
                <a:cubicBezTo>
                  <a:pt x="12193591" y="1545739"/>
                  <a:pt x="12193589" y="3091477"/>
                  <a:pt x="12193588" y="4637216"/>
                </a:cubicBezTo>
                <a:lnTo>
                  <a:pt x="0" y="4637216"/>
                </a:lnTo>
                <a:lnTo>
                  <a:pt x="0" y="725616"/>
                </a:lnTo>
                <a:close/>
              </a:path>
            </a:pathLst>
          </a:custGeom>
          <a:solidFill>
            <a:srgbClr val="FFCB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solidFill>
                <a:schemeClr val="bg1">
                  <a:lumMod val="85000"/>
                </a:schemeClr>
              </a:solidFill>
            </a:endParaRPr>
          </a:p>
        </p:txBody>
      </p:sp>
      <p:sp>
        <p:nvSpPr>
          <p:cNvPr id="4" name="Rectangle 3"/>
          <p:cNvSpPr txBox="1">
            <a:spLocks noChangeArrowheads="1"/>
          </p:cNvSpPr>
          <p:nvPr/>
        </p:nvSpPr>
        <p:spPr>
          <a:xfrm>
            <a:off x="74938" y="2621904"/>
            <a:ext cx="5514751" cy="11940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altLang="en-US" sz="4000" b="1" dirty="0">
                <a:latin typeface="Ink Free" panose="03080402000500000000" pitchFamily="66" charset="0"/>
              </a:rPr>
              <a:t>The </a:t>
            </a:r>
            <a:r>
              <a:rPr lang="en-US" altLang="en-US" sz="4000" b="1" u="sng" dirty="0">
                <a:latin typeface="Ink Free" panose="03080402000500000000" pitchFamily="66" charset="0"/>
              </a:rPr>
              <a:t>LEAST</a:t>
            </a:r>
            <a:r>
              <a:rPr lang="en-US" altLang="en-US" sz="4000" b="1" dirty="0">
                <a:latin typeface="Ink Free" panose="03080402000500000000" pitchFamily="66" charset="0"/>
              </a:rPr>
              <a:t> Intrusive Alternative</a:t>
            </a:r>
            <a:endParaRPr lang="en-US" altLang="en-US" sz="2400" b="1" dirty="0">
              <a:latin typeface="Ink Free" panose="03080402000500000000" pitchFamily="66" charset="0"/>
            </a:endParaRPr>
          </a:p>
        </p:txBody>
      </p:sp>
      <p:grpSp>
        <p:nvGrpSpPr>
          <p:cNvPr id="6" name="Group 5"/>
          <p:cNvGrpSpPr/>
          <p:nvPr/>
        </p:nvGrpSpPr>
        <p:grpSpPr>
          <a:xfrm>
            <a:off x="5873576" y="3558746"/>
            <a:ext cx="6238843" cy="440057"/>
            <a:chOff x="5953157" y="2172202"/>
            <a:chExt cx="6238843" cy="440057"/>
          </a:xfrm>
        </p:grpSpPr>
        <p:sp>
          <p:nvSpPr>
            <p:cNvPr id="3" name="Rectangle 2"/>
            <p:cNvSpPr/>
            <p:nvPr/>
          </p:nvSpPr>
          <p:spPr>
            <a:xfrm>
              <a:off x="6334714" y="2172202"/>
              <a:ext cx="5857286" cy="440057"/>
            </a:xfrm>
            <a:prstGeom prst="rect">
              <a:avLst/>
            </a:prstGeom>
          </p:spPr>
          <p:txBody>
            <a:bodyPr wrap="square">
              <a:spAutoFit/>
            </a:bodyPr>
            <a:lstStyle/>
            <a:p>
              <a:pPr>
                <a:lnSpc>
                  <a:spcPct val="80000"/>
                </a:lnSpc>
              </a:pPr>
              <a:r>
                <a:rPr lang="en-US" altLang="en-US" sz="2800" dirty="0">
                  <a:latin typeface="StoneSansITCStd Medium" panose="02000603050000020004" pitchFamily="50" charset="0"/>
                </a:rPr>
                <a:t>Be connected and present</a:t>
              </a:r>
            </a:p>
          </p:txBody>
        </p:sp>
        <p:pic>
          <p:nvPicPr>
            <p:cNvPr id="15" name="Picture 2" descr="Image result for Check box"/>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953157" y="2212336"/>
              <a:ext cx="360625" cy="366324"/>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5" name="Group 4"/>
          <p:cNvGrpSpPr/>
          <p:nvPr/>
        </p:nvGrpSpPr>
        <p:grpSpPr>
          <a:xfrm>
            <a:off x="5873576" y="4230790"/>
            <a:ext cx="6238843" cy="440057"/>
            <a:chOff x="5953157" y="3624610"/>
            <a:chExt cx="6238843" cy="440057"/>
          </a:xfrm>
        </p:grpSpPr>
        <p:sp>
          <p:nvSpPr>
            <p:cNvPr id="14" name="Rectangle 13"/>
            <p:cNvSpPr/>
            <p:nvPr/>
          </p:nvSpPr>
          <p:spPr>
            <a:xfrm>
              <a:off x="6313782" y="3624610"/>
              <a:ext cx="5878218" cy="440057"/>
            </a:xfrm>
            <a:prstGeom prst="rect">
              <a:avLst/>
            </a:prstGeom>
          </p:spPr>
          <p:txBody>
            <a:bodyPr wrap="square">
              <a:spAutoFit/>
            </a:bodyPr>
            <a:lstStyle/>
            <a:p>
              <a:pPr>
                <a:lnSpc>
                  <a:spcPct val="80000"/>
                </a:lnSpc>
              </a:pPr>
              <a:r>
                <a:rPr lang="en-US" altLang="en-US" sz="2800" dirty="0">
                  <a:latin typeface="StoneSansITCStd Medium" panose="02000603050000020004" pitchFamily="50" charset="0"/>
                </a:rPr>
                <a:t>Go to meetings/planning sessions</a:t>
              </a:r>
            </a:p>
          </p:txBody>
        </p:sp>
        <p:pic>
          <p:nvPicPr>
            <p:cNvPr id="19" name="Picture 2" descr="Image result for Check box"/>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953157" y="3646793"/>
              <a:ext cx="360625" cy="366324"/>
            </a:xfrm>
            <a:prstGeom prst="rect">
              <a:avLst/>
            </a:prstGeom>
            <a:noFill/>
            <a:extLst>
              <a:ext uri="{909E8E84-426E-40DD-AFC4-6F175D3DCCD1}">
                <a14:hiddenFill xmlns:a14="http://schemas.microsoft.com/office/drawing/2010/main">
                  <a:solidFill>
                    <a:srgbClr val="FFFFFF"/>
                  </a:solidFill>
                </a14:hiddenFill>
              </a:ext>
            </a:extLst>
          </p:spPr>
        </p:pic>
      </p:grpSp>
      <p:sp>
        <p:nvSpPr>
          <p:cNvPr id="12" name="Content Placeholder 3"/>
          <p:cNvSpPr txBox="1">
            <a:spLocks/>
          </p:cNvSpPr>
          <p:nvPr/>
        </p:nvSpPr>
        <p:spPr>
          <a:xfrm>
            <a:off x="6053888" y="1512339"/>
            <a:ext cx="5832717" cy="959496"/>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Wingdings" panose="05000000000000000000" pitchFamily="2" charset="2"/>
              <a:buNone/>
              <a:defRPr/>
            </a:pPr>
            <a:r>
              <a:rPr lang="en-US" sz="6000" b="1" dirty="0">
                <a:latin typeface="StoneSansITCStd Medium" panose="02000603050000020004" pitchFamily="50" charset="0"/>
              </a:rPr>
              <a:t>RELEASE OF </a:t>
            </a:r>
            <a:r>
              <a:rPr lang="en-US" sz="6000" b="1" u="sng" dirty="0">
                <a:latin typeface="StoneSansITCStd Medium" panose="02000603050000020004" pitchFamily="50" charset="0"/>
              </a:rPr>
              <a:t>INFORMATION</a:t>
            </a:r>
            <a:endParaRPr lang="en-US" dirty="0">
              <a:latin typeface="StoneSansITCStd Medium" panose="02000603050000020004" pitchFamily="50" charset="0"/>
            </a:endParaRPr>
          </a:p>
        </p:txBody>
      </p:sp>
    </p:spTree>
    <p:extLst>
      <p:ext uri="{BB962C8B-B14F-4D97-AF65-F5344CB8AC3E}">
        <p14:creationId xmlns:p14="http://schemas.microsoft.com/office/powerpoint/2010/main" val="330640886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TextBox 4"/>
          <p:cNvSpPr txBox="1"/>
          <p:nvPr/>
        </p:nvSpPr>
        <p:spPr>
          <a:xfrm>
            <a:off x="672864" y="1140598"/>
            <a:ext cx="7823200" cy="5447645"/>
          </a:xfrm>
          <a:prstGeom prst="rect">
            <a:avLst/>
          </a:prstGeom>
          <a:noFill/>
        </p:spPr>
        <p:txBody>
          <a:bodyPr wrap="square" rtlCol="0">
            <a:spAutoFit/>
          </a:bodyPr>
          <a:lstStyle/>
          <a:p>
            <a:pPr algn="ctr">
              <a:buFont typeface="Wingdings" panose="05000000000000000000" pitchFamily="2" charset="2"/>
              <a:buNone/>
            </a:pPr>
            <a:r>
              <a:rPr lang="en-US" altLang="en-US" sz="3600" b="1" dirty="0">
                <a:latin typeface="StoneSansITCStd Medium" panose="02000603050000020004" pitchFamily="50" charset="0"/>
              </a:rPr>
              <a:t>Person Centered Planning </a:t>
            </a:r>
          </a:p>
          <a:p>
            <a:pPr algn="ctr">
              <a:buFont typeface="Wingdings" panose="05000000000000000000" pitchFamily="2" charset="2"/>
              <a:buNone/>
            </a:pPr>
            <a:endParaRPr lang="en-US" altLang="en-US" sz="2400" dirty="0">
              <a:latin typeface="StoneSansITCStd Medium" panose="02000603050000020004" pitchFamily="50" charset="0"/>
            </a:endParaRPr>
          </a:p>
          <a:p>
            <a:pPr algn="ctr">
              <a:buFont typeface="Wingdings" panose="05000000000000000000" pitchFamily="2" charset="2"/>
              <a:buNone/>
            </a:pPr>
            <a:r>
              <a:rPr lang="en-US" altLang="en-US" sz="2400" dirty="0">
                <a:latin typeface="StoneSansITCStd Medium" panose="02000603050000020004" pitchFamily="50" charset="0"/>
              </a:rPr>
              <a:t>“Person-centered planning’ means a process for planning and supporting the individual receiving services that builds upon the individual’s capacity to engage in activities that promote community life and that honors the individual’s preferences, choices and abilities. The person-centered planning process involves families, friends, and professionals as the individual desires or requires” MCL 330.1700 (g)</a:t>
            </a:r>
          </a:p>
          <a:p>
            <a:pPr algn="r">
              <a:buFont typeface="Wingdings" panose="05000000000000000000" pitchFamily="2" charset="2"/>
              <a:buNone/>
            </a:pPr>
            <a:endParaRPr lang="en-US" altLang="en-US" sz="2000" dirty="0">
              <a:latin typeface="StoneSansITCStd Medium" panose="02000603050000020004" pitchFamily="50" charset="0"/>
            </a:endParaRPr>
          </a:p>
          <a:p>
            <a:pPr algn="r">
              <a:buFont typeface="Wingdings" panose="05000000000000000000" pitchFamily="2" charset="2"/>
              <a:buNone/>
            </a:pPr>
            <a:r>
              <a:rPr lang="en-US" altLang="en-US" sz="1600" dirty="0">
                <a:latin typeface="StoneSansITCStd Medium" panose="02000603050000020004" pitchFamily="50" charset="0"/>
              </a:rPr>
              <a:t>-Michigan’s Long Term Care Group Report and Recommendation, </a:t>
            </a:r>
          </a:p>
          <a:p>
            <a:pPr algn="r">
              <a:buFont typeface="Wingdings" panose="05000000000000000000" pitchFamily="2" charset="2"/>
              <a:buNone/>
            </a:pPr>
            <a:r>
              <a:rPr lang="en-US" altLang="en-US" sz="1600" dirty="0">
                <a:latin typeface="StoneSansITCStd Medium" panose="02000603050000020004" pitchFamily="50" charset="0"/>
              </a:rPr>
              <a:t>June 2000 </a:t>
            </a:r>
          </a:p>
          <a:p>
            <a:pPr lvl="1" algn="ctr">
              <a:buFont typeface="Wingdings" panose="05000000000000000000" pitchFamily="2" charset="2"/>
              <a:buNone/>
            </a:pPr>
            <a:endParaRPr lang="en-US" altLang="en-US" sz="4400" dirty="0">
              <a:latin typeface="StoneSansITCStd Medium" panose="02000603050000020004" pitchFamily="50" charset="0"/>
            </a:endParaRPr>
          </a:p>
        </p:txBody>
      </p:sp>
      <p:pic>
        <p:nvPicPr>
          <p:cNvPr id="12" name="Picture 1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53866" y="0"/>
            <a:ext cx="5306063" cy="6858000"/>
          </a:xfrm>
          <a:prstGeom prst="rect">
            <a:avLst/>
          </a:prstGeom>
        </p:spPr>
      </p:pic>
      <p:sp>
        <p:nvSpPr>
          <p:cNvPr id="10" name="TextBox 9"/>
          <p:cNvSpPr txBox="1"/>
          <p:nvPr/>
        </p:nvSpPr>
        <p:spPr>
          <a:xfrm rot="18087987">
            <a:off x="8460112" y="4186119"/>
            <a:ext cx="4282196" cy="1446550"/>
          </a:xfrm>
          <a:prstGeom prst="rect">
            <a:avLst/>
          </a:prstGeom>
          <a:noFill/>
        </p:spPr>
        <p:txBody>
          <a:bodyPr wrap="square" rtlCol="0">
            <a:spAutoFit/>
          </a:bodyPr>
          <a:lstStyle/>
          <a:p>
            <a:pPr algn="ctr"/>
            <a:r>
              <a:rPr lang="en-US" sz="4400" b="1" dirty="0">
                <a:solidFill>
                  <a:schemeClr val="bg1"/>
                </a:solidFill>
                <a:latin typeface="Ink Free" panose="03080402000500000000" pitchFamily="66" charset="0"/>
              </a:rPr>
              <a:t>Person Centered Planning </a:t>
            </a:r>
          </a:p>
        </p:txBody>
      </p:sp>
    </p:spTree>
    <p:extLst>
      <p:ext uri="{BB962C8B-B14F-4D97-AF65-F5344CB8AC3E}">
        <p14:creationId xmlns:p14="http://schemas.microsoft.com/office/powerpoint/2010/main" val="153505067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3" name="Rectangle 1">
            <a:extLst>
              <a:ext uri="{FF2B5EF4-FFF2-40B4-BE49-F238E27FC236}">
                <a16:creationId xmlns:a16="http://schemas.microsoft.com/office/drawing/2014/main" id="{D58C1F67-66DC-45BA-930F-D6C908EDE5FE}"/>
              </a:ext>
            </a:extLst>
          </p:cNvPr>
          <p:cNvSpPr/>
          <p:nvPr/>
        </p:nvSpPr>
        <p:spPr>
          <a:xfrm rot="5400000" flipH="1">
            <a:off x="-391067" y="394662"/>
            <a:ext cx="6865691" cy="6083560"/>
          </a:xfrm>
          <a:custGeom>
            <a:avLst/>
            <a:gdLst>
              <a:gd name="connsiteX0" fmla="*/ 0 w 12193588"/>
              <a:gd name="connsiteY0" fmla="*/ 0 h 3911600"/>
              <a:gd name="connsiteX1" fmla="*/ 12193588 w 12193588"/>
              <a:gd name="connsiteY1" fmla="*/ 0 h 3911600"/>
              <a:gd name="connsiteX2" fmla="*/ 12193588 w 12193588"/>
              <a:gd name="connsiteY2" fmla="*/ 3911600 h 3911600"/>
              <a:gd name="connsiteX3" fmla="*/ 0 w 12193588"/>
              <a:gd name="connsiteY3" fmla="*/ 3911600 h 3911600"/>
              <a:gd name="connsiteX4" fmla="*/ 0 w 12193588"/>
              <a:gd name="connsiteY4" fmla="*/ 0 h 3911600"/>
              <a:gd name="connsiteX0" fmla="*/ 0 w 12193588"/>
              <a:gd name="connsiteY0" fmla="*/ 1422400 h 5334000"/>
              <a:gd name="connsiteX1" fmla="*/ 12193588 w 12193588"/>
              <a:gd name="connsiteY1" fmla="*/ 0 h 5334000"/>
              <a:gd name="connsiteX2" fmla="*/ 12193588 w 12193588"/>
              <a:gd name="connsiteY2" fmla="*/ 5334000 h 5334000"/>
              <a:gd name="connsiteX3" fmla="*/ 0 w 12193588"/>
              <a:gd name="connsiteY3" fmla="*/ 5334000 h 5334000"/>
              <a:gd name="connsiteX4" fmla="*/ 0 w 12193588"/>
              <a:gd name="connsiteY4" fmla="*/ 1422400 h 5334000"/>
              <a:gd name="connsiteX0" fmla="*/ 0 w 12193592"/>
              <a:gd name="connsiteY0" fmla="*/ 725616 h 4637216"/>
              <a:gd name="connsiteX1" fmla="*/ 12193592 w 12193592"/>
              <a:gd name="connsiteY1" fmla="*/ 0 h 4637216"/>
              <a:gd name="connsiteX2" fmla="*/ 12193588 w 12193592"/>
              <a:gd name="connsiteY2" fmla="*/ 4637216 h 4637216"/>
              <a:gd name="connsiteX3" fmla="*/ 0 w 12193592"/>
              <a:gd name="connsiteY3" fmla="*/ 4637216 h 4637216"/>
              <a:gd name="connsiteX4" fmla="*/ 0 w 12193592"/>
              <a:gd name="connsiteY4" fmla="*/ 725616 h 463721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3592" h="4637216">
                <a:moveTo>
                  <a:pt x="0" y="725616"/>
                </a:moveTo>
                <a:lnTo>
                  <a:pt x="12193592" y="0"/>
                </a:lnTo>
                <a:cubicBezTo>
                  <a:pt x="12193591" y="1545739"/>
                  <a:pt x="12193589" y="3091477"/>
                  <a:pt x="12193588" y="4637216"/>
                </a:cubicBezTo>
                <a:lnTo>
                  <a:pt x="0" y="4637216"/>
                </a:lnTo>
                <a:lnTo>
                  <a:pt x="0" y="725616"/>
                </a:lnTo>
                <a:close/>
              </a:path>
            </a:pathLst>
          </a:custGeom>
          <a:solidFill>
            <a:srgbClr val="44697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solidFill>
                <a:schemeClr val="bg1">
                  <a:lumMod val="85000"/>
                </a:schemeClr>
              </a:solidFill>
            </a:endParaRPr>
          </a:p>
        </p:txBody>
      </p:sp>
      <p:sp>
        <p:nvSpPr>
          <p:cNvPr id="4" name="Rectangle 3"/>
          <p:cNvSpPr txBox="1">
            <a:spLocks noChangeArrowheads="1"/>
          </p:cNvSpPr>
          <p:nvPr/>
        </p:nvSpPr>
        <p:spPr>
          <a:xfrm>
            <a:off x="12438" y="3042910"/>
            <a:ext cx="5514392" cy="764485"/>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1" algn="ctr">
              <a:buFont typeface="Wingdings" panose="05000000000000000000" pitchFamily="2" charset="2"/>
              <a:buNone/>
            </a:pPr>
            <a:r>
              <a:rPr lang="en-US" altLang="en-US" sz="4400" b="1" dirty="0">
                <a:solidFill>
                  <a:schemeClr val="bg1"/>
                </a:solidFill>
                <a:latin typeface="Ink Free" panose="03080402000500000000" pitchFamily="66" charset="0"/>
              </a:rPr>
              <a:t>KEY POINTS:</a:t>
            </a:r>
            <a:endParaRPr lang="en-US" altLang="en-US" sz="2800" b="1" dirty="0">
              <a:solidFill>
                <a:schemeClr val="bg1"/>
              </a:solidFill>
              <a:latin typeface="Ink Free" panose="03080402000500000000" pitchFamily="66" charset="0"/>
            </a:endParaRPr>
          </a:p>
        </p:txBody>
      </p:sp>
      <p:grpSp>
        <p:nvGrpSpPr>
          <p:cNvPr id="40" name="Group 39"/>
          <p:cNvGrpSpPr/>
          <p:nvPr/>
        </p:nvGrpSpPr>
        <p:grpSpPr>
          <a:xfrm>
            <a:off x="5181484" y="668247"/>
            <a:ext cx="5915609" cy="5513810"/>
            <a:chOff x="5225142" y="691753"/>
            <a:chExt cx="5915609" cy="5513810"/>
          </a:xfrm>
        </p:grpSpPr>
        <p:grpSp>
          <p:nvGrpSpPr>
            <p:cNvPr id="36" name="Group 35"/>
            <p:cNvGrpSpPr/>
            <p:nvPr/>
          </p:nvGrpSpPr>
          <p:grpSpPr>
            <a:xfrm>
              <a:off x="5573484" y="2617963"/>
              <a:ext cx="5265576" cy="698286"/>
              <a:chOff x="5573484" y="2495580"/>
              <a:chExt cx="5265576" cy="698286"/>
            </a:xfrm>
          </p:grpSpPr>
          <p:pic>
            <p:nvPicPr>
              <p:cNvPr id="15" name="Picture 1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73484" y="2495580"/>
                <a:ext cx="5265576" cy="698286"/>
              </a:xfrm>
              <a:prstGeom prst="rect">
                <a:avLst/>
              </a:prstGeom>
            </p:spPr>
          </p:pic>
          <p:sp>
            <p:nvSpPr>
              <p:cNvPr id="16" name="Rectangle 15"/>
              <p:cNvSpPr/>
              <p:nvPr/>
            </p:nvSpPr>
            <p:spPr>
              <a:xfrm>
                <a:off x="6010576" y="2632357"/>
                <a:ext cx="2783419" cy="424732"/>
              </a:xfrm>
              <a:prstGeom prst="rect">
                <a:avLst/>
              </a:prstGeom>
            </p:spPr>
            <p:txBody>
              <a:bodyPr wrap="square">
                <a:spAutoFit/>
              </a:bodyPr>
              <a:lstStyle/>
              <a:p>
                <a:pPr defTabSz="889000">
                  <a:lnSpc>
                    <a:spcPct val="90000"/>
                  </a:lnSpc>
                  <a:spcBef>
                    <a:spcPct val="0"/>
                  </a:spcBef>
                  <a:spcAft>
                    <a:spcPct val="35000"/>
                  </a:spcAft>
                </a:pPr>
                <a:r>
                  <a:rPr lang="en-US" altLang="en-US" sz="2400" b="1" dirty="0">
                    <a:solidFill>
                      <a:schemeClr val="bg1"/>
                    </a:solidFill>
                    <a:latin typeface="StoneSansITCStd Medium" panose="02000603050000020004" pitchFamily="50" charset="0"/>
                  </a:rPr>
                  <a:t>Person Centered</a:t>
                </a:r>
                <a:endParaRPr lang="en-US" sz="2400" b="1" spc="50" dirty="0">
                  <a:ln w="0"/>
                  <a:solidFill>
                    <a:schemeClr val="bg1"/>
                  </a:solidFill>
                  <a:latin typeface="StoneSansITCStd Medium" panose="02000603050000020004" pitchFamily="50" charset="0"/>
                </a:endParaRPr>
              </a:p>
            </p:txBody>
          </p:sp>
        </p:grpSp>
        <p:grpSp>
          <p:nvGrpSpPr>
            <p:cNvPr id="34" name="Group 33"/>
            <p:cNvGrpSpPr/>
            <p:nvPr/>
          </p:nvGrpSpPr>
          <p:grpSpPr>
            <a:xfrm>
              <a:off x="5875175" y="691753"/>
              <a:ext cx="5265576" cy="698286"/>
              <a:chOff x="5875175" y="691753"/>
              <a:chExt cx="5265576" cy="698286"/>
            </a:xfrm>
          </p:grpSpPr>
          <p:pic>
            <p:nvPicPr>
              <p:cNvPr id="19" name="Picture 1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875175" y="691753"/>
                <a:ext cx="5265576" cy="698286"/>
              </a:xfrm>
              <a:prstGeom prst="rect">
                <a:avLst/>
              </a:prstGeom>
            </p:spPr>
          </p:pic>
          <p:sp>
            <p:nvSpPr>
              <p:cNvPr id="20" name="Rectangle 19"/>
              <p:cNvSpPr/>
              <p:nvPr/>
            </p:nvSpPr>
            <p:spPr>
              <a:xfrm>
                <a:off x="6206625" y="828530"/>
                <a:ext cx="2994703" cy="424732"/>
              </a:xfrm>
              <a:prstGeom prst="rect">
                <a:avLst/>
              </a:prstGeom>
            </p:spPr>
            <p:txBody>
              <a:bodyPr wrap="square">
                <a:spAutoFit/>
              </a:bodyPr>
              <a:lstStyle/>
              <a:p>
                <a:pPr defTabSz="889000">
                  <a:lnSpc>
                    <a:spcPct val="90000"/>
                  </a:lnSpc>
                  <a:spcBef>
                    <a:spcPct val="0"/>
                  </a:spcBef>
                  <a:spcAft>
                    <a:spcPct val="35000"/>
                  </a:spcAft>
                </a:pPr>
                <a:r>
                  <a:rPr lang="en-US" altLang="en-US" sz="2400" b="1" dirty="0">
                    <a:solidFill>
                      <a:schemeClr val="bg1"/>
                    </a:solidFill>
                    <a:latin typeface="StoneSansITCStd Medium" panose="02000603050000020004" pitchFamily="50" charset="0"/>
                  </a:rPr>
                  <a:t>Person Directed</a:t>
                </a:r>
                <a:endParaRPr lang="en-US" sz="2400" b="1" spc="50" dirty="0">
                  <a:ln w="0"/>
                  <a:solidFill>
                    <a:schemeClr val="bg1"/>
                  </a:solidFill>
                  <a:latin typeface="StoneSansITCStd Medium" panose="02000603050000020004" pitchFamily="50" charset="0"/>
                </a:endParaRPr>
              </a:p>
            </p:txBody>
          </p:sp>
        </p:grpSp>
        <p:grpSp>
          <p:nvGrpSpPr>
            <p:cNvPr id="35" name="Group 34"/>
            <p:cNvGrpSpPr/>
            <p:nvPr/>
          </p:nvGrpSpPr>
          <p:grpSpPr>
            <a:xfrm>
              <a:off x="5750768" y="1654858"/>
              <a:ext cx="5265576" cy="698286"/>
              <a:chOff x="5750768" y="1591461"/>
              <a:chExt cx="5265576" cy="698286"/>
            </a:xfrm>
          </p:grpSpPr>
          <p:pic>
            <p:nvPicPr>
              <p:cNvPr id="21" name="Picture 2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50768" y="1591461"/>
                <a:ext cx="5265576" cy="698286"/>
              </a:xfrm>
              <a:prstGeom prst="rect">
                <a:avLst/>
              </a:prstGeom>
            </p:spPr>
          </p:pic>
          <p:sp>
            <p:nvSpPr>
              <p:cNvPr id="22" name="Rectangle 21"/>
              <p:cNvSpPr/>
              <p:nvPr/>
            </p:nvSpPr>
            <p:spPr>
              <a:xfrm>
                <a:off x="6082218" y="1745423"/>
                <a:ext cx="2994703" cy="390363"/>
              </a:xfrm>
              <a:prstGeom prst="rect">
                <a:avLst/>
              </a:prstGeom>
            </p:spPr>
            <p:txBody>
              <a:bodyPr wrap="square">
                <a:spAutoFit/>
              </a:bodyPr>
              <a:lstStyle/>
              <a:p>
                <a:pPr>
                  <a:lnSpc>
                    <a:spcPct val="80000"/>
                  </a:lnSpc>
                </a:pPr>
                <a:r>
                  <a:rPr lang="en-US" altLang="en-US" sz="2400" b="1" dirty="0">
                    <a:solidFill>
                      <a:schemeClr val="bg1"/>
                    </a:solidFill>
                    <a:latin typeface="StoneSansITCStd Medium" panose="02000603050000020004" pitchFamily="50" charset="0"/>
                  </a:rPr>
                  <a:t>Capacity Building</a:t>
                </a:r>
              </a:p>
            </p:txBody>
          </p:sp>
        </p:grpSp>
        <p:grpSp>
          <p:nvGrpSpPr>
            <p:cNvPr id="37" name="Group 36"/>
            <p:cNvGrpSpPr/>
            <p:nvPr/>
          </p:nvGrpSpPr>
          <p:grpSpPr>
            <a:xfrm>
              <a:off x="5480178" y="3581068"/>
              <a:ext cx="5265576" cy="698286"/>
              <a:chOff x="5480178" y="3465945"/>
              <a:chExt cx="5265576" cy="698286"/>
            </a:xfrm>
          </p:grpSpPr>
          <p:pic>
            <p:nvPicPr>
              <p:cNvPr id="26" name="Picture 2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480178" y="3465945"/>
                <a:ext cx="5265576" cy="698286"/>
              </a:xfrm>
              <a:prstGeom prst="rect">
                <a:avLst/>
              </a:prstGeom>
            </p:spPr>
          </p:pic>
          <p:sp>
            <p:nvSpPr>
              <p:cNvPr id="27" name="Rectangle 26"/>
              <p:cNvSpPr/>
              <p:nvPr/>
            </p:nvSpPr>
            <p:spPr>
              <a:xfrm>
                <a:off x="5774924" y="3621189"/>
                <a:ext cx="3019071" cy="387798"/>
              </a:xfrm>
              <a:prstGeom prst="rect">
                <a:avLst/>
              </a:prstGeom>
            </p:spPr>
            <p:txBody>
              <a:bodyPr wrap="square">
                <a:spAutoFit/>
              </a:bodyPr>
              <a:lstStyle/>
              <a:p>
                <a:pPr>
                  <a:lnSpc>
                    <a:spcPct val="80000"/>
                  </a:lnSpc>
                </a:pPr>
                <a:r>
                  <a:rPr lang="en-US" altLang="en-US" sz="2400" b="1" dirty="0">
                    <a:solidFill>
                      <a:schemeClr val="bg1"/>
                    </a:solidFill>
                    <a:latin typeface="StoneSansITCStd Medium" panose="02000603050000020004" pitchFamily="50" charset="0"/>
                  </a:rPr>
                  <a:t>Network Building </a:t>
                </a:r>
              </a:p>
            </p:txBody>
          </p:sp>
        </p:grpSp>
        <p:grpSp>
          <p:nvGrpSpPr>
            <p:cNvPr id="38" name="Group 37"/>
            <p:cNvGrpSpPr/>
            <p:nvPr/>
          </p:nvGrpSpPr>
          <p:grpSpPr>
            <a:xfrm>
              <a:off x="5352660" y="4544173"/>
              <a:ext cx="5265576" cy="698286"/>
              <a:chOff x="5352660" y="4506841"/>
              <a:chExt cx="5265576" cy="698286"/>
            </a:xfrm>
          </p:grpSpPr>
          <p:pic>
            <p:nvPicPr>
              <p:cNvPr id="29" name="Picture 2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52660" y="4506841"/>
                <a:ext cx="5265576" cy="698286"/>
              </a:xfrm>
              <a:prstGeom prst="rect">
                <a:avLst/>
              </a:prstGeom>
            </p:spPr>
          </p:pic>
          <p:sp>
            <p:nvSpPr>
              <p:cNvPr id="30" name="Rectangle 29"/>
              <p:cNvSpPr/>
              <p:nvPr/>
            </p:nvSpPr>
            <p:spPr>
              <a:xfrm>
                <a:off x="5647406" y="4662085"/>
                <a:ext cx="3019071" cy="390363"/>
              </a:xfrm>
              <a:prstGeom prst="rect">
                <a:avLst/>
              </a:prstGeom>
            </p:spPr>
            <p:txBody>
              <a:bodyPr wrap="square">
                <a:spAutoFit/>
              </a:bodyPr>
              <a:lstStyle/>
              <a:p>
                <a:pPr>
                  <a:lnSpc>
                    <a:spcPct val="80000"/>
                  </a:lnSpc>
                </a:pPr>
                <a:r>
                  <a:rPr lang="en-US" altLang="en-US" sz="2400" b="1" dirty="0">
                    <a:solidFill>
                      <a:schemeClr val="bg1"/>
                    </a:solidFill>
                    <a:latin typeface="StoneSansITCStd Medium" panose="02000603050000020004" pitchFamily="50" charset="0"/>
                  </a:rPr>
                  <a:t>Outcome Based</a:t>
                </a:r>
              </a:p>
            </p:txBody>
          </p:sp>
        </p:grpSp>
        <p:grpSp>
          <p:nvGrpSpPr>
            <p:cNvPr id="39" name="Group 38"/>
            <p:cNvGrpSpPr/>
            <p:nvPr/>
          </p:nvGrpSpPr>
          <p:grpSpPr>
            <a:xfrm>
              <a:off x="5225142" y="5507277"/>
              <a:ext cx="5265576" cy="698286"/>
              <a:chOff x="5225142" y="5507277"/>
              <a:chExt cx="5265576" cy="698286"/>
            </a:xfrm>
          </p:grpSpPr>
          <p:pic>
            <p:nvPicPr>
              <p:cNvPr id="32" name="Picture 3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225142" y="5507277"/>
                <a:ext cx="5265576" cy="698286"/>
              </a:xfrm>
              <a:prstGeom prst="rect">
                <a:avLst/>
              </a:prstGeom>
            </p:spPr>
          </p:pic>
          <p:sp>
            <p:nvSpPr>
              <p:cNvPr id="33" name="Rectangle 32"/>
              <p:cNvSpPr/>
              <p:nvPr/>
            </p:nvSpPr>
            <p:spPr>
              <a:xfrm>
                <a:off x="5519888" y="5662521"/>
                <a:ext cx="4507409" cy="387798"/>
              </a:xfrm>
              <a:prstGeom prst="rect">
                <a:avLst/>
              </a:prstGeom>
            </p:spPr>
            <p:txBody>
              <a:bodyPr wrap="square">
                <a:spAutoFit/>
              </a:bodyPr>
              <a:lstStyle/>
              <a:p>
                <a:pPr>
                  <a:lnSpc>
                    <a:spcPct val="80000"/>
                  </a:lnSpc>
                </a:pPr>
                <a:r>
                  <a:rPr lang="en-US" altLang="en-US" sz="2400" b="1" dirty="0">
                    <a:solidFill>
                      <a:schemeClr val="bg1"/>
                    </a:solidFill>
                    <a:latin typeface="StoneSansITCStd Medium" panose="02000603050000020004" pitchFamily="50" charset="0"/>
                  </a:rPr>
                  <a:t>Community Accountability  </a:t>
                </a:r>
              </a:p>
            </p:txBody>
          </p:sp>
        </p:grpSp>
      </p:grpSp>
      <p:pic>
        <p:nvPicPr>
          <p:cNvPr id="41" name="Picture 40"/>
          <p:cNvPicPr>
            <a:picLocks/>
          </p:cNvPicPr>
          <p:nvPr/>
        </p:nvPicPr>
        <p:blipFill>
          <a:blip r:embed="rId4" cstate="print">
            <a:extLst>
              <a:ext uri="{28A0092B-C50C-407E-A947-70E740481C1C}">
                <a14:useLocalDpi xmlns:a14="http://schemas.microsoft.com/office/drawing/2010/main" val="0"/>
              </a:ext>
            </a:extLst>
          </a:blip>
          <a:stretch>
            <a:fillRect/>
          </a:stretch>
        </p:blipFill>
        <p:spPr>
          <a:xfrm rot="16691644">
            <a:off x="2076853" y="3335902"/>
            <a:ext cx="7040880" cy="161903"/>
          </a:xfrm>
          <a:prstGeom prst="rect">
            <a:avLst/>
          </a:prstGeom>
        </p:spPr>
      </p:pic>
    </p:spTree>
    <p:extLst>
      <p:ext uri="{BB962C8B-B14F-4D97-AF65-F5344CB8AC3E}">
        <p14:creationId xmlns:p14="http://schemas.microsoft.com/office/powerpoint/2010/main" val="263127463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6" name="Rectangle 1">
            <a:extLst>
              <a:ext uri="{FF2B5EF4-FFF2-40B4-BE49-F238E27FC236}">
                <a16:creationId xmlns:a16="http://schemas.microsoft.com/office/drawing/2014/main" id="{D58C1F67-66DC-45BA-930F-D6C908EDE5FE}"/>
              </a:ext>
            </a:extLst>
          </p:cNvPr>
          <p:cNvSpPr/>
          <p:nvPr/>
        </p:nvSpPr>
        <p:spPr>
          <a:xfrm rot="5400000" flipH="1">
            <a:off x="-392031" y="379044"/>
            <a:ext cx="6853108" cy="6104805"/>
          </a:xfrm>
          <a:custGeom>
            <a:avLst/>
            <a:gdLst>
              <a:gd name="connsiteX0" fmla="*/ 0 w 12193588"/>
              <a:gd name="connsiteY0" fmla="*/ 0 h 3911600"/>
              <a:gd name="connsiteX1" fmla="*/ 12193588 w 12193588"/>
              <a:gd name="connsiteY1" fmla="*/ 0 h 3911600"/>
              <a:gd name="connsiteX2" fmla="*/ 12193588 w 12193588"/>
              <a:gd name="connsiteY2" fmla="*/ 3911600 h 3911600"/>
              <a:gd name="connsiteX3" fmla="*/ 0 w 12193588"/>
              <a:gd name="connsiteY3" fmla="*/ 3911600 h 3911600"/>
              <a:gd name="connsiteX4" fmla="*/ 0 w 12193588"/>
              <a:gd name="connsiteY4" fmla="*/ 0 h 3911600"/>
              <a:gd name="connsiteX0" fmla="*/ 0 w 12193588"/>
              <a:gd name="connsiteY0" fmla="*/ 1422400 h 5334000"/>
              <a:gd name="connsiteX1" fmla="*/ 12193588 w 12193588"/>
              <a:gd name="connsiteY1" fmla="*/ 0 h 5334000"/>
              <a:gd name="connsiteX2" fmla="*/ 12193588 w 12193588"/>
              <a:gd name="connsiteY2" fmla="*/ 5334000 h 5334000"/>
              <a:gd name="connsiteX3" fmla="*/ 0 w 12193588"/>
              <a:gd name="connsiteY3" fmla="*/ 5334000 h 5334000"/>
              <a:gd name="connsiteX4" fmla="*/ 0 w 12193588"/>
              <a:gd name="connsiteY4" fmla="*/ 1422400 h 5334000"/>
              <a:gd name="connsiteX0" fmla="*/ 0 w 12193592"/>
              <a:gd name="connsiteY0" fmla="*/ 725616 h 4637216"/>
              <a:gd name="connsiteX1" fmla="*/ 12193592 w 12193592"/>
              <a:gd name="connsiteY1" fmla="*/ 0 h 4637216"/>
              <a:gd name="connsiteX2" fmla="*/ 12193588 w 12193592"/>
              <a:gd name="connsiteY2" fmla="*/ 4637216 h 4637216"/>
              <a:gd name="connsiteX3" fmla="*/ 0 w 12193592"/>
              <a:gd name="connsiteY3" fmla="*/ 4637216 h 4637216"/>
              <a:gd name="connsiteX4" fmla="*/ 0 w 12193592"/>
              <a:gd name="connsiteY4" fmla="*/ 725616 h 463721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3592" h="4637216">
                <a:moveTo>
                  <a:pt x="0" y="725616"/>
                </a:moveTo>
                <a:lnTo>
                  <a:pt x="12193592" y="0"/>
                </a:lnTo>
                <a:cubicBezTo>
                  <a:pt x="12193591" y="1545739"/>
                  <a:pt x="12193589" y="3091477"/>
                  <a:pt x="12193588" y="4637216"/>
                </a:cubicBezTo>
                <a:lnTo>
                  <a:pt x="0" y="4637216"/>
                </a:lnTo>
                <a:lnTo>
                  <a:pt x="0" y="725616"/>
                </a:lnTo>
                <a:close/>
              </a:path>
            </a:pathLst>
          </a:custGeom>
          <a:solidFill>
            <a:srgbClr val="44697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solidFill>
                <a:schemeClr val="bg1">
                  <a:lumMod val="85000"/>
                </a:schemeClr>
              </a:solidFill>
            </a:endParaRPr>
          </a:p>
        </p:txBody>
      </p:sp>
      <p:sp>
        <p:nvSpPr>
          <p:cNvPr id="4" name="Rectangle 3"/>
          <p:cNvSpPr txBox="1">
            <a:spLocks noChangeArrowheads="1"/>
          </p:cNvSpPr>
          <p:nvPr/>
        </p:nvSpPr>
        <p:spPr>
          <a:xfrm>
            <a:off x="191183" y="1944756"/>
            <a:ext cx="4962741" cy="2968489"/>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Wingdings" panose="05000000000000000000" pitchFamily="2" charset="2"/>
              <a:buNone/>
            </a:pPr>
            <a:r>
              <a:rPr lang="en-US" altLang="en-US" sz="4000" b="1" dirty="0">
                <a:solidFill>
                  <a:schemeClr val="bg1">
                    <a:lumMod val="95000"/>
                  </a:schemeClr>
                </a:solidFill>
                <a:latin typeface="Ink Free" panose="03080402000500000000" pitchFamily="66" charset="0"/>
              </a:rPr>
              <a:t>Rituals and Routines</a:t>
            </a:r>
            <a:endParaRPr lang="en-US" altLang="en-US" sz="4000" dirty="0">
              <a:solidFill>
                <a:schemeClr val="bg1"/>
              </a:solidFill>
              <a:latin typeface="Ink Free" panose="03080402000500000000" pitchFamily="66" charset="0"/>
            </a:endParaRPr>
          </a:p>
          <a:p>
            <a:pPr marL="0" indent="0" algn="ctr">
              <a:buFont typeface="Wingdings" panose="05000000000000000000" pitchFamily="2" charset="2"/>
              <a:buNone/>
            </a:pPr>
            <a:endParaRPr lang="en-US" altLang="en-US" sz="2400" b="1" dirty="0">
              <a:solidFill>
                <a:schemeClr val="bg1"/>
              </a:solidFill>
              <a:latin typeface="StoneSansITCStd Medium" panose="02000603050000020004" pitchFamily="50" charset="0"/>
            </a:endParaRPr>
          </a:p>
          <a:p>
            <a:pPr marL="0" indent="0" algn="ctr">
              <a:buNone/>
            </a:pPr>
            <a:r>
              <a:rPr lang="en-US" altLang="en-US" sz="2400" dirty="0">
                <a:solidFill>
                  <a:schemeClr val="bg1"/>
                </a:solidFill>
                <a:latin typeface="StoneSansITCStd Medium" panose="02000603050000020004" pitchFamily="50" charset="0"/>
              </a:rPr>
              <a:t>To understand a person’s rituals and routines, record what the Monday through Friday schedule looks like (without being intrusive)</a:t>
            </a:r>
            <a:endParaRPr lang="en-US" altLang="en-US" sz="2400" b="1" u="sng" dirty="0">
              <a:solidFill>
                <a:schemeClr val="bg1"/>
              </a:solidFill>
              <a:latin typeface="StoneSansITCStd Medium" panose="02000603050000020004" pitchFamily="50" charset="0"/>
            </a:endParaRPr>
          </a:p>
        </p:txBody>
      </p:sp>
      <p:grpSp>
        <p:nvGrpSpPr>
          <p:cNvPr id="7" name="Group 6"/>
          <p:cNvGrpSpPr/>
          <p:nvPr/>
        </p:nvGrpSpPr>
        <p:grpSpPr>
          <a:xfrm>
            <a:off x="6008763" y="256185"/>
            <a:ext cx="6183237" cy="856032"/>
            <a:chOff x="6005872" y="256185"/>
            <a:chExt cx="5969858" cy="856032"/>
          </a:xfrm>
        </p:grpSpPr>
        <p:pic>
          <p:nvPicPr>
            <p:cNvPr id="15" name="Picture 1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05872" y="256185"/>
              <a:ext cx="5969858" cy="856032"/>
            </a:xfrm>
            <a:prstGeom prst="rect">
              <a:avLst/>
            </a:prstGeom>
          </p:spPr>
        </p:pic>
        <p:sp>
          <p:nvSpPr>
            <p:cNvPr id="5" name="Rectangle 4"/>
            <p:cNvSpPr/>
            <p:nvPr/>
          </p:nvSpPr>
          <p:spPr>
            <a:xfrm>
              <a:off x="6170402" y="341287"/>
              <a:ext cx="5064175" cy="685829"/>
            </a:xfrm>
            <a:prstGeom prst="rect">
              <a:avLst/>
            </a:prstGeom>
          </p:spPr>
          <p:txBody>
            <a:bodyPr wrap="square">
              <a:spAutoFit/>
            </a:bodyPr>
            <a:lstStyle/>
            <a:p>
              <a:pPr>
                <a:lnSpc>
                  <a:spcPct val="80000"/>
                </a:lnSpc>
                <a:spcAft>
                  <a:spcPts val="1200"/>
                </a:spcAft>
              </a:pPr>
              <a:r>
                <a:rPr lang="en-US" altLang="en-US" sz="2400" dirty="0">
                  <a:latin typeface="StoneSansITCStd Medium" panose="02000603050000020004" pitchFamily="50" charset="0"/>
                </a:rPr>
                <a:t>What time do they leave for the days activities? </a:t>
              </a:r>
            </a:p>
          </p:txBody>
        </p:sp>
      </p:grpSp>
      <p:grpSp>
        <p:nvGrpSpPr>
          <p:cNvPr id="19" name="Group 18"/>
          <p:cNvGrpSpPr/>
          <p:nvPr/>
        </p:nvGrpSpPr>
        <p:grpSpPr>
          <a:xfrm>
            <a:off x="5808192" y="1384759"/>
            <a:ext cx="5616164" cy="856032"/>
            <a:chOff x="6005872" y="212446"/>
            <a:chExt cx="5969858" cy="856032"/>
          </a:xfrm>
        </p:grpSpPr>
        <p:pic>
          <p:nvPicPr>
            <p:cNvPr id="20" name="Picture 1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05872" y="212446"/>
              <a:ext cx="5969858" cy="856032"/>
            </a:xfrm>
            <a:prstGeom prst="rect">
              <a:avLst/>
            </a:prstGeom>
          </p:spPr>
        </p:pic>
        <p:sp>
          <p:nvSpPr>
            <p:cNvPr id="21" name="Rectangle 20"/>
            <p:cNvSpPr/>
            <p:nvPr/>
          </p:nvSpPr>
          <p:spPr>
            <a:xfrm>
              <a:off x="6219075" y="297547"/>
              <a:ext cx="4962221" cy="685829"/>
            </a:xfrm>
            <a:prstGeom prst="rect">
              <a:avLst/>
            </a:prstGeom>
          </p:spPr>
          <p:txBody>
            <a:bodyPr wrap="square">
              <a:spAutoFit/>
            </a:bodyPr>
            <a:lstStyle/>
            <a:p>
              <a:pPr>
                <a:lnSpc>
                  <a:spcPct val="80000"/>
                </a:lnSpc>
                <a:spcAft>
                  <a:spcPts val="1200"/>
                </a:spcAft>
              </a:pPr>
              <a:r>
                <a:rPr lang="en-US" altLang="en-US" sz="2400" dirty="0">
                  <a:latin typeface="StoneSansITCStd Medium" panose="02000603050000020004" pitchFamily="50" charset="0"/>
                </a:rPr>
                <a:t>What do they do when they get up in the morning?</a:t>
              </a:r>
            </a:p>
          </p:txBody>
        </p:sp>
      </p:grpSp>
      <p:grpSp>
        <p:nvGrpSpPr>
          <p:cNvPr id="23" name="Group 22"/>
          <p:cNvGrpSpPr/>
          <p:nvPr/>
        </p:nvGrpSpPr>
        <p:grpSpPr>
          <a:xfrm>
            <a:off x="5640700" y="2513333"/>
            <a:ext cx="5036289" cy="856032"/>
            <a:chOff x="6005872" y="212446"/>
            <a:chExt cx="5969858" cy="856032"/>
          </a:xfrm>
        </p:grpSpPr>
        <p:pic>
          <p:nvPicPr>
            <p:cNvPr id="24" name="Picture 2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05872" y="212446"/>
              <a:ext cx="5969858" cy="856032"/>
            </a:xfrm>
            <a:prstGeom prst="rect">
              <a:avLst/>
            </a:prstGeom>
          </p:spPr>
        </p:pic>
        <p:sp>
          <p:nvSpPr>
            <p:cNvPr id="25" name="Rectangle 24"/>
            <p:cNvSpPr/>
            <p:nvPr/>
          </p:nvSpPr>
          <p:spPr>
            <a:xfrm>
              <a:off x="6204412" y="297547"/>
              <a:ext cx="4976884" cy="685829"/>
            </a:xfrm>
            <a:prstGeom prst="rect">
              <a:avLst/>
            </a:prstGeom>
          </p:spPr>
          <p:txBody>
            <a:bodyPr wrap="square">
              <a:spAutoFit/>
            </a:bodyPr>
            <a:lstStyle/>
            <a:p>
              <a:pPr>
                <a:lnSpc>
                  <a:spcPct val="80000"/>
                </a:lnSpc>
                <a:spcAft>
                  <a:spcPts val="1200"/>
                </a:spcAft>
              </a:pPr>
              <a:r>
                <a:rPr lang="en-US" altLang="en-US" sz="2400" dirty="0">
                  <a:latin typeface="StoneSansITCStd Medium" panose="02000603050000020004" pitchFamily="50" charset="0"/>
                </a:rPr>
                <a:t>What do they eat for breakfast?</a:t>
              </a:r>
            </a:p>
          </p:txBody>
        </p:sp>
      </p:grpSp>
      <p:grpSp>
        <p:nvGrpSpPr>
          <p:cNvPr id="26" name="Group 25"/>
          <p:cNvGrpSpPr/>
          <p:nvPr/>
        </p:nvGrpSpPr>
        <p:grpSpPr>
          <a:xfrm>
            <a:off x="5487650" y="3641907"/>
            <a:ext cx="5189340" cy="856032"/>
            <a:chOff x="6005872" y="212446"/>
            <a:chExt cx="5969858" cy="856032"/>
          </a:xfrm>
        </p:grpSpPr>
        <p:pic>
          <p:nvPicPr>
            <p:cNvPr id="27" name="Picture 2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05872" y="212446"/>
              <a:ext cx="5969858" cy="856032"/>
            </a:xfrm>
            <a:prstGeom prst="rect">
              <a:avLst/>
            </a:prstGeom>
          </p:spPr>
        </p:pic>
        <p:sp>
          <p:nvSpPr>
            <p:cNvPr id="28" name="Rectangle 27"/>
            <p:cNvSpPr/>
            <p:nvPr/>
          </p:nvSpPr>
          <p:spPr>
            <a:xfrm>
              <a:off x="6181942" y="297547"/>
              <a:ext cx="4999353" cy="685829"/>
            </a:xfrm>
            <a:prstGeom prst="rect">
              <a:avLst/>
            </a:prstGeom>
          </p:spPr>
          <p:txBody>
            <a:bodyPr wrap="square">
              <a:spAutoFit/>
            </a:bodyPr>
            <a:lstStyle/>
            <a:p>
              <a:pPr>
                <a:lnSpc>
                  <a:spcPct val="80000"/>
                </a:lnSpc>
                <a:spcAft>
                  <a:spcPts val="1200"/>
                </a:spcAft>
              </a:pPr>
              <a:r>
                <a:rPr lang="en-US" altLang="en-US" sz="2400" dirty="0">
                  <a:latin typeface="StoneSansITCStd Medium" panose="02000603050000020004" pitchFamily="50" charset="0"/>
                </a:rPr>
                <a:t>How do they get ready for the day?</a:t>
              </a:r>
            </a:p>
          </p:txBody>
        </p:sp>
      </p:grpSp>
      <p:grpSp>
        <p:nvGrpSpPr>
          <p:cNvPr id="29" name="Group 28"/>
          <p:cNvGrpSpPr/>
          <p:nvPr/>
        </p:nvGrpSpPr>
        <p:grpSpPr>
          <a:xfrm>
            <a:off x="5331343" y="4770481"/>
            <a:ext cx="6093013" cy="856032"/>
            <a:chOff x="6005872" y="212446"/>
            <a:chExt cx="8669449" cy="856032"/>
          </a:xfrm>
        </p:grpSpPr>
        <p:pic>
          <p:nvPicPr>
            <p:cNvPr id="30" name="Picture 2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05872" y="212446"/>
              <a:ext cx="8669449" cy="856032"/>
            </a:xfrm>
            <a:prstGeom prst="rect">
              <a:avLst/>
            </a:prstGeom>
          </p:spPr>
        </p:pic>
        <p:sp>
          <p:nvSpPr>
            <p:cNvPr id="31" name="Rectangle 30"/>
            <p:cNvSpPr/>
            <p:nvPr/>
          </p:nvSpPr>
          <p:spPr>
            <a:xfrm>
              <a:off x="6228274" y="297547"/>
              <a:ext cx="7990556" cy="683264"/>
            </a:xfrm>
            <a:prstGeom prst="rect">
              <a:avLst/>
            </a:prstGeom>
          </p:spPr>
          <p:txBody>
            <a:bodyPr wrap="square">
              <a:spAutoFit/>
            </a:bodyPr>
            <a:lstStyle/>
            <a:p>
              <a:pPr>
                <a:lnSpc>
                  <a:spcPct val="80000"/>
                </a:lnSpc>
                <a:spcAft>
                  <a:spcPts val="1200"/>
                </a:spcAft>
              </a:pPr>
              <a:r>
                <a:rPr lang="en-US" altLang="en-US" sz="2400" dirty="0">
                  <a:latin typeface="StoneSansITCStd Medium" panose="02000603050000020004" pitchFamily="50" charset="0"/>
                </a:rPr>
                <a:t>What does the individual do when they arrive at school, program, work, etc.?</a:t>
              </a:r>
            </a:p>
          </p:txBody>
        </p:sp>
      </p:grpSp>
      <p:grpSp>
        <p:nvGrpSpPr>
          <p:cNvPr id="32" name="Group 31"/>
          <p:cNvGrpSpPr/>
          <p:nvPr/>
        </p:nvGrpSpPr>
        <p:grpSpPr>
          <a:xfrm>
            <a:off x="5153924" y="5899053"/>
            <a:ext cx="7038076" cy="856032"/>
            <a:chOff x="6005872" y="212446"/>
            <a:chExt cx="5969858" cy="856032"/>
          </a:xfrm>
        </p:grpSpPr>
        <p:pic>
          <p:nvPicPr>
            <p:cNvPr id="33" name="Picture 3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05872" y="212446"/>
              <a:ext cx="5969858" cy="856032"/>
            </a:xfrm>
            <a:prstGeom prst="rect">
              <a:avLst/>
            </a:prstGeom>
          </p:spPr>
        </p:pic>
        <p:sp>
          <p:nvSpPr>
            <p:cNvPr id="34" name="Rectangle 33"/>
            <p:cNvSpPr/>
            <p:nvPr/>
          </p:nvSpPr>
          <p:spPr>
            <a:xfrm>
              <a:off x="6156362" y="297547"/>
              <a:ext cx="5024933" cy="685829"/>
            </a:xfrm>
            <a:prstGeom prst="rect">
              <a:avLst/>
            </a:prstGeom>
          </p:spPr>
          <p:txBody>
            <a:bodyPr wrap="square">
              <a:spAutoFit/>
            </a:bodyPr>
            <a:lstStyle/>
            <a:p>
              <a:pPr>
                <a:lnSpc>
                  <a:spcPct val="80000"/>
                </a:lnSpc>
                <a:spcAft>
                  <a:spcPts val="1200"/>
                </a:spcAft>
              </a:pPr>
              <a:r>
                <a:rPr lang="en-US" altLang="en-US" sz="2400" dirty="0">
                  <a:latin typeface="StoneSansITCStd Medium" panose="02000603050000020004" pitchFamily="50" charset="0"/>
                </a:rPr>
                <a:t>What does the person do when they get home in the evening?</a:t>
              </a:r>
            </a:p>
          </p:txBody>
        </p:sp>
      </p:grpSp>
      <p:pic>
        <p:nvPicPr>
          <p:cNvPr id="14" name="Picture 13"/>
          <p:cNvPicPr>
            <a:picLocks/>
          </p:cNvPicPr>
          <p:nvPr/>
        </p:nvPicPr>
        <p:blipFill>
          <a:blip r:embed="rId4" cstate="print">
            <a:extLst>
              <a:ext uri="{28A0092B-C50C-407E-A947-70E740481C1C}">
                <a14:useLocalDpi xmlns:a14="http://schemas.microsoft.com/office/drawing/2010/main" val="0"/>
              </a:ext>
            </a:extLst>
          </a:blip>
          <a:stretch>
            <a:fillRect/>
          </a:stretch>
        </p:blipFill>
        <p:spPr>
          <a:xfrm rot="16691644">
            <a:off x="2076853" y="3335902"/>
            <a:ext cx="7040880" cy="161903"/>
          </a:xfrm>
          <a:prstGeom prst="rect">
            <a:avLst/>
          </a:prstGeom>
        </p:spPr>
      </p:pic>
    </p:spTree>
    <p:extLst>
      <p:ext uri="{BB962C8B-B14F-4D97-AF65-F5344CB8AC3E}">
        <p14:creationId xmlns:p14="http://schemas.microsoft.com/office/powerpoint/2010/main" val="238472311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6" name="Rectangle 1">
            <a:extLst>
              <a:ext uri="{FF2B5EF4-FFF2-40B4-BE49-F238E27FC236}">
                <a16:creationId xmlns:a16="http://schemas.microsoft.com/office/drawing/2014/main" id="{D58C1F67-66DC-45BA-930F-D6C908EDE5FE}"/>
              </a:ext>
            </a:extLst>
          </p:cNvPr>
          <p:cNvSpPr/>
          <p:nvPr/>
        </p:nvSpPr>
        <p:spPr>
          <a:xfrm rot="5400000" flipH="1">
            <a:off x="-392031" y="379044"/>
            <a:ext cx="6853108" cy="6104805"/>
          </a:xfrm>
          <a:custGeom>
            <a:avLst/>
            <a:gdLst>
              <a:gd name="connsiteX0" fmla="*/ 0 w 12193588"/>
              <a:gd name="connsiteY0" fmla="*/ 0 h 3911600"/>
              <a:gd name="connsiteX1" fmla="*/ 12193588 w 12193588"/>
              <a:gd name="connsiteY1" fmla="*/ 0 h 3911600"/>
              <a:gd name="connsiteX2" fmla="*/ 12193588 w 12193588"/>
              <a:gd name="connsiteY2" fmla="*/ 3911600 h 3911600"/>
              <a:gd name="connsiteX3" fmla="*/ 0 w 12193588"/>
              <a:gd name="connsiteY3" fmla="*/ 3911600 h 3911600"/>
              <a:gd name="connsiteX4" fmla="*/ 0 w 12193588"/>
              <a:gd name="connsiteY4" fmla="*/ 0 h 3911600"/>
              <a:gd name="connsiteX0" fmla="*/ 0 w 12193588"/>
              <a:gd name="connsiteY0" fmla="*/ 1422400 h 5334000"/>
              <a:gd name="connsiteX1" fmla="*/ 12193588 w 12193588"/>
              <a:gd name="connsiteY1" fmla="*/ 0 h 5334000"/>
              <a:gd name="connsiteX2" fmla="*/ 12193588 w 12193588"/>
              <a:gd name="connsiteY2" fmla="*/ 5334000 h 5334000"/>
              <a:gd name="connsiteX3" fmla="*/ 0 w 12193588"/>
              <a:gd name="connsiteY3" fmla="*/ 5334000 h 5334000"/>
              <a:gd name="connsiteX4" fmla="*/ 0 w 12193588"/>
              <a:gd name="connsiteY4" fmla="*/ 1422400 h 5334000"/>
              <a:gd name="connsiteX0" fmla="*/ 0 w 12193592"/>
              <a:gd name="connsiteY0" fmla="*/ 725616 h 4637216"/>
              <a:gd name="connsiteX1" fmla="*/ 12193592 w 12193592"/>
              <a:gd name="connsiteY1" fmla="*/ 0 h 4637216"/>
              <a:gd name="connsiteX2" fmla="*/ 12193588 w 12193592"/>
              <a:gd name="connsiteY2" fmla="*/ 4637216 h 4637216"/>
              <a:gd name="connsiteX3" fmla="*/ 0 w 12193592"/>
              <a:gd name="connsiteY3" fmla="*/ 4637216 h 4637216"/>
              <a:gd name="connsiteX4" fmla="*/ 0 w 12193592"/>
              <a:gd name="connsiteY4" fmla="*/ 725616 h 463721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3592" h="4637216">
                <a:moveTo>
                  <a:pt x="0" y="725616"/>
                </a:moveTo>
                <a:lnTo>
                  <a:pt x="12193592" y="0"/>
                </a:lnTo>
                <a:cubicBezTo>
                  <a:pt x="12193591" y="1545739"/>
                  <a:pt x="12193589" y="3091477"/>
                  <a:pt x="12193588" y="4637216"/>
                </a:cubicBezTo>
                <a:lnTo>
                  <a:pt x="0" y="4637216"/>
                </a:lnTo>
                <a:lnTo>
                  <a:pt x="0" y="725616"/>
                </a:lnTo>
                <a:close/>
              </a:path>
            </a:pathLst>
          </a:custGeom>
          <a:solidFill>
            <a:srgbClr val="44697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solidFill>
                <a:schemeClr val="bg1">
                  <a:lumMod val="85000"/>
                </a:schemeClr>
              </a:solidFill>
            </a:endParaRPr>
          </a:p>
        </p:txBody>
      </p:sp>
      <p:sp>
        <p:nvSpPr>
          <p:cNvPr id="4" name="Rectangle 3"/>
          <p:cNvSpPr txBox="1">
            <a:spLocks noChangeArrowheads="1"/>
          </p:cNvSpPr>
          <p:nvPr/>
        </p:nvSpPr>
        <p:spPr>
          <a:xfrm>
            <a:off x="200029" y="849734"/>
            <a:ext cx="4962741" cy="4776779"/>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Wingdings" panose="05000000000000000000" pitchFamily="2" charset="2"/>
              <a:buNone/>
            </a:pPr>
            <a:r>
              <a:rPr lang="en-US" altLang="en-US" sz="4000" b="1" dirty="0">
                <a:solidFill>
                  <a:schemeClr val="bg1">
                    <a:lumMod val="95000"/>
                  </a:schemeClr>
                </a:solidFill>
                <a:latin typeface="Ink Free" panose="03080402000500000000" pitchFamily="66" charset="0"/>
              </a:rPr>
              <a:t>Rituals and Routines</a:t>
            </a:r>
            <a:endParaRPr lang="en-US" altLang="en-US" sz="4000" dirty="0">
              <a:solidFill>
                <a:schemeClr val="bg1"/>
              </a:solidFill>
              <a:latin typeface="Ink Free" panose="03080402000500000000" pitchFamily="66" charset="0"/>
            </a:endParaRPr>
          </a:p>
          <a:p>
            <a:pPr marL="0" indent="0" algn="ctr">
              <a:buFont typeface="Wingdings" panose="05000000000000000000" pitchFamily="2" charset="2"/>
              <a:buNone/>
            </a:pPr>
            <a:endParaRPr lang="en-US" altLang="en-US" sz="2400" b="1" dirty="0">
              <a:solidFill>
                <a:schemeClr val="bg1"/>
              </a:solidFill>
              <a:latin typeface="StoneSansITCStd Medium" panose="02000603050000020004" pitchFamily="50" charset="0"/>
            </a:endParaRPr>
          </a:p>
          <a:p>
            <a:pPr marL="0" indent="0" algn="ctr">
              <a:lnSpc>
                <a:spcPct val="80000"/>
              </a:lnSpc>
              <a:spcAft>
                <a:spcPts val="1200"/>
              </a:spcAft>
              <a:buNone/>
            </a:pPr>
            <a:r>
              <a:rPr lang="en-US" altLang="en-US" sz="2400" dirty="0">
                <a:solidFill>
                  <a:schemeClr val="bg1"/>
                </a:solidFill>
                <a:latin typeface="StoneSansITCStd Medium" panose="02000603050000020004" pitchFamily="50" charset="0"/>
              </a:rPr>
              <a:t>You should also record what the person does on the weekends, because weekend activities are usually very different from those of the weekdays. </a:t>
            </a:r>
          </a:p>
          <a:p>
            <a:pPr marL="0" indent="0" algn="ctr">
              <a:lnSpc>
                <a:spcPct val="80000"/>
              </a:lnSpc>
              <a:spcAft>
                <a:spcPts val="1200"/>
              </a:spcAft>
              <a:buNone/>
            </a:pPr>
            <a:r>
              <a:rPr lang="en-US" altLang="en-US" sz="2400" dirty="0">
                <a:solidFill>
                  <a:schemeClr val="bg1"/>
                </a:solidFill>
                <a:latin typeface="StoneSansITCStd Medium" panose="02000603050000020004" pitchFamily="50" charset="0"/>
              </a:rPr>
              <a:t>Next, look over all that very detailed, specific information. Hopefully, you will have learned some general things about this person. </a:t>
            </a:r>
          </a:p>
        </p:txBody>
      </p:sp>
      <p:grpSp>
        <p:nvGrpSpPr>
          <p:cNvPr id="7" name="Group 6"/>
          <p:cNvGrpSpPr/>
          <p:nvPr/>
        </p:nvGrpSpPr>
        <p:grpSpPr>
          <a:xfrm>
            <a:off x="6008763" y="317969"/>
            <a:ext cx="6183237" cy="856032"/>
            <a:chOff x="6005872" y="256185"/>
            <a:chExt cx="5969858" cy="856032"/>
          </a:xfrm>
        </p:grpSpPr>
        <p:pic>
          <p:nvPicPr>
            <p:cNvPr id="15" name="Picture 1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05872" y="256185"/>
              <a:ext cx="5969858" cy="856032"/>
            </a:xfrm>
            <a:prstGeom prst="rect">
              <a:avLst/>
            </a:prstGeom>
          </p:spPr>
        </p:pic>
        <p:sp>
          <p:nvSpPr>
            <p:cNvPr id="5" name="Rectangle 4"/>
            <p:cNvSpPr/>
            <p:nvPr/>
          </p:nvSpPr>
          <p:spPr>
            <a:xfrm>
              <a:off x="6098601" y="341287"/>
              <a:ext cx="5135976" cy="685829"/>
            </a:xfrm>
            <a:prstGeom prst="rect">
              <a:avLst/>
            </a:prstGeom>
          </p:spPr>
          <p:txBody>
            <a:bodyPr wrap="square">
              <a:spAutoFit/>
            </a:bodyPr>
            <a:lstStyle/>
            <a:p>
              <a:pPr>
                <a:lnSpc>
                  <a:spcPct val="80000"/>
                </a:lnSpc>
                <a:spcAft>
                  <a:spcPts val="1200"/>
                </a:spcAft>
              </a:pPr>
              <a:r>
                <a:rPr lang="en-US" altLang="en-US" sz="2400" dirty="0">
                  <a:latin typeface="StoneSansITCStd Medium" panose="02000603050000020004" pitchFamily="50" charset="0"/>
                </a:rPr>
                <a:t>What things make a good day versus a bad day?</a:t>
              </a:r>
            </a:p>
          </p:txBody>
        </p:sp>
      </p:grpSp>
      <p:grpSp>
        <p:nvGrpSpPr>
          <p:cNvPr id="19" name="Group 18"/>
          <p:cNvGrpSpPr/>
          <p:nvPr/>
        </p:nvGrpSpPr>
        <p:grpSpPr>
          <a:xfrm>
            <a:off x="5808192" y="1384759"/>
            <a:ext cx="5616164" cy="856032"/>
            <a:chOff x="6005872" y="212446"/>
            <a:chExt cx="5969858" cy="856032"/>
          </a:xfrm>
        </p:grpSpPr>
        <p:pic>
          <p:nvPicPr>
            <p:cNvPr id="20" name="Picture 1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05872" y="212446"/>
              <a:ext cx="5969858" cy="856032"/>
            </a:xfrm>
            <a:prstGeom prst="rect">
              <a:avLst/>
            </a:prstGeom>
          </p:spPr>
        </p:pic>
        <p:sp>
          <p:nvSpPr>
            <p:cNvPr id="21" name="Rectangle 20"/>
            <p:cNvSpPr/>
            <p:nvPr/>
          </p:nvSpPr>
          <p:spPr>
            <a:xfrm>
              <a:off x="6219075" y="297547"/>
              <a:ext cx="4962221" cy="685829"/>
            </a:xfrm>
            <a:prstGeom prst="rect">
              <a:avLst/>
            </a:prstGeom>
          </p:spPr>
          <p:txBody>
            <a:bodyPr wrap="square">
              <a:spAutoFit/>
            </a:bodyPr>
            <a:lstStyle/>
            <a:p>
              <a:pPr>
                <a:lnSpc>
                  <a:spcPct val="80000"/>
                </a:lnSpc>
                <a:spcAft>
                  <a:spcPts val="1200"/>
                </a:spcAft>
              </a:pPr>
              <a:r>
                <a:rPr lang="en-US" altLang="en-US" sz="2400" dirty="0">
                  <a:latin typeface="StoneSansITCStd Medium" panose="02000603050000020004" pitchFamily="50" charset="0"/>
                </a:rPr>
                <a:t>What activities make that person happy? </a:t>
              </a:r>
            </a:p>
          </p:txBody>
        </p:sp>
      </p:grpSp>
      <p:grpSp>
        <p:nvGrpSpPr>
          <p:cNvPr id="23" name="Group 22"/>
          <p:cNvGrpSpPr/>
          <p:nvPr/>
        </p:nvGrpSpPr>
        <p:grpSpPr>
          <a:xfrm>
            <a:off x="5640700" y="2513333"/>
            <a:ext cx="5036289" cy="856032"/>
            <a:chOff x="6005872" y="212446"/>
            <a:chExt cx="5969858" cy="856032"/>
          </a:xfrm>
        </p:grpSpPr>
        <p:pic>
          <p:nvPicPr>
            <p:cNvPr id="24" name="Picture 2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05872" y="212446"/>
              <a:ext cx="5969858" cy="856032"/>
            </a:xfrm>
            <a:prstGeom prst="rect">
              <a:avLst/>
            </a:prstGeom>
          </p:spPr>
        </p:pic>
        <p:sp>
          <p:nvSpPr>
            <p:cNvPr id="25" name="Rectangle 24"/>
            <p:cNvSpPr/>
            <p:nvPr/>
          </p:nvSpPr>
          <p:spPr>
            <a:xfrm>
              <a:off x="6204412" y="297547"/>
              <a:ext cx="5064826" cy="685829"/>
            </a:xfrm>
            <a:prstGeom prst="rect">
              <a:avLst/>
            </a:prstGeom>
          </p:spPr>
          <p:txBody>
            <a:bodyPr wrap="square">
              <a:spAutoFit/>
            </a:bodyPr>
            <a:lstStyle/>
            <a:p>
              <a:pPr>
                <a:lnSpc>
                  <a:spcPct val="80000"/>
                </a:lnSpc>
                <a:spcAft>
                  <a:spcPts val="1200"/>
                </a:spcAft>
              </a:pPr>
              <a:r>
                <a:rPr lang="en-US" altLang="en-US" sz="2400" dirty="0">
                  <a:latin typeface="StoneSansITCStd Medium" panose="02000603050000020004" pitchFamily="50" charset="0"/>
                </a:rPr>
                <a:t>What activities make them sad or frustrated?</a:t>
              </a:r>
            </a:p>
          </p:txBody>
        </p:sp>
      </p:grpSp>
      <p:grpSp>
        <p:nvGrpSpPr>
          <p:cNvPr id="26" name="Group 25"/>
          <p:cNvGrpSpPr/>
          <p:nvPr/>
        </p:nvGrpSpPr>
        <p:grpSpPr>
          <a:xfrm>
            <a:off x="5487650" y="3641907"/>
            <a:ext cx="5189340" cy="856032"/>
            <a:chOff x="6005872" y="212446"/>
            <a:chExt cx="5969858" cy="856032"/>
          </a:xfrm>
        </p:grpSpPr>
        <p:pic>
          <p:nvPicPr>
            <p:cNvPr id="27" name="Picture 2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05872" y="212446"/>
              <a:ext cx="5969858" cy="856032"/>
            </a:xfrm>
            <a:prstGeom prst="rect">
              <a:avLst/>
            </a:prstGeom>
          </p:spPr>
        </p:pic>
        <p:sp>
          <p:nvSpPr>
            <p:cNvPr id="28" name="Rectangle 27"/>
            <p:cNvSpPr/>
            <p:nvPr/>
          </p:nvSpPr>
          <p:spPr>
            <a:xfrm>
              <a:off x="6175394" y="297547"/>
              <a:ext cx="5465324" cy="683264"/>
            </a:xfrm>
            <a:prstGeom prst="rect">
              <a:avLst/>
            </a:prstGeom>
          </p:spPr>
          <p:txBody>
            <a:bodyPr wrap="square">
              <a:spAutoFit/>
            </a:bodyPr>
            <a:lstStyle/>
            <a:p>
              <a:pPr>
                <a:lnSpc>
                  <a:spcPct val="80000"/>
                </a:lnSpc>
                <a:spcAft>
                  <a:spcPts val="1200"/>
                </a:spcAft>
              </a:pPr>
              <a:r>
                <a:rPr lang="en-US" altLang="en-US" sz="2400" dirty="0">
                  <a:latin typeface="StoneSansITCStd Medium" panose="02000603050000020004" pitchFamily="50" charset="0"/>
                </a:rPr>
                <a:t>What people or individuals do they enjoy spending time with?</a:t>
              </a:r>
            </a:p>
          </p:txBody>
        </p:sp>
      </p:grpSp>
      <p:grpSp>
        <p:nvGrpSpPr>
          <p:cNvPr id="29" name="Group 28"/>
          <p:cNvGrpSpPr/>
          <p:nvPr/>
        </p:nvGrpSpPr>
        <p:grpSpPr>
          <a:xfrm>
            <a:off x="5331343" y="4770481"/>
            <a:ext cx="6093013" cy="856032"/>
            <a:chOff x="6005872" y="212446"/>
            <a:chExt cx="8669449" cy="856032"/>
          </a:xfrm>
        </p:grpSpPr>
        <p:pic>
          <p:nvPicPr>
            <p:cNvPr id="30" name="Picture 2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05872" y="212446"/>
              <a:ext cx="8669449" cy="856032"/>
            </a:xfrm>
            <a:prstGeom prst="rect">
              <a:avLst/>
            </a:prstGeom>
          </p:spPr>
        </p:pic>
        <p:sp>
          <p:nvSpPr>
            <p:cNvPr id="31" name="Rectangle 30"/>
            <p:cNvSpPr/>
            <p:nvPr/>
          </p:nvSpPr>
          <p:spPr>
            <a:xfrm>
              <a:off x="6228274" y="297547"/>
              <a:ext cx="7990556" cy="685829"/>
            </a:xfrm>
            <a:prstGeom prst="rect">
              <a:avLst/>
            </a:prstGeom>
          </p:spPr>
          <p:txBody>
            <a:bodyPr wrap="square">
              <a:spAutoFit/>
            </a:bodyPr>
            <a:lstStyle/>
            <a:p>
              <a:pPr>
                <a:lnSpc>
                  <a:spcPct val="80000"/>
                </a:lnSpc>
                <a:spcAft>
                  <a:spcPts val="1200"/>
                </a:spcAft>
              </a:pPr>
              <a:r>
                <a:rPr lang="en-US" altLang="en-US" sz="2400" dirty="0">
                  <a:latin typeface="StoneSansITCStd Medium" panose="02000603050000020004" pitchFamily="50" charset="0"/>
                </a:rPr>
                <a:t>What are events or situations that make them angry or sad?</a:t>
              </a:r>
            </a:p>
          </p:txBody>
        </p:sp>
      </p:grpSp>
      <p:grpSp>
        <p:nvGrpSpPr>
          <p:cNvPr id="32" name="Group 31"/>
          <p:cNvGrpSpPr/>
          <p:nvPr/>
        </p:nvGrpSpPr>
        <p:grpSpPr>
          <a:xfrm>
            <a:off x="5153924" y="5899053"/>
            <a:ext cx="7038076" cy="856032"/>
            <a:chOff x="6005872" y="212446"/>
            <a:chExt cx="5969858" cy="856032"/>
          </a:xfrm>
        </p:grpSpPr>
        <p:pic>
          <p:nvPicPr>
            <p:cNvPr id="33" name="Picture 3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05872" y="212446"/>
              <a:ext cx="5969858" cy="856032"/>
            </a:xfrm>
            <a:prstGeom prst="rect">
              <a:avLst/>
            </a:prstGeom>
          </p:spPr>
        </p:pic>
        <p:sp>
          <p:nvSpPr>
            <p:cNvPr id="34" name="Rectangle 33"/>
            <p:cNvSpPr/>
            <p:nvPr/>
          </p:nvSpPr>
          <p:spPr>
            <a:xfrm>
              <a:off x="6156362" y="297547"/>
              <a:ext cx="5024933" cy="685829"/>
            </a:xfrm>
            <a:prstGeom prst="rect">
              <a:avLst/>
            </a:prstGeom>
          </p:spPr>
          <p:txBody>
            <a:bodyPr wrap="square">
              <a:spAutoFit/>
            </a:bodyPr>
            <a:lstStyle/>
            <a:p>
              <a:pPr>
                <a:lnSpc>
                  <a:spcPct val="80000"/>
                </a:lnSpc>
                <a:spcAft>
                  <a:spcPts val="1200"/>
                </a:spcAft>
              </a:pPr>
              <a:r>
                <a:rPr lang="en-US" altLang="en-US" sz="2400" dirty="0">
                  <a:latin typeface="StoneSansITCStd Medium" panose="02000603050000020004" pitchFamily="50" charset="0"/>
                </a:rPr>
                <a:t>What features of their environment are pleasant or stressful for the person?</a:t>
              </a:r>
            </a:p>
          </p:txBody>
        </p:sp>
      </p:grpSp>
      <p:pic>
        <p:nvPicPr>
          <p:cNvPr id="14" name="Picture 13"/>
          <p:cNvPicPr>
            <a:picLocks/>
          </p:cNvPicPr>
          <p:nvPr/>
        </p:nvPicPr>
        <p:blipFill>
          <a:blip r:embed="rId4" cstate="print">
            <a:extLst>
              <a:ext uri="{28A0092B-C50C-407E-A947-70E740481C1C}">
                <a14:useLocalDpi xmlns:a14="http://schemas.microsoft.com/office/drawing/2010/main" val="0"/>
              </a:ext>
            </a:extLst>
          </a:blip>
          <a:stretch>
            <a:fillRect/>
          </a:stretch>
        </p:blipFill>
        <p:spPr>
          <a:xfrm rot="16691644">
            <a:off x="2076853" y="3335902"/>
            <a:ext cx="7040880" cy="161903"/>
          </a:xfrm>
          <a:prstGeom prst="rect">
            <a:avLst/>
          </a:prstGeom>
        </p:spPr>
      </p:pic>
    </p:spTree>
    <p:extLst>
      <p:ext uri="{BB962C8B-B14F-4D97-AF65-F5344CB8AC3E}">
        <p14:creationId xmlns:p14="http://schemas.microsoft.com/office/powerpoint/2010/main" val="398201372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TextBox 4"/>
          <p:cNvSpPr txBox="1"/>
          <p:nvPr/>
        </p:nvSpPr>
        <p:spPr>
          <a:xfrm>
            <a:off x="711200" y="1052999"/>
            <a:ext cx="8399958" cy="4524315"/>
          </a:xfrm>
          <a:prstGeom prst="rect">
            <a:avLst/>
          </a:prstGeom>
          <a:noFill/>
        </p:spPr>
        <p:txBody>
          <a:bodyPr wrap="square" rtlCol="0">
            <a:spAutoFit/>
          </a:bodyPr>
          <a:lstStyle/>
          <a:p>
            <a:r>
              <a:rPr lang="en-US" altLang="en-US" sz="2400" dirty="0">
                <a:latin typeface="StoneSansITCStd Medium" panose="02000603050000020004" pitchFamily="50" charset="0"/>
              </a:rPr>
              <a:t>A person-centered plan is meant to empower each individual to communicate what they want in life and to make decisions about the supports desired and needed to achieve their priorities and goals. </a:t>
            </a:r>
          </a:p>
          <a:p>
            <a:endParaRPr lang="en-US" altLang="en-US" sz="2400" dirty="0">
              <a:latin typeface="StoneSansITCStd Medium" panose="02000603050000020004" pitchFamily="50" charset="0"/>
            </a:endParaRPr>
          </a:p>
          <a:p>
            <a:r>
              <a:rPr lang="en-US" altLang="en-US" sz="2400" dirty="0">
                <a:latin typeface="StoneSansITCStd Medium" panose="02000603050000020004" pitchFamily="50" charset="0"/>
              </a:rPr>
              <a:t>When people are supported “one person at a time,”  each individual is able to create their own life. The person-centered team or circle of support team assures that all needed supports are available. </a:t>
            </a:r>
          </a:p>
          <a:p>
            <a:endParaRPr lang="en-US" altLang="en-US" sz="2400" dirty="0">
              <a:latin typeface="StoneSansITCStd Medium" panose="02000603050000020004" pitchFamily="50" charset="0"/>
            </a:endParaRPr>
          </a:p>
          <a:p>
            <a:r>
              <a:rPr lang="en-US" altLang="en-US" sz="2400" dirty="0">
                <a:latin typeface="StoneSansITCStd Medium" panose="02000603050000020004" pitchFamily="50" charset="0"/>
              </a:rPr>
              <a:t>The power and decision-making rests with the person with the support of his or her own team.    </a:t>
            </a:r>
          </a:p>
        </p:txBody>
      </p:sp>
      <p:pic>
        <p:nvPicPr>
          <p:cNvPr id="12" name="Picture 1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53866" y="0"/>
            <a:ext cx="5306063" cy="6858000"/>
          </a:xfrm>
          <a:prstGeom prst="rect">
            <a:avLst/>
          </a:prstGeom>
        </p:spPr>
      </p:pic>
      <p:sp>
        <p:nvSpPr>
          <p:cNvPr id="10" name="TextBox 9"/>
          <p:cNvSpPr txBox="1"/>
          <p:nvPr/>
        </p:nvSpPr>
        <p:spPr>
          <a:xfrm rot="18087987">
            <a:off x="8460112" y="4186119"/>
            <a:ext cx="4282196" cy="1446550"/>
          </a:xfrm>
          <a:prstGeom prst="rect">
            <a:avLst/>
          </a:prstGeom>
          <a:noFill/>
        </p:spPr>
        <p:txBody>
          <a:bodyPr wrap="square" rtlCol="0">
            <a:spAutoFit/>
          </a:bodyPr>
          <a:lstStyle/>
          <a:p>
            <a:pPr algn="ctr"/>
            <a:r>
              <a:rPr lang="en-US" altLang="en-US" sz="4400" b="1" dirty="0">
                <a:solidFill>
                  <a:schemeClr val="bg1"/>
                </a:solidFill>
                <a:latin typeface="Ink Free" panose="03080402000500000000" pitchFamily="66" charset="0"/>
              </a:rPr>
              <a:t>Empowered Individuals</a:t>
            </a:r>
            <a:endParaRPr lang="en-US" sz="4400" dirty="0">
              <a:solidFill>
                <a:schemeClr val="bg1"/>
              </a:solidFill>
              <a:latin typeface="Ink Free" panose="03080402000500000000" pitchFamily="66" charset="0"/>
            </a:endParaRPr>
          </a:p>
        </p:txBody>
      </p:sp>
    </p:spTree>
    <p:extLst>
      <p:ext uri="{BB962C8B-B14F-4D97-AF65-F5344CB8AC3E}">
        <p14:creationId xmlns:p14="http://schemas.microsoft.com/office/powerpoint/2010/main" val="42758514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txBox="1">
            <a:spLocks noChangeArrowheads="1"/>
          </p:cNvSpPr>
          <p:nvPr/>
        </p:nvSpPr>
        <p:spPr>
          <a:xfrm>
            <a:off x="12438" y="3042910"/>
            <a:ext cx="5514392" cy="764485"/>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1" algn="ctr">
              <a:buFont typeface="Wingdings" panose="05000000000000000000" pitchFamily="2" charset="2"/>
              <a:buNone/>
            </a:pPr>
            <a:r>
              <a:rPr lang="en-US" altLang="en-US" sz="4400" b="1" dirty="0">
                <a:solidFill>
                  <a:schemeClr val="bg1"/>
                </a:solidFill>
                <a:latin typeface="Ink Free" panose="03080402000500000000" pitchFamily="66" charset="0"/>
              </a:rPr>
              <a:t>KEY POINTS:</a:t>
            </a:r>
            <a:endParaRPr lang="en-US" altLang="en-US" sz="2800" b="1" dirty="0">
              <a:solidFill>
                <a:schemeClr val="bg1"/>
              </a:solidFill>
              <a:latin typeface="Ink Free" panose="03080402000500000000" pitchFamily="66" charset="0"/>
            </a:endParaRPr>
          </a:p>
        </p:txBody>
      </p:sp>
      <p:sp>
        <p:nvSpPr>
          <p:cNvPr id="25" name="Rectangle 1">
            <a:extLst>
              <a:ext uri="{FF2B5EF4-FFF2-40B4-BE49-F238E27FC236}">
                <a16:creationId xmlns:a16="http://schemas.microsoft.com/office/drawing/2014/main" id="{D58C1F67-66DC-45BA-930F-D6C908EDE5FE}"/>
              </a:ext>
            </a:extLst>
          </p:cNvPr>
          <p:cNvSpPr/>
          <p:nvPr/>
        </p:nvSpPr>
        <p:spPr>
          <a:xfrm rot="16200000" flipV="1">
            <a:off x="-367066" y="379477"/>
            <a:ext cx="6848483" cy="6108192"/>
          </a:xfrm>
          <a:custGeom>
            <a:avLst/>
            <a:gdLst>
              <a:gd name="connsiteX0" fmla="*/ 0 w 12193588"/>
              <a:gd name="connsiteY0" fmla="*/ 0 h 3911600"/>
              <a:gd name="connsiteX1" fmla="*/ 12193588 w 12193588"/>
              <a:gd name="connsiteY1" fmla="*/ 0 h 3911600"/>
              <a:gd name="connsiteX2" fmla="*/ 12193588 w 12193588"/>
              <a:gd name="connsiteY2" fmla="*/ 3911600 h 3911600"/>
              <a:gd name="connsiteX3" fmla="*/ 0 w 12193588"/>
              <a:gd name="connsiteY3" fmla="*/ 3911600 h 3911600"/>
              <a:gd name="connsiteX4" fmla="*/ 0 w 12193588"/>
              <a:gd name="connsiteY4" fmla="*/ 0 h 3911600"/>
              <a:gd name="connsiteX0" fmla="*/ 0 w 12193588"/>
              <a:gd name="connsiteY0" fmla="*/ 1422400 h 5334000"/>
              <a:gd name="connsiteX1" fmla="*/ 12193588 w 12193588"/>
              <a:gd name="connsiteY1" fmla="*/ 0 h 5334000"/>
              <a:gd name="connsiteX2" fmla="*/ 12193588 w 12193588"/>
              <a:gd name="connsiteY2" fmla="*/ 5334000 h 5334000"/>
              <a:gd name="connsiteX3" fmla="*/ 0 w 12193588"/>
              <a:gd name="connsiteY3" fmla="*/ 5334000 h 5334000"/>
              <a:gd name="connsiteX4" fmla="*/ 0 w 12193588"/>
              <a:gd name="connsiteY4" fmla="*/ 1422400 h 5334000"/>
              <a:gd name="connsiteX0" fmla="*/ 0 w 12193592"/>
              <a:gd name="connsiteY0" fmla="*/ 725616 h 4637216"/>
              <a:gd name="connsiteX1" fmla="*/ 12193592 w 12193592"/>
              <a:gd name="connsiteY1" fmla="*/ 0 h 4637216"/>
              <a:gd name="connsiteX2" fmla="*/ 12193588 w 12193592"/>
              <a:gd name="connsiteY2" fmla="*/ 4637216 h 4637216"/>
              <a:gd name="connsiteX3" fmla="*/ 0 w 12193592"/>
              <a:gd name="connsiteY3" fmla="*/ 4637216 h 4637216"/>
              <a:gd name="connsiteX4" fmla="*/ 0 w 12193592"/>
              <a:gd name="connsiteY4" fmla="*/ 725616 h 463721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3592" h="4637216">
                <a:moveTo>
                  <a:pt x="0" y="725616"/>
                </a:moveTo>
                <a:lnTo>
                  <a:pt x="12193592" y="0"/>
                </a:lnTo>
                <a:cubicBezTo>
                  <a:pt x="12193591" y="1545739"/>
                  <a:pt x="12193589" y="3091477"/>
                  <a:pt x="12193588" y="4637216"/>
                </a:cubicBezTo>
                <a:lnTo>
                  <a:pt x="0" y="4637216"/>
                </a:lnTo>
                <a:lnTo>
                  <a:pt x="0" y="725616"/>
                </a:lnTo>
                <a:close/>
              </a:path>
            </a:pathLst>
          </a:custGeom>
          <a:solidFill>
            <a:srgbClr val="5C2B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solidFill>
                <a:schemeClr val="bg1">
                  <a:lumMod val="85000"/>
                </a:schemeClr>
              </a:solidFill>
            </a:endParaRPr>
          </a:p>
        </p:txBody>
      </p:sp>
      <p:grpSp>
        <p:nvGrpSpPr>
          <p:cNvPr id="2" name="Group 1"/>
          <p:cNvGrpSpPr/>
          <p:nvPr/>
        </p:nvGrpSpPr>
        <p:grpSpPr>
          <a:xfrm>
            <a:off x="4876800" y="901794"/>
            <a:ext cx="6758304" cy="5030117"/>
            <a:chOff x="4503744" y="1242669"/>
            <a:chExt cx="6758304" cy="5030117"/>
          </a:xfrm>
        </p:grpSpPr>
        <p:pic>
          <p:nvPicPr>
            <p:cNvPr id="14" name="Picture 1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410652" y="1242669"/>
              <a:ext cx="5851396" cy="685800"/>
            </a:xfrm>
            <a:prstGeom prst="rect">
              <a:avLst/>
            </a:prstGeom>
          </p:spPr>
        </p:pic>
        <p:grpSp>
          <p:nvGrpSpPr>
            <p:cNvPr id="21" name="Group 20"/>
            <p:cNvGrpSpPr/>
            <p:nvPr/>
          </p:nvGrpSpPr>
          <p:grpSpPr>
            <a:xfrm>
              <a:off x="5259714" y="1428603"/>
              <a:ext cx="5629109" cy="1368729"/>
              <a:chOff x="5556023" y="-458994"/>
              <a:chExt cx="6107242" cy="1368729"/>
            </a:xfrm>
          </p:grpSpPr>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56023" y="223935"/>
                <a:ext cx="6107242" cy="685800"/>
              </a:xfrm>
              <a:prstGeom prst="rect">
                <a:avLst/>
              </a:prstGeom>
            </p:spPr>
          </p:pic>
          <p:sp>
            <p:nvSpPr>
              <p:cNvPr id="3" name="Rectangle 2"/>
              <p:cNvSpPr/>
              <p:nvPr/>
            </p:nvSpPr>
            <p:spPr>
              <a:xfrm>
                <a:off x="6131635" y="-458994"/>
                <a:ext cx="4014591" cy="313932"/>
              </a:xfrm>
              <a:prstGeom prst="rect">
                <a:avLst/>
              </a:prstGeom>
            </p:spPr>
            <p:txBody>
              <a:bodyPr wrap="square">
                <a:spAutoFit/>
              </a:bodyPr>
              <a:lstStyle/>
              <a:p>
                <a:pPr>
                  <a:lnSpc>
                    <a:spcPct val="80000"/>
                  </a:lnSpc>
                </a:pPr>
                <a:r>
                  <a:rPr lang="en-US" altLang="en-US" b="1" dirty="0">
                    <a:solidFill>
                      <a:schemeClr val="bg1"/>
                    </a:solidFill>
                    <a:latin typeface="StoneSansITCStd Medium" panose="02000603050000020004" pitchFamily="50" charset="0"/>
                  </a:rPr>
                  <a:t>Power of Attorney</a:t>
                </a:r>
              </a:p>
            </p:txBody>
          </p:sp>
        </p:grpSp>
        <p:grpSp>
          <p:nvGrpSpPr>
            <p:cNvPr id="20" name="Group 19"/>
            <p:cNvGrpSpPr/>
            <p:nvPr/>
          </p:nvGrpSpPr>
          <p:grpSpPr>
            <a:xfrm>
              <a:off x="5259715" y="2296696"/>
              <a:ext cx="5279448" cy="1369499"/>
              <a:chOff x="5380607" y="614375"/>
              <a:chExt cx="5881443" cy="1369499"/>
            </a:xfrm>
          </p:grpSpPr>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80607" y="1298074"/>
                <a:ext cx="5881443" cy="685800"/>
              </a:xfrm>
              <a:prstGeom prst="rect">
                <a:avLst/>
              </a:prstGeom>
            </p:spPr>
          </p:pic>
          <p:sp>
            <p:nvSpPr>
              <p:cNvPr id="9" name="Rectangle 8"/>
              <p:cNvSpPr/>
              <p:nvPr/>
            </p:nvSpPr>
            <p:spPr>
              <a:xfrm>
                <a:off x="5913670" y="614375"/>
                <a:ext cx="3776674" cy="315471"/>
              </a:xfrm>
              <a:prstGeom prst="rect">
                <a:avLst/>
              </a:prstGeom>
            </p:spPr>
            <p:txBody>
              <a:bodyPr wrap="none">
                <a:spAutoFit/>
              </a:bodyPr>
              <a:lstStyle/>
              <a:p>
                <a:pPr>
                  <a:lnSpc>
                    <a:spcPct val="80000"/>
                  </a:lnSpc>
                </a:pPr>
                <a:r>
                  <a:rPr lang="en-US" altLang="en-US" b="1" dirty="0">
                    <a:solidFill>
                      <a:schemeClr val="bg1"/>
                    </a:solidFill>
                    <a:latin typeface="StoneSansITCStd Medium" panose="02000603050000020004" pitchFamily="50" charset="0"/>
                  </a:rPr>
                  <a:t>Patient Advocate Designation </a:t>
                </a:r>
              </a:p>
            </p:txBody>
          </p:sp>
        </p:grpSp>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39211" y="3836635"/>
              <a:ext cx="5105221" cy="685800"/>
            </a:xfrm>
            <a:prstGeom prst="rect">
              <a:avLst/>
            </a:prstGeom>
          </p:spPr>
        </p:pic>
        <p:grpSp>
          <p:nvGrpSpPr>
            <p:cNvPr id="18" name="Group 17"/>
            <p:cNvGrpSpPr/>
            <p:nvPr/>
          </p:nvGrpSpPr>
          <p:grpSpPr>
            <a:xfrm>
              <a:off x="4503744" y="3165559"/>
              <a:ext cx="5488625" cy="2238362"/>
              <a:chOff x="4721469" y="1737499"/>
              <a:chExt cx="5425682" cy="2238362"/>
            </a:xfrm>
          </p:grpSpPr>
          <p:pic>
            <p:nvPicPr>
              <p:cNvPr id="12" name="Picture 1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21469" y="3290061"/>
                <a:ext cx="5425682" cy="685800"/>
              </a:xfrm>
              <a:prstGeom prst="rect">
                <a:avLst/>
              </a:prstGeom>
            </p:spPr>
          </p:pic>
          <p:sp>
            <p:nvSpPr>
              <p:cNvPr id="15" name="Rectangle 14"/>
              <p:cNvSpPr/>
              <p:nvPr/>
            </p:nvSpPr>
            <p:spPr>
              <a:xfrm>
                <a:off x="5744139" y="1737499"/>
                <a:ext cx="2719719" cy="315471"/>
              </a:xfrm>
              <a:prstGeom prst="rect">
                <a:avLst/>
              </a:prstGeom>
            </p:spPr>
            <p:txBody>
              <a:bodyPr wrap="none">
                <a:spAutoFit/>
              </a:bodyPr>
              <a:lstStyle/>
              <a:p>
                <a:pPr>
                  <a:lnSpc>
                    <a:spcPct val="80000"/>
                  </a:lnSpc>
                </a:pPr>
                <a:r>
                  <a:rPr lang="en-US" altLang="en-US" b="1" dirty="0">
                    <a:solidFill>
                      <a:schemeClr val="bg1"/>
                    </a:solidFill>
                    <a:latin typeface="StoneSansITCStd Medium" panose="02000603050000020004" pitchFamily="50" charset="0"/>
                  </a:rPr>
                  <a:t>Representative Payee</a:t>
                </a:r>
              </a:p>
            </p:txBody>
          </p:sp>
        </p:grpSp>
        <p:grpSp>
          <p:nvGrpSpPr>
            <p:cNvPr id="5" name="Group 4"/>
            <p:cNvGrpSpPr/>
            <p:nvPr/>
          </p:nvGrpSpPr>
          <p:grpSpPr>
            <a:xfrm>
              <a:off x="4833945" y="5586986"/>
              <a:ext cx="4907215" cy="685800"/>
              <a:chOff x="4933887" y="5225706"/>
              <a:chExt cx="4237220" cy="685800"/>
            </a:xfrm>
          </p:grpSpPr>
          <p:pic>
            <p:nvPicPr>
              <p:cNvPr id="16" name="Picture 1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33887" y="5225706"/>
                <a:ext cx="4237220" cy="685800"/>
              </a:xfrm>
              <a:prstGeom prst="rect">
                <a:avLst/>
              </a:prstGeom>
            </p:spPr>
          </p:pic>
          <p:sp>
            <p:nvSpPr>
              <p:cNvPr id="17" name="Rectangle 16"/>
              <p:cNvSpPr/>
              <p:nvPr/>
            </p:nvSpPr>
            <p:spPr>
              <a:xfrm>
                <a:off x="5179471" y="5410870"/>
                <a:ext cx="2341690" cy="315471"/>
              </a:xfrm>
              <a:prstGeom prst="rect">
                <a:avLst/>
              </a:prstGeom>
            </p:spPr>
            <p:txBody>
              <a:bodyPr wrap="none">
                <a:spAutoFit/>
              </a:bodyPr>
              <a:lstStyle/>
              <a:p>
                <a:pPr>
                  <a:lnSpc>
                    <a:spcPct val="80000"/>
                  </a:lnSpc>
                </a:pPr>
                <a:r>
                  <a:rPr lang="en-US" altLang="en-US" b="1" dirty="0">
                    <a:solidFill>
                      <a:schemeClr val="bg1"/>
                    </a:solidFill>
                    <a:latin typeface="StoneSansITCStd Medium" panose="02000603050000020004" pitchFamily="50" charset="0"/>
                  </a:rPr>
                  <a:t>Community Supports</a:t>
                </a:r>
              </a:p>
            </p:txBody>
          </p:sp>
        </p:grpSp>
      </p:grpSp>
      <p:pic>
        <p:nvPicPr>
          <p:cNvPr id="41" name="Picture 40"/>
          <p:cNvPicPr>
            <a:picLocks/>
          </p:cNvPicPr>
          <p:nvPr/>
        </p:nvPicPr>
        <p:blipFill>
          <a:blip r:embed="rId4" cstate="print">
            <a:extLst>
              <a:ext uri="{28A0092B-C50C-407E-A947-70E740481C1C}">
                <a14:useLocalDpi xmlns:a14="http://schemas.microsoft.com/office/drawing/2010/main" val="0"/>
              </a:ext>
            </a:extLst>
          </a:blip>
          <a:stretch>
            <a:fillRect/>
          </a:stretch>
        </p:blipFill>
        <p:spPr>
          <a:xfrm rot="16691644">
            <a:off x="2076853" y="3335902"/>
            <a:ext cx="7040880" cy="161903"/>
          </a:xfrm>
          <a:prstGeom prst="rect">
            <a:avLst/>
          </a:prstGeom>
        </p:spPr>
      </p:pic>
      <p:sp>
        <p:nvSpPr>
          <p:cNvPr id="26" name="Rectangle 3"/>
          <p:cNvSpPr txBox="1">
            <a:spLocks noChangeArrowheads="1"/>
          </p:cNvSpPr>
          <p:nvPr/>
        </p:nvSpPr>
        <p:spPr>
          <a:xfrm>
            <a:off x="-20234" y="2672775"/>
            <a:ext cx="5514392" cy="1889635"/>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1" algn="ctr">
              <a:buFont typeface="Wingdings" panose="05000000000000000000" pitchFamily="2" charset="2"/>
              <a:buNone/>
            </a:pPr>
            <a:r>
              <a:rPr lang="en-US" altLang="en-US" sz="4400" b="1" dirty="0">
                <a:solidFill>
                  <a:schemeClr val="bg1"/>
                </a:solidFill>
                <a:latin typeface="Ink Free" panose="03080402000500000000" pitchFamily="66" charset="0"/>
              </a:rPr>
              <a:t>Other alternatives to guardianship:</a:t>
            </a:r>
            <a:endParaRPr lang="en-US" altLang="en-US" sz="2800" b="1" dirty="0">
              <a:solidFill>
                <a:schemeClr val="bg1"/>
              </a:solidFill>
              <a:latin typeface="Ink Free" panose="03080402000500000000" pitchFamily="66" charset="0"/>
            </a:endParaRPr>
          </a:p>
        </p:txBody>
      </p:sp>
      <p:sp>
        <p:nvSpPr>
          <p:cNvPr id="22" name="TextBox 21"/>
          <p:cNvSpPr txBox="1"/>
          <p:nvPr/>
        </p:nvSpPr>
        <p:spPr>
          <a:xfrm>
            <a:off x="5783708" y="3653994"/>
            <a:ext cx="2400272" cy="369332"/>
          </a:xfrm>
          <a:prstGeom prst="rect">
            <a:avLst/>
          </a:prstGeom>
          <a:noFill/>
        </p:spPr>
        <p:txBody>
          <a:bodyPr wrap="none" rtlCol="0">
            <a:spAutoFit/>
          </a:bodyPr>
          <a:lstStyle/>
          <a:p>
            <a:r>
              <a:rPr lang="en-US" b="1" dirty="0">
                <a:solidFill>
                  <a:schemeClr val="bg1"/>
                </a:solidFill>
                <a:latin typeface="StoneSansITCStd Medium" panose="02000603050000020004" pitchFamily="50" charset="0"/>
              </a:rPr>
              <a:t>Financial Supports</a:t>
            </a:r>
          </a:p>
        </p:txBody>
      </p:sp>
      <p:sp>
        <p:nvSpPr>
          <p:cNvPr id="27" name="TextBox 26"/>
          <p:cNvSpPr txBox="1"/>
          <p:nvPr/>
        </p:nvSpPr>
        <p:spPr>
          <a:xfrm>
            <a:off x="5594085" y="4535480"/>
            <a:ext cx="2024272" cy="369332"/>
          </a:xfrm>
          <a:prstGeom prst="rect">
            <a:avLst/>
          </a:prstGeom>
          <a:noFill/>
        </p:spPr>
        <p:txBody>
          <a:bodyPr wrap="none" rtlCol="0">
            <a:spAutoFit/>
          </a:bodyPr>
          <a:lstStyle/>
          <a:p>
            <a:r>
              <a:rPr lang="en-US" b="1" dirty="0">
                <a:solidFill>
                  <a:schemeClr val="bg1"/>
                </a:solidFill>
                <a:latin typeface="StoneSansITCStd Medium" panose="02000603050000020004" pitchFamily="50" charset="0"/>
              </a:rPr>
              <a:t>Home Supports</a:t>
            </a:r>
          </a:p>
        </p:txBody>
      </p:sp>
    </p:spTree>
    <p:extLst>
      <p:ext uri="{BB962C8B-B14F-4D97-AF65-F5344CB8AC3E}">
        <p14:creationId xmlns:p14="http://schemas.microsoft.com/office/powerpoint/2010/main" val="120007206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4" name="Rectangle 1">
            <a:extLst>
              <a:ext uri="{FF2B5EF4-FFF2-40B4-BE49-F238E27FC236}">
                <a16:creationId xmlns:a16="http://schemas.microsoft.com/office/drawing/2014/main" id="{D58C1F67-66DC-45BA-930F-D6C908EDE5FE}"/>
              </a:ext>
            </a:extLst>
          </p:cNvPr>
          <p:cNvSpPr/>
          <p:nvPr/>
        </p:nvSpPr>
        <p:spPr>
          <a:xfrm rot="16200000" flipV="1">
            <a:off x="1912136" y="-1909057"/>
            <a:ext cx="2943500" cy="6761615"/>
          </a:xfrm>
          <a:custGeom>
            <a:avLst/>
            <a:gdLst>
              <a:gd name="connsiteX0" fmla="*/ 0 w 12193588"/>
              <a:gd name="connsiteY0" fmla="*/ 0 h 3911600"/>
              <a:gd name="connsiteX1" fmla="*/ 12193588 w 12193588"/>
              <a:gd name="connsiteY1" fmla="*/ 0 h 3911600"/>
              <a:gd name="connsiteX2" fmla="*/ 12193588 w 12193588"/>
              <a:gd name="connsiteY2" fmla="*/ 3911600 h 3911600"/>
              <a:gd name="connsiteX3" fmla="*/ 0 w 12193588"/>
              <a:gd name="connsiteY3" fmla="*/ 3911600 h 3911600"/>
              <a:gd name="connsiteX4" fmla="*/ 0 w 12193588"/>
              <a:gd name="connsiteY4" fmla="*/ 0 h 3911600"/>
              <a:gd name="connsiteX0" fmla="*/ 0 w 12193588"/>
              <a:gd name="connsiteY0" fmla="*/ 1422400 h 5334000"/>
              <a:gd name="connsiteX1" fmla="*/ 12193588 w 12193588"/>
              <a:gd name="connsiteY1" fmla="*/ 0 h 5334000"/>
              <a:gd name="connsiteX2" fmla="*/ 12193588 w 12193588"/>
              <a:gd name="connsiteY2" fmla="*/ 5334000 h 5334000"/>
              <a:gd name="connsiteX3" fmla="*/ 0 w 12193588"/>
              <a:gd name="connsiteY3" fmla="*/ 5334000 h 5334000"/>
              <a:gd name="connsiteX4" fmla="*/ 0 w 12193588"/>
              <a:gd name="connsiteY4" fmla="*/ 1422400 h 5334000"/>
              <a:gd name="connsiteX0" fmla="*/ 0 w 12193592"/>
              <a:gd name="connsiteY0" fmla="*/ 725616 h 4637216"/>
              <a:gd name="connsiteX1" fmla="*/ 12193592 w 12193592"/>
              <a:gd name="connsiteY1" fmla="*/ 0 h 4637216"/>
              <a:gd name="connsiteX2" fmla="*/ 12193588 w 12193592"/>
              <a:gd name="connsiteY2" fmla="*/ 4637216 h 4637216"/>
              <a:gd name="connsiteX3" fmla="*/ 0 w 12193592"/>
              <a:gd name="connsiteY3" fmla="*/ 4637216 h 4637216"/>
              <a:gd name="connsiteX4" fmla="*/ 0 w 12193592"/>
              <a:gd name="connsiteY4" fmla="*/ 725616 h 463721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3592" h="4637216">
                <a:moveTo>
                  <a:pt x="0" y="725616"/>
                </a:moveTo>
                <a:lnTo>
                  <a:pt x="12193592" y="0"/>
                </a:lnTo>
                <a:cubicBezTo>
                  <a:pt x="12193591" y="1545739"/>
                  <a:pt x="12193589" y="3091477"/>
                  <a:pt x="12193588" y="4637216"/>
                </a:cubicBezTo>
                <a:lnTo>
                  <a:pt x="0" y="4637216"/>
                </a:lnTo>
                <a:lnTo>
                  <a:pt x="0" y="725616"/>
                </a:lnTo>
                <a:close/>
              </a:path>
            </a:pathLst>
          </a:custGeom>
          <a:solidFill>
            <a:srgbClr val="5C2B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solidFill>
                <a:schemeClr val="bg1">
                  <a:lumMod val="85000"/>
                </a:schemeClr>
              </a:solidFill>
            </a:endParaRPr>
          </a:p>
        </p:txBody>
      </p:sp>
      <p:sp>
        <p:nvSpPr>
          <p:cNvPr id="4" name="Rectangle 3"/>
          <p:cNvSpPr txBox="1">
            <a:spLocks noChangeArrowheads="1"/>
          </p:cNvSpPr>
          <p:nvPr/>
        </p:nvSpPr>
        <p:spPr>
          <a:xfrm>
            <a:off x="1147819" y="781598"/>
            <a:ext cx="3722761" cy="1513733"/>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altLang="en-US" sz="5400" b="1" dirty="0">
                <a:solidFill>
                  <a:schemeClr val="bg1">
                    <a:lumMod val="95000"/>
                  </a:schemeClr>
                </a:solidFill>
                <a:latin typeface="Ink Free" panose="03080402000500000000" pitchFamily="66" charset="0"/>
              </a:rPr>
              <a:t>Power of Attorney </a:t>
            </a:r>
            <a:endParaRPr lang="en-US" sz="5400" dirty="0">
              <a:solidFill>
                <a:schemeClr val="bg1">
                  <a:lumMod val="95000"/>
                </a:schemeClr>
              </a:solidFill>
              <a:latin typeface="Ink Free" panose="03080402000500000000" pitchFamily="66" charset="0"/>
            </a:endParaRPr>
          </a:p>
          <a:p>
            <a:pPr marL="0" indent="0" algn="ctr">
              <a:buFont typeface="Wingdings" panose="05000000000000000000" pitchFamily="2" charset="2"/>
              <a:buNone/>
            </a:pPr>
            <a:endParaRPr lang="en-US" altLang="en-US" sz="3600" dirty="0">
              <a:solidFill>
                <a:schemeClr val="bg1"/>
              </a:solidFill>
              <a:latin typeface="Ink Free" panose="03080402000500000000" pitchFamily="66" charset="0"/>
            </a:endParaRPr>
          </a:p>
        </p:txBody>
      </p:sp>
      <p:sp>
        <p:nvSpPr>
          <p:cNvPr id="10" name="Text Placeholder 3"/>
          <p:cNvSpPr txBox="1">
            <a:spLocks/>
          </p:cNvSpPr>
          <p:nvPr/>
        </p:nvSpPr>
        <p:spPr>
          <a:xfrm>
            <a:off x="382095" y="3615098"/>
            <a:ext cx="4589062" cy="2580221"/>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Bef>
                <a:spcPts val="0"/>
              </a:spcBef>
              <a:buFont typeface="Wingdings" panose="05000000000000000000" pitchFamily="2" charset="2"/>
              <a:buChar char="ü"/>
            </a:pPr>
            <a:r>
              <a:rPr lang="en-US" altLang="en-US" sz="2000" dirty="0">
                <a:latin typeface="StoneSansITCStd Medium" panose="02000603050000020004" pitchFamily="50" charset="0"/>
                <a:cs typeface="Arial" panose="020B0604020202020204" pitchFamily="34" charset="0"/>
              </a:rPr>
              <a:t>Appoint an Agent to handle certain decisions or support with making decisions</a:t>
            </a:r>
          </a:p>
          <a:p>
            <a:pPr marL="0" indent="0">
              <a:spcBef>
                <a:spcPts val="0"/>
              </a:spcBef>
              <a:buNone/>
            </a:pPr>
            <a:endParaRPr lang="en-US" altLang="en-US" sz="2000" dirty="0">
              <a:latin typeface="StoneSansITCStd Medium" panose="02000603050000020004" pitchFamily="50" charset="0"/>
              <a:cs typeface="Arial" panose="020B0604020202020204" pitchFamily="34" charset="0"/>
            </a:endParaRPr>
          </a:p>
          <a:p>
            <a:pPr>
              <a:spcBef>
                <a:spcPts val="0"/>
              </a:spcBef>
              <a:buFont typeface="Wingdings" panose="05000000000000000000" pitchFamily="2" charset="2"/>
              <a:buChar char="ü"/>
            </a:pPr>
            <a:r>
              <a:rPr lang="en-US" altLang="en-US" sz="2000" dirty="0">
                <a:latin typeface="StoneSansITCStd Medium" panose="02000603050000020004" pitchFamily="50" charset="0"/>
                <a:cs typeface="Arial" panose="020B0604020202020204" pitchFamily="34" charset="0"/>
              </a:rPr>
              <a:t>Can be effective immediately</a:t>
            </a:r>
          </a:p>
          <a:p>
            <a:pPr marL="0" indent="0">
              <a:spcBef>
                <a:spcPts val="0"/>
              </a:spcBef>
              <a:buNone/>
            </a:pPr>
            <a:endParaRPr lang="en-US" altLang="en-US" sz="2000" dirty="0">
              <a:latin typeface="StoneSansITCStd Medium" panose="02000603050000020004" pitchFamily="50" charset="0"/>
              <a:cs typeface="Arial" panose="020B0604020202020204" pitchFamily="34" charset="0"/>
            </a:endParaRPr>
          </a:p>
          <a:p>
            <a:pPr>
              <a:spcBef>
                <a:spcPts val="0"/>
              </a:spcBef>
              <a:buFont typeface="Wingdings" panose="05000000000000000000" pitchFamily="2" charset="2"/>
              <a:buChar char="ü"/>
            </a:pPr>
            <a:r>
              <a:rPr lang="en-US" altLang="en-US" sz="2000" dirty="0">
                <a:latin typeface="StoneSansITCStd Medium" panose="02000603050000020004" pitchFamily="50" charset="0"/>
                <a:cs typeface="Arial" panose="020B0604020202020204" pitchFamily="34" charset="0"/>
              </a:rPr>
              <a:t>Can be as broad or narrow as desired</a:t>
            </a:r>
          </a:p>
        </p:txBody>
      </p:sp>
      <p:pic>
        <p:nvPicPr>
          <p:cNvPr id="20" name="Picture 19"/>
          <p:cNvPicPr>
            <a:picLocks/>
          </p:cNvPicPr>
          <p:nvPr/>
        </p:nvPicPr>
        <p:blipFill>
          <a:blip r:embed="rId3" cstate="print">
            <a:extLst>
              <a:ext uri="{28A0092B-C50C-407E-A947-70E740481C1C}">
                <a14:useLocalDpi xmlns:a14="http://schemas.microsoft.com/office/drawing/2010/main" val="0"/>
              </a:ext>
            </a:extLst>
          </a:blip>
          <a:stretch>
            <a:fillRect/>
          </a:stretch>
        </p:blipFill>
        <p:spPr>
          <a:xfrm rot="17353080">
            <a:off x="1793022" y="3387185"/>
            <a:ext cx="7532177" cy="160129"/>
          </a:xfrm>
          <a:prstGeom prst="rect">
            <a:avLst/>
          </a:prstGeom>
        </p:spPr>
      </p:pic>
      <p:pic>
        <p:nvPicPr>
          <p:cNvPr id="15"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519172" y="1378061"/>
            <a:ext cx="5346256" cy="4860233"/>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94054088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txBox="1">
            <a:spLocks noChangeArrowheads="1"/>
          </p:cNvSpPr>
          <p:nvPr/>
        </p:nvSpPr>
        <p:spPr>
          <a:xfrm>
            <a:off x="12438" y="3042910"/>
            <a:ext cx="5514392" cy="764485"/>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1" algn="ctr">
              <a:buFont typeface="Wingdings" panose="05000000000000000000" pitchFamily="2" charset="2"/>
              <a:buNone/>
            </a:pPr>
            <a:r>
              <a:rPr lang="en-US" altLang="en-US" sz="4400" b="1" dirty="0">
                <a:solidFill>
                  <a:schemeClr val="bg1"/>
                </a:solidFill>
                <a:latin typeface="Ink Free" panose="03080402000500000000" pitchFamily="66" charset="0"/>
              </a:rPr>
              <a:t>KEY POINTS:</a:t>
            </a:r>
            <a:endParaRPr lang="en-US" altLang="en-US" sz="2800" b="1" dirty="0">
              <a:solidFill>
                <a:schemeClr val="bg1"/>
              </a:solidFill>
              <a:latin typeface="Ink Free" panose="03080402000500000000" pitchFamily="66" charset="0"/>
            </a:endParaRPr>
          </a:p>
        </p:txBody>
      </p:sp>
      <p:sp>
        <p:nvSpPr>
          <p:cNvPr id="25" name="Rectangle 1">
            <a:extLst>
              <a:ext uri="{FF2B5EF4-FFF2-40B4-BE49-F238E27FC236}">
                <a16:creationId xmlns:a16="http://schemas.microsoft.com/office/drawing/2014/main" id="{D58C1F67-66DC-45BA-930F-D6C908EDE5FE}"/>
              </a:ext>
            </a:extLst>
          </p:cNvPr>
          <p:cNvSpPr/>
          <p:nvPr/>
        </p:nvSpPr>
        <p:spPr>
          <a:xfrm rot="16200000" flipV="1">
            <a:off x="-367066" y="379477"/>
            <a:ext cx="6848483" cy="6108192"/>
          </a:xfrm>
          <a:custGeom>
            <a:avLst/>
            <a:gdLst>
              <a:gd name="connsiteX0" fmla="*/ 0 w 12193588"/>
              <a:gd name="connsiteY0" fmla="*/ 0 h 3911600"/>
              <a:gd name="connsiteX1" fmla="*/ 12193588 w 12193588"/>
              <a:gd name="connsiteY1" fmla="*/ 0 h 3911600"/>
              <a:gd name="connsiteX2" fmla="*/ 12193588 w 12193588"/>
              <a:gd name="connsiteY2" fmla="*/ 3911600 h 3911600"/>
              <a:gd name="connsiteX3" fmla="*/ 0 w 12193588"/>
              <a:gd name="connsiteY3" fmla="*/ 3911600 h 3911600"/>
              <a:gd name="connsiteX4" fmla="*/ 0 w 12193588"/>
              <a:gd name="connsiteY4" fmla="*/ 0 h 3911600"/>
              <a:gd name="connsiteX0" fmla="*/ 0 w 12193588"/>
              <a:gd name="connsiteY0" fmla="*/ 1422400 h 5334000"/>
              <a:gd name="connsiteX1" fmla="*/ 12193588 w 12193588"/>
              <a:gd name="connsiteY1" fmla="*/ 0 h 5334000"/>
              <a:gd name="connsiteX2" fmla="*/ 12193588 w 12193588"/>
              <a:gd name="connsiteY2" fmla="*/ 5334000 h 5334000"/>
              <a:gd name="connsiteX3" fmla="*/ 0 w 12193588"/>
              <a:gd name="connsiteY3" fmla="*/ 5334000 h 5334000"/>
              <a:gd name="connsiteX4" fmla="*/ 0 w 12193588"/>
              <a:gd name="connsiteY4" fmla="*/ 1422400 h 5334000"/>
              <a:gd name="connsiteX0" fmla="*/ 0 w 12193592"/>
              <a:gd name="connsiteY0" fmla="*/ 725616 h 4637216"/>
              <a:gd name="connsiteX1" fmla="*/ 12193592 w 12193592"/>
              <a:gd name="connsiteY1" fmla="*/ 0 h 4637216"/>
              <a:gd name="connsiteX2" fmla="*/ 12193588 w 12193592"/>
              <a:gd name="connsiteY2" fmla="*/ 4637216 h 4637216"/>
              <a:gd name="connsiteX3" fmla="*/ 0 w 12193592"/>
              <a:gd name="connsiteY3" fmla="*/ 4637216 h 4637216"/>
              <a:gd name="connsiteX4" fmla="*/ 0 w 12193592"/>
              <a:gd name="connsiteY4" fmla="*/ 725616 h 463721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3592" h="4637216">
                <a:moveTo>
                  <a:pt x="0" y="725616"/>
                </a:moveTo>
                <a:lnTo>
                  <a:pt x="12193592" y="0"/>
                </a:lnTo>
                <a:cubicBezTo>
                  <a:pt x="12193591" y="1545739"/>
                  <a:pt x="12193589" y="3091477"/>
                  <a:pt x="12193588" y="4637216"/>
                </a:cubicBezTo>
                <a:lnTo>
                  <a:pt x="0" y="4637216"/>
                </a:lnTo>
                <a:lnTo>
                  <a:pt x="0" y="725616"/>
                </a:lnTo>
                <a:close/>
              </a:path>
            </a:pathLst>
          </a:custGeom>
          <a:solidFill>
            <a:srgbClr val="5C2B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solidFill>
                <a:schemeClr val="bg1">
                  <a:lumMod val="85000"/>
                </a:schemeClr>
              </a:solidFill>
            </a:endParaRPr>
          </a:p>
        </p:txBody>
      </p:sp>
      <p:sp>
        <p:nvSpPr>
          <p:cNvPr id="27" name="Rectangle 3"/>
          <p:cNvSpPr txBox="1">
            <a:spLocks noChangeArrowheads="1"/>
          </p:cNvSpPr>
          <p:nvPr/>
        </p:nvSpPr>
        <p:spPr>
          <a:xfrm>
            <a:off x="513930" y="2341472"/>
            <a:ext cx="4210542" cy="1588378"/>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altLang="en-US" sz="4000" b="1" dirty="0">
                <a:solidFill>
                  <a:schemeClr val="bg1"/>
                </a:solidFill>
                <a:latin typeface="Ink Free" panose="03080402000500000000" pitchFamily="66" charset="0"/>
              </a:rPr>
              <a:t>Patient Advocate Designations (PADs) for Medical Decisions</a:t>
            </a:r>
            <a:endParaRPr lang="en-US" sz="4000" dirty="0">
              <a:solidFill>
                <a:schemeClr val="bg1"/>
              </a:solidFill>
              <a:latin typeface="Ink Free" panose="03080402000500000000" pitchFamily="66" charset="0"/>
            </a:endParaRPr>
          </a:p>
          <a:p>
            <a:pPr marL="0" indent="0" algn="ctr">
              <a:buFont typeface="Wingdings" panose="05000000000000000000" pitchFamily="2" charset="2"/>
              <a:buNone/>
            </a:pPr>
            <a:endParaRPr lang="en-US" altLang="en-US" sz="3600" dirty="0">
              <a:solidFill>
                <a:schemeClr val="bg1"/>
              </a:solidFill>
              <a:latin typeface="Ink Free" panose="03080402000500000000" pitchFamily="66" charset="0"/>
            </a:endParaRPr>
          </a:p>
        </p:txBody>
      </p:sp>
      <p:sp>
        <p:nvSpPr>
          <p:cNvPr id="28" name="TextBox 27"/>
          <p:cNvSpPr txBox="1"/>
          <p:nvPr/>
        </p:nvSpPr>
        <p:spPr>
          <a:xfrm>
            <a:off x="5974363" y="308164"/>
            <a:ext cx="5943600" cy="1001702"/>
          </a:xfrm>
          <a:prstGeom prst="rect">
            <a:avLst/>
          </a:prstGeom>
          <a:solidFill>
            <a:srgbClr val="E5E5FF"/>
          </a:solidFill>
          <a:ln w="19050">
            <a:solidFill>
              <a:srgbClr val="825AA4"/>
            </a:solidFill>
          </a:ln>
          <a:scene3d>
            <a:camera prst="orthographicFront"/>
            <a:lightRig rig="flat" dir="t"/>
          </a:scene3d>
          <a:sp3d/>
        </p:spPr>
        <p:style>
          <a:lnRef idx="0">
            <a:scrgbClr r="0" g="0" b="0"/>
          </a:lnRef>
          <a:fillRef idx="0">
            <a:scrgbClr r="0" g="0" b="0"/>
          </a:fillRef>
          <a:effectRef idx="0">
            <a:scrgbClr r="0" g="0" b="0"/>
          </a:effectRef>
          <a:fontRef idx="minor">
            <a:schemeClr val="dk1"/>
          </a:fontRef>
        </p:style>
        <p:txBody>
          <a:bodyPr spcFirstLastPara="0" vert="horz" wrap="square" lIns="448772" tIns="50800" rIns="50800" bIns="50800" numCol="1" spcCol="1270" anchor="ctr" anchorCtr="0">
            <a:noAutofit/>
          </a:bodyPr>
          <a:lstStyle/>
          <a:p>
            <a:pPr>
              <a:lnSpc>
                <a:spcPct val="80000"/>
              </a:lnSpc>
              <a:spcAft>
                <a:spcPts val="1200"/>
              </a:spcAft>
            </a:pPr>
            <a:r>
              <a:rPr lang="en-US" altLang="en-US" sz="2000" dirty="0">
                <a:latin typeface="StoneSansITCStd Medium" panose="02000603050000020004" pitchFamily="50" charset="0"/>
              </a:rPr>
              <a:t>Exercisable only in event the person is unable to make their own medical decisions (certified by two physicians)</a:t>
            </a:r>
            <a:endParaRPr lang="en-US" altLang="en-US" sz="1100" dirty="0">
              <a:latin typeface="StoneSansITCStd Medium" panose="02000603050000020004" pitchFamily="50" charset="0"/>
            </a:endParaRPr>
          </a:p>
        </p:txBody>
      </p:sp>
      <p:sp>
        <p:nvSpPr>
          <p:cNvPr id="29" name="TextBox 28"/>
          <p:cNvSpPr txBox="1"/>
          <p:nvPr/>
        </p:nvSpPr>
        <p:spPr>
          <a:xfrm>
            <a:off x="5773521" y="1618156"/>
            <a:ext cx="5715000" cy="1001702"/>
          </a:xfrm>
          <a:prstGeom prst="rect">
            <a:avLst/>
          </a:prstGeom>
          <a:solidFill>
            <a:srgbClr val="E5E5FF"/>
          </a:solidFill>
          <a:ln w="19050">
            <a:solidFill>
              <a:srgbClr val="825AA4"/>
            </a:solidFill>
          </a:ln>
          <a:scene3d>
            <a:camera prst="orthographicFront"/>
            <a:lightRig rig="flat" dir="t"/>
          </a:scene3d>
          <a:sp3d/>
        </p:spPr>
        <p:style>
          <a:lnRef idx="0">
            <a:scrgbClr r="0" g="0" b="0"/>
          </a:lnRef>
          <a:fillRef idx="0">
            <a:scrgbClr r="0" g="0" b="0"/>
          </a:fillRef>
          <a:effectRef idx="0">
            <a:scrgbClr r="0" g="0" b="0"/>
          </a:effectRef>
          <a:fontRef idx="minor">
            <a:schemeClr val="dk1"/>
          </a:fontRef>
        </p:style>
        <p:txBody>
          <a:bodyPr spcFirstLastPara="0" vert="horz" wrap="square" lIns="448772" tIns="50800" rIns="50800" bIns="50800" numCol="1" spcCol="1270" anchor="ctr" anchorCtr="0">
            <a:noAutofit/>
          </a:bodyPr>
          <a:lstStyle/>
          <a:p>
            <a:pPr>
              <a:lnSpc>
                <a:spcPct val="80000"/>
              </a:lnSpc>
              <a:spcAft>
                <a:spcPts val="1200"/>
              </a:spcAft>
            </a:pPr>
            <a:r>
              <a:rPr lang="en-US" altLang="en-US" sz="2000" dirty="0">
                <a:latin typeface="StoneSansITCStd Medium" panose="02000603050000020004" pitchFamily="50" charset="0"/>
              </a:rPr>
              <a:t>Can be an individual 18 or over to exercise powers related to care, custody and medical treatment decisions of the person.</a:t>
            </a:r>
            <a:endParaRPr lang="en-US" altLang="en-US" sz="1100" dirty="0">
              <a:latin typeface="StoneSansITCStd Medium" panose="02000603050000020004" pitchFamily="50" charset="0"/>
            </a:endParaRPr>
          </a:p>
        </p:txBody>
      </p:sp>
      <p:sp>
        <p:nvSpPr>
          <p:cNvPr id="30" name="TextBox 29"/>
          <p:cNvSpPr txBox="1"/>
          <p:nvPr/>
        </p:nvSpPr>
        <p:spPr>
          <a:xfrm>
            <a:off x="5597293" y="2928148"/>
            <a:ext cx="5486400" cy="1001702"/>
          </a:xfrm>
          <a:prstGeom prst="rect">
            <a:avLst/>
          </a:prstGeom>
          <a:solidFill>
            <a:srgbClr val="E5E5FF"/>
          </a:solidFill>
          <a:ln w="19050">
            <a:solidFill>
              <a:srgbClr val="825AA4"/>
            </a:solidFill>
          </a:ln>
          <a:scene3d>
            <a:camera prst="orthographicFront"/>
            <a:lightRig rig="flat" dir="t"/>
          </a:scene3d>
          <a:sp3d/>
        </p:spPr>
        <p:style>
          <a:lnRef idx="0">
            <a:scrgbClr r="0" g="0" b="0"/>
          </a:lnRef>
          <a:fillRef idx="0">
            <a:scrgbClr r="0" g="0" b="0"/>
          </a:fillRef>
          <a:effectRef idx="0">
            <a:scrgbClr r="0" g="0" b="0"/>
          </a:effectRef>
          <a:fontRef idx="minor">
            <a:schemeClr val="dk1"/>
          </a:fontRef>
        </p:style>
        <p:txBody>
          <a:bodyPr spcFirstLastPara="0" vert="horz" wrap="square" lIns="448772" tIns="50800" rIns="50800" bIns="50800" numCol="1" spcCol="1270" anchor="ctr" anchorCtr="0">
            <a:noAutofit/>
          </a:bodyPr>
          <a:lstStyle/>
          <a:p>
            <a:pPr>
              <a:lnSpc>
                <a:spcPct val="80000"/>
              </a:lnSpc>
              <a:spcAft>
                <a:spcPts val="1200"/>
              </a:spcAft>
            </a:pPr>
            <a:r>
              <a:rPr lang="en-US" altLang="en-US" sz="2000" dirty="0">
                <a:latin typeface="StoneSansITCStd Medium" panose="02000603050000020004" pitchFamily="50" charset="0"/>
              </a:rPr>
              <a:t>Includes the individual’s preferences regarding care and treatment.</a:t>
            </a:r>
            <a:endParaRPr lang="en-US" altLang="en-US" sz="1100" dirty="0">
              <a:latin typeface="StoneSansITCStd Medium" panose="02000603050000020004" pitchFamily="50" charset="0"/>
            </a:endParaRPr>
          </a:p>
        </p:txBody>
      </p:sp>
      <p:sp>
        <p:nvSpPr>
          <p:cNvPr id="31" name="TextBox 30"/>
          <p:cNvSpPr txBox="1"/>
          <p:nvPr/>
        </p:nvSpPr>
        <p:spPr>
          <a:xfrm>
            <a:off x="5405191" y="4238141"/>
            <a:ext cx="5257800" cy="1001702"/>
          </a:xfrm>
          <a:prstGeom prst="rect">
            <a:avLst/>
          </a:prstGeom>
          <a:solidFill>
            <a:srgbClr val="E5E5FF"/>
          </a:solidFill>
          <a:ln w="19050">
            <a:solidFill>
              <a:srgbClr val="825AA4"/>
            </a:solidFill>
          </a:ln>
          <a:scene3d>
            <a:camera prst="orthographicFront"/>
            <a:lightRig rig="flat" dir="t"/>
          </a:scene3d>
          <a:sp3d/>
        </p:spPr>
        <p:style>
          <a:lnRef idx="0">
            <a:scrgbClr r="0" g="0" b="0"/>
          </a:lnRef>
          <a:fillRef idx="0">
            <a:scrgbClr r="0" g="0" b="0"/>
          </a:fillRef>
          <a:effectRef idx="0">
            <a:scrgbClr r="0" g="0" b="0"/>
          </a:effectRef>
          <a:fontRef idx="minor">
            <a:schemeClr val="dk1"/>
          </a:fontRef>
        </p:style>
        <p:txBody>
          <a:bodyPr spcFirstLastPara="0" vert="horz" wrap="square" lIns="448772" tIns="50800" rIns="50800" bIns="50800" numCol="1" spcCol="1270" anchor="ctr" anchorCtr="0">
            <a:noAutofit/>
          </a:bodyPr>
          <a:lstStyle/>
          <a:p>
            <a:pPr>
              <a:lnSpc>
                <a:spcPct val="80000"/>
              </a:lnSpc>
              <a:spcAft>
                <a:spcPts val="1200"/>
              </a:spcAft>
            </a:pPr>
            <a:r>
              <a:rPr lang="en-US" altLang="en-US" sz="2000" dirty="0">
                <a:latin typeface="StoneSansITCStd Medium" panose="02000603050000020004" pitchFamily="50" charset="0"/>
              </a:rPr>
              <a:t>Necessary for withdrawal of life-sustaining treatment.</a:t>
            </a:r>
            <a:endParaRPr lang="en-US" altLang="en-US" sz="1100" dirty="0">
              <a:latin typeface="StoneSansITCStd Medium" panose="02000603050000020004" pitchFamily="50" charset="0"/>
            </a:endParaRPr>
          </a:p>
        </p:txBody>
      </p:sp>
      <p:sp>
        <p:nvSpPr>
          <p:cNvPr id="32" name="TextBox 31"/>
          <p:cNvSpPr txBox="1"/>
          <p:nvPr/>
        </p:nvSpPr>
        <p:spPr>
          <a:xfrm>
            <a:off x="5221687" y="5548134"/>
            <a:ext cx="5029200" cy="1001702"/>
          </a:xfrm>
          <a:prstGeom prst="rect">
            <a:avLst/>
          </a:prstGeom>
          <a:solidFill>
            <a:srgbClr val="E5E5FF"/>
          </a:solidFill>
          <a:ln w="19050">
            <a:solidFill>
              <a:srgbClr val="825AA4"/>
            </a:solidFill>
          </a:ln>
          <a:scene3d>
            <a:camera prst="orthographicFront"/>
            <a:lightRig rig="flat" dir="t"/>
          </a:scene3d>
          <a:sp3d/>
        </p:spPr>
        <p:style>
          <a:lnRef idx="0">
            <a:scrgbClr r="0" g="0" b="0"/>
          </a:lnRef>
          <a:fillRef idx="0">
            <a:scrgbClr r="0" g="0" b="0"/>
          </a:fillRef>
          <a:effectRef idx="0">
            <a:scrgbClr r="0" g="0" b="0"/>
          </a:effectRef>
          <a:fontRef idx="minor">
            <a:schemeClr val="dk1"/>
          </a:fontRef>
        </p:style>
        <p:txBody>
          <a:bodyPr spcFirstLastPara="0" vert="horz" wrap="square" lIns="448772" tIns="50800" rIns="50800" bIns="50800" numCol="1" spcCol="1270" anchor="ctr" anchorCtr="0">
            <a:noAutofit/>
          </a:bodyPr>
          <a:lstStyle/>
          <a:p>
            <a:pPr>
              <a:lnSpc>
                <a:spcPct val="80000"/>
              </a:lnSpc>
              <a:spcAft>
                <a:spcPts val="1200"/>
              </a:spcAft>
            </a:pPr>
            <a:r>
              <a:rPr lang="en-US" altLang="en-US" sz="2000" dirty="0">
                <a:latin typeface="StoneSansITCStd Medium" panose="02000603050000020004" pitchFamily="50" charset="0"/>
              </a:rPr>
              <a:t>Michigan law also permits PADs for mental health decisions.</a:t>
            </a:r>
            <a:endParaRPr lang="en-US" altLang="en-US" sz="2000" dirty="0"/>
          </a:p>
        </p:txBody>
      </p:sp>
      <p:pic>
        <p:nvPicPr>
          <p:cNvPr id="41" name="Picture 40"/>
          <p:cNvPicPr>
            <a:picLocks/>
          </p:cNvPicPr>
          <p:nvPr/>
        </p:nvPicPr>
        <p:blipFill>
          <a:blip r:embed="rId3" cstate="print">
            <a:extLst>
              <a:ext uri="{28A0092B-C50C-407E-A947-70E740481C1C}">
                <a14:useLocalDpi xmlns:a14="http://schemas.microsoft.com/office/drawing/2010/main" val="0"/>
              </a:ext>
            </a:extLst>
          </a:blip>
          <a:stretch>
            <a:fillRect/>
          </a:stretch>
        </p:blipFill>
        <p:spPr>
          <a:xfrm rot="16691644">
            <a:off x="2076853" y="3335902"/>
            <a:ext cx="7040880" cy="161903"/>
          </a:xfrm>
          <a:prstGeom prst="rect">
            <a:avLst/>
          </a:prstGeom>
        </p:spPr>
      </p:pic>
    </p:spTree>
    <p:extLst>
      <p:ext uri="{BB962C8B-B14F-4D97-AF65-F5344CB8AC3E}">
        <p14:creationId xmlns:p14="http://schemas.microsoft.com/office/powerpoint/2010/main" val="351416159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989689" y="0"/>
            <a:ext cx="7202311" cy="6858000"/>
          </a:xfrm>
          <a:prstGeom prst="rect">
            <a:avLst/>
          </a:prstGeom>
        </p:spPr>
      </p:pic>
      <p:sp>
        <p:nvSpPr>
          <p:cNvPr id="11" name="Rectangle 10"/>
          <p:cNvSpPr/>
          <p:nvPr/>
        </p:nvSpPr>
        <p:spPr>
          <a:xfrm rot="16200000">
            <a:off x="6347881" y="-64207"/>
            <a:ext cx="4406901" cy="7281336"/>
          </a:xfrm>
          <a:prstGeom prst="rect">
            <a:avLst/>
          </a:prstGeom>
          <a:solidFill>
            <a:srgbClr val="4343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1">
            <a:extLst>
              <a:ext uri="{FF2B5EF4-FFF2-40B4-BE49-F238E27FC236}">
                <a16:creationId xmlns:a16="http://schemas.microsoft.com/office/drawing/2014/main" id="{D58C1F67-66DC-45BA-930F-D6C908EDE5FE}"/>
              </a:ext>
            </a:extLst>
          </p:cNvPr>
          <p:cNvSpPr/>
          <p:nvPr/>
        </p:nvSpPr>
        <p:spPr>
          <a:xfrm rot="5400000" flipH="1">
            <a:off x="-474166" y="448735"/>
            <a:ext cx="6858000" cy="5960533"/>
          </a:xfrm>
          <a:custGeom>
            <a:avLst/>
            <a:gdLst>
              <a:gd name="connsiteX0" fmla="*/ 0 w 12193588"/>
              <a:gd name="connsiteY0" fmla="*/ 0 h 3911600"/>
              <a:gd name="connsiteX1" fmla="*/ 12193588 w 12193588"/>
              <a:gd name="connsiteY1" fmla="*/ 0 h 3911600"/>
              <a:gd name="connsiteX2" fmla="*/ 12193588 w 12193588"/>
              <a:gd name="connsiteY2" fmla="*/ 3911600 h 3911600"/>
              <a:gd name="connsiteX3" fmla="*/ 0 w 12193588"/>
              <a:gd name="connsiteY3" fmla="*/ 3911600 h 3911600"/>
              <a:gd name="connsiteX4" fmla="*/ 0 w 12193588"/>
              <a:gd name="connsiteY4" fmla="*/ 0 h 3911600"/>
              <a:gd name="connsiteX0" fmla="*/ 0 w 12193588"/>
              <a:gd name="connsiteY0" fmla="*/ 1422400 h 5334000"/>
              <a:gd name="connsiteX1" fmla="*/ 12193588 w 12193588"/>
              <a:gd name="connsiteY1" fmla="*/ 0 h 5334000"/>
              <a:gd name="connsiteX2" fmla="*/ 12193588 w 12193588"/>
              <a:gd name="connsiteY2" fmla="*/ 5334000 h 5334000"/>
              <a:gd name="connsiteX3" fmla="*/ 0 w 12193588"/>
              <a:gd name="connsiteY3" fmla="*/ 5334000 h 5334000"/>
              <a:gd name="connsiteX4" fmla="*/ 0 w 12193588"/>
              <a:gd name="connsiteY4" fmla="*/ 1422400 h 5334000"/>
              <a:gd name="connsiteX0" fmla="*/ 0 w 12193592"/>
              <a:gd name="connsiteY0" fmla="*/ 725616 h 4637216"/>
              <a:gd name="connsiteX1" fmla="*/ 12193592 w 12193592"/>
              <a:gd name="connsiteY1" fmla="*/ 0 h 4637216"/>
              <a:gd name="connsiteX2" fmla="*/ 12193588 w 12193592"/>
              <a:gd name="connsiteY2" fmla="*/ 4637216 h 4637216"/>
              <a:gd name="connsiteX3" fmla="*/ 0 w 12193592"/>
              <a:gd name="connsiteY3" fmla="*/ 4637216 h 4637216"/>
              <a:gd name="connsiteX4" fmla="*/ 0 w 12193592"/>
              <a:gd name="connsiteY4" fmla="*/ 725616 h 463721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3592" h="4637216">
                <a:moveTo>
                  <a:pt x="0" y="725616"/>
                </a:moveTo>
                <a:lnTo>
                  <a:pt x="12193592" y="0"/>
                </a:lnTo>
                <a:cubicBezTo>
                  <a:pt x="12193591" y="1545739"/>
                  <a:pt x="12193589" y="3091477"/>
                  <a:pt x="12193588" y="4637216"/>
                </a:cubicBezTo>
                <a:lnTo>
                  <a:pt x="0" y="4637216"/>
                </a:lnTo>
                <a:lnTo>
                  <a:pt x="0" y="725616"/>
                </a:lnTo>
                <a:close/>
              </a:path>
            </a:pathLst>
          </a:custGeom>
          <a:solidFill>
            <a:srgbClr val="EA71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solidFill>
                <a:schemeClr val="bg1">
                  <a:lumMod val="85000"/>
                </a:schemeClr>
              </a:solidFill>
            </a:endParaRPr>
          </a:p>
        </p:txBody>
      </p:sp>
      <p:sp>
        <p:nvSpPr>
          <p:cNvPr id="6" name="Rectangle 3"/>
          <p:cNvSpPr txBox="1">
            <a:spLocks noChangeArrowheads="1"/>
          </p:cNvSpPr>
          <p:nvPr/>
        </p:nvSpPr>
        <p:spPr>
          <a:xfrm>
            <a:off x="-1" y="2362930"/>
            <a:ext cx="5263899" cy="2132141"/>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1" algn="ctr">
              <a:buFont typeface="Wingdings" panose="05000000000000000000" pitchFamily="2" charset="2"/>
              <a:buNone/>
            </a:pPr>
            <a:r>
              <a:rPr lang="en-US" altLang="en-US" sz="4400" b="1" dirty="0">
                <a:latin typeface="Ink Free" panose="03080402000500000000" pitchFamily="66" charset="0"/>
              </a:rPr>
              <a:t>What emotions lead to seeking Guardianship?</a:t>
            </a:r>
            <a:endParaRPr lang="en-US" altLang="en-US" sz="2800" b="1" dirty="0">
              <a:latin typeface="Ink Free" panose="03080402000500000000" pitchFamily="66" charset="0"/>
            </a:endParaRPr>
          </a:p>
        </p:txBody>
      </p:sp>
      <p:sp>
        <p:nvSpPr>
          <p:cNvPr id="13" name="Rectangle 12"/>
          <p:cNvSpPr/>
          <p:nvPr/>
        </p:nvSpPr>
        <p:spPr>
          <a:xfrm>
            <a:off x="7367313" y="2309857"/>
            <a:ext cx="2911707" cy="2185214"/>
          </a:xfrm>
          <a:prstGeom prst="rect">
            <a:avLst/>
          </a:prstGeom>
        </p:spPr>
        <p:txBody>
          <a:bodyPr wrap="square">
            <a:spAutoFit/>
          </a:bodyPr>
          <a:lstStyle/>
          <a:p>
            <a:pPr lvl="0" algn="ctr" defTabSz="889000">
              <a:lnSpc>
                <a:spcPct val="90000"/>
              </a:lnSpc>
              <a:spcBef>
                <a:spcPct val="0"/>
              </a:spcBef>
              <a:spcAft>
                <a:spcPct val="35000"/>
              </a:spcAft>
            </a:pPr>
            <a:r>
              <a:rPr lang="en-US" sz="4000" b="1" spc="50" dirty="0">
                <a:ln w="0"/>
                <a:solidFill>
                  <a:schemeClr val="bg1"/>
                </a:solidFill>
                <a:latin typeface="StoneSansITCStd Medium" panose="02000603050000020004" pitchFamily="50" charset="0"/>
              </a:rPr>
              <a:t>LOVE</a:t>
            </a:r>
          </a:p>
          <a:p>
            <a:pPr algn="ctr" defTabSz="889000">
              <a:lnSpc>
                <a:spcPct val="90000"/>
              </a:lnSpc>
              <a:spcBef>
                <a:spcPct val="0"/>
              </a:spcBef>
              <a:spcAft>
                <a:spcPct val="35000"/>
              </a:spcAft>
            </a:pPr>
            <a:r>
              <a:rPr lang="en-US" sz="4000" b="1" spc="50" dirty="0">
                <a:ln w="0"/>
                <a:solidFill>
                  <a:schemeClr val="bg1"/>
                </a:solidFill>
                <a:latin typeface="StoneSansITCStd Medium" panose="02000603050000020004" pitchFamily="50" charset="0"/>
              </a:rPr>
              <a:t>FEAR</a:t>
            </a:r>
          </a:p>
          <a:p>
            <a:pPr lvl="0" algn="ctr" defTabSz="889000">
              <a:lnSpc>
                <a:spcPct val="90000"/>
              </a:lnSpc>
              <a:spcBef>
                <a:spcPct val="0"/>
              </a:spcBef>
              <a:spcAft>
                <a:spcPct val="35000"/>
              </a:spcAft>
            </a:pPr>
            <a:r>
              <a:rPr lang="en-US" sz="4000" b="1" spc="50" dirty="0">
                <a:ln w="0"/>
                <a:solidFill>
                  <a:schemeClr val="bg1"/>
                </a:solidFill>
                <a:latin typeface="StoneSansITCStd Medium" panose="02000603050000020004" pitchFamily="50" charset="0"/>
              </a:rPr>
              <a:t>CONCERN</a:t>
            </a:r>
          </a:p>
        </p:txBody>
      </p:sp>
    </p:spTree>
    <p:extLst>
      <p:ext uri="{BB962C8B-B14F-4D97-AF65-F5344CB8AC3E}">
        <p14:creationId xmlns:p14="http://schemas.microsoft.com/office/powerpoint/2010/main" val="358832890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80873" y="0"/>
            <a:ext cx="5299364" cy="6858000"/>
          </a:xfrm>
          <a:prstGeom prst="rect">
            <a:avLst/>
          </a:prstGeom>
        </p:spPr>
      </p:pic>
      <p:sp>
        <p:nvSpPr>
          <p:cNvPr id="10" name="TextBox 9"/>
          <p:cNvSpPr txBox="1"/>
          <p:nvPr/>
        </p:nvSpPr>
        <p:spPr>
          <a:xfrm rot="18087987">
            <a:off x="8460112" y="4524673"/>
            <a:ext cx="4282196" cy="769441"/>
          </a:xfrm>
          <a:prstGeom prst="rect">
            <a:avLst/>
          </a:prstGeom>
          <a:noFill/>
        </p:spPr>
        <p:txBody>
          <a:bodyPr wrap="square" rtlCol="0">
            <a:spAutoFit/>
          </a:bodyPr>
          <a:lstStyle/>
          <a:p>
            <a:pPr algn="ctr"/>
            <a:r>
              <a:rPr lang="en-US" sz="4400" dirty="0">
                <a:solidFill>
                  <a:schemeClr val="bg1"/>
                </a:solidFill>
                <a:latin typeface="Ink Free" panose="03080402000500000000" pitchFamily="66" charset="0"/>
              </a:rPr>
              <a:t>EXAMPLE</a:t>
            </a:r>
          </a:p>
        </p:txBody>
      </p:sp>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64191" y="252672"/>
            <a:ext cx="8620949" cy="6409385"/>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72810292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4" name="Rectangle 1">
            <a:extLst>
              <a:ext uri="{FF2B5EF4-FFF2-40B4-BE49-F238E27FC236}">
                <a16:creationId xmlns:a16="http://schemas.microsoft.com/office/drawing/2014/main" id="{D58C1F67-66DC-45BA-930F-D6C908EDE5FE}"/>
              </a:ext>
            </a:extLst>
          </p:cNvPr>
          <p:cNvSpPr/>
          <p:nvPr/>
        </p:nvSpPr>
        <p:spPr>
          <a:xfrm rot="16200000" flipV="1">
            <a:off x="-45114" y="48192"/>
            <a:ext cx="6858000" cy="6761616"/>
          </a:xfrm>
          <a:custGeom>
            <a:avLst/>
            <a:gdLst>
              <a:gd name="connsiteX0" fmla="*/ 0 w 12193588"/>
              <a:gd name="connsiteY0" fmla="*/ 0 h 3911600"/>
              <a:gd name="connsiteX1" fmla="*/ 12193588 w 12193588"/>
              <a:gd name="connsiteY1" fmla="*/ 0 h 3911600"/>
              <a:gd name="connsiteX2" fmla="*/ 12193588 w 12193588"/>
              <a:gd name="connsiteY2" fmla="*/ 3911600 h 3911600"/>
              <a:gd name="connsiteX3" fmla="*/ 0 w 12193588"/>
              <a:gd name="connsiteY3" fmla="*/ 3911600 h 3911600"/>
              <a:gd name="connsiteX4" fmla="*/ 0 w 12193588"/>
              <a:gd name="connsiteY4" fmla="*/ 0 h 3911600"/>
              <a:gd name="connsiteX0" fmla="*/ 0 w 12193588"/>
              <a:gd name="connsiteY0" fmla="*/ 1422400 h 5334000"/>
              <a:gd name="connsiteX1" fmla="*/ 12193588 w 12193588"/>
              <a:gd name="connsiteY1" fmla="*/ 0 h 5334000"/>
              <a:gd name="connsiteX2" fmla="*/ 12193588 w 12193588"/>
              <a:gd name="connsiteY2" fmla="*/ 5334000 h 5334000"/>
              <a:gd name="connsiteX3" fmla="*/ 0 w 12193588"/>
              <a:gd name="connsiteY3" fmla="*/ 5334000 h 5334000"/>
              <a:gd name="connsiteX4" fmla="*/ 0 w 12193588"/>
              <a:gd name="connsiteY4" fmla="*/ 1422400 h 5334000"/>
              <a:gd name="connsiteX0" fmla="*/ 0 w 12193592"/>
              <a:gd name="connsiteY0" fmla="*/ 725616 h 4637216"/>
              <a:gd name="connsiteX1" fmla="*/ 12193592 w 12193592"/>
              <a:gd name="connsiteY1" fmla="*/ 0 h 4637216"/>
              <a:gd name="connsiteX2" fmla="*/ 12193588 w 12193592"/>
              <a:gd name="connsiteY2" fmla="*/ 4637216 h 4637216"/>
              <a:gd name="connsiteX3" fmla="*/ 0 w 12193592"/>
              <a:gd name="connsiteY3" fmla="*/ 4637216 h 4637216"/>
              <a:gd name="connsiteX4" fmla="*/ 0 w 12193592"/>
              <a:gd name="connsiteY4" fmla="*/ 725616 h 463721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3592" h="4637216">
                <a:moveTo>
                  <a:pt x="0" y="725616"/>
                </a:moveTo>
                <a:lnTo>
                  <a:pt x="12193592" y="0"/>
                </a:lnTo>
                <a:cubicBezTo>
                  <a:pt x="12193591" y="1545739"/>
                  <a:pt x="12193589" y="3091477"/>
                  <a:pt x="12193588" y="4637216"/>
                </a:cubicBezTo>
                <a:lnTo>
                  <a:pt x="0" y="4637216"/>
                </a:lnTo>
                <a:lnTo>
                  <a:pt x="0" y="725616"/>
                </a:lnTo>
                <a:close/>
              </a:path>
            </a:pathLst>
          </a:custGeom>
          <a:solidFill>
            <a:srgbClr val="5C2B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solidFill>
                <a:schemeClr val="bg1">
                  <a:lumMod val="85000"/>
                </a:schemeClr>
              </a:solidFill>
            </a:endParaRPr>
          </a:p>
        </p:txBody>
      </p:sp>
      <p:sp>
        <p:nvSpPr>
          <p:cNvPr id="4" name="Rectangle 3"/>
          <p:cNvSpPr txBox="1">
            <a:spLocks noChangeArrowheads="1"/>
          </p:cNvSpPr>
          <p:nvPr/>
        </p:nvSpPr>
        <p:spPr>
          <a:xfrm>
            <a:off x="692100" y="694615"/>
            <a:ext cx="4562516" cy="1746998"/>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80000"/>
              </a:lnSpc>
              <a:buNone/>
            </a:pPr>
            <a:r>
              <a:rPr lang="en-US" altLang="en-US" sz="4800" b="1" dirty="0">
                <a:solidFill>
                  <a:schemeClr val="bg1"/>
                </a:solidFill>
                <a:latin typeface="Ink Free" panose="03080402000500000000" pitchFamily="66" charset="0"/>
              </a:rPr>
              <a:t>Representative Payee</a:t>
            </a:r>
          </a:p>
          <a:p>
            <a:pPr marL="0" indent="0" algn="ctr">
              <a:buFont typeface="Wingdings" panose="05000000000000000000" pitchFamily="2" charset="2"/>
              <a:buNone/>
            </a:pPr>
            <a:endParaRPr lang="en-US" altLang="en-US" sz="3600" dirty="0">
              <a:solidFill>
                <a:schemeClr val="bg1"/>
              </a:solidFill>
              <a:latin typeface="Ink Free" panose="03080402000500000000" pitchFamily="66" charset="0"/>
            </a:endParaRPr>
          </a:p>
        </p:txBody>
      </p:sp>
      <p:sp>
        <p:nvSpPr>
          <p:cNvPr id="10" name="Text Placeholder 3"/>
          <p:cNvSpPr txBox="1">
            <a:spLocks/>
          </p:cNvSpPr>
          <p:nvPr/>
        </p:nvSpPr>
        <p:spPr>
          <a:xfrm>
            <a:off x="245655" y="3270426"/>
            <a:ext cx="4589062" cy="2580221"/>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Bef>
                <a:spcPts val="0"/>
              </a:spcBef>
              <a:buFont typeface="Wingdings" panose="05000000000000000000" pitchFamily="2" charset="2"/>
              <a:buChar char="ü"/>
            </a:pPr>
            <a:endParaRPr lang="en-US" altLang="en-US" sz="2400" dirty="0">
              <a:latin typeface="StoneSansITCStd Medium" panose="02000603050000020004" pitchFamily="50" charset="0"/>
              <a:cs typeface="Arial" panose="020B0604020202020204" pitchFamily="34" charset="0"/>
            </a:endParaRPr>
          </a:p>
        </p:txBody>
      </p:sp>
      <p:grpSp>
        <p:nvGrpSpPr>
          <p:cNvPr id="3" name="Group 2"/>
          <p:cNvGrpSpPr/>
          <p:nvPr/>
        </p:nvGrpSpPr>
        <p:grpSpPr>
          <a:xfrm>
            <a:off x="5949751" y="1572933"/>
            <a:ext cx="6162154" cy="3712134"/>
            <a:chOff x="5977744" y="1282742"/>
            <a:chExt cx="6162154" cy="3712134"/>
          </a:xfrm>
        </p:grpSpPr>
        <p:sp>
          <p:nvSpPr>
            <p:cNvPr id="11" name="TextBox 10"/>
            <p:cNvSpPr txBox="1"/>
            <p:nvPr/>
          </p:nvSpPr>
          <p:spPr>
            <a:xfrm>
              <a:off x="6424898" y="1282742"/>
              <a:ext cx="5715000" cy="868680"/>
            </a:xfrm>
            <a:prstGeom prst="rect">
              <a:avLst/>
            </a:prstGeom>
            <a:solidFill>
              <a:srgbClr val="E5E5FF"/>
            </a:solidFill>
            <a:ln w="19050">
              <a:solidFill>
                <a:srgbClr val="825AA4"/>
              </a:solidFill>
            </a:ln>
            <a:scene3d>
              <a:camera prst="orthographicFront"/>
              <a:lightRig rig="flat" dir="t"/>
            </a:scene3d>
            <a:sp3d/>
          </p:spPr>
          <p:style>
            <a:lnRef idx="0">
              <a:scrgbClr r="0" g="0" b="0"/>
            </a:lnRef>
            <a:fillRef idx="0">
              <a:scrgbClr r="0" g="0" b="0"/>
            </a:fillRef>
            <a:effectRef idx="0">
              <a:scrgbClr r="0" g="0" b="0"/>
            </a:effectRef>
            <a:fontRef idx="minor">
              <a:schemeClr val="dk1"/>
            </a:fontRef>
          </p:style>
          <p:txBody>
            <a:bodyPr spcFirstLastPara="0" vert="horz" wrap="square" lIns="448772" tIns="50800" rIns="50800" bIns="50800" numCol="1" spcCol="1270" anchor="ctr" anchorCtr="0">
              <a:noAutofit/>
            </a:bodyPr>
            <a:lstStyle/>
            <a:p>
              <a:pPr>
                <a:lnSpc>
                  <a:spcPct val="90000"/>
                </a:lnSpc>
                <a:spcAft>
                  <a:spcPts val="1200"/>
                </a:spcAft>
                <a:defRPr/>
              </a:pPr>
              <a:r>
                <a:rPr lang="en-US" sz="2000" dirty="0">
                  <a:latin typeface="StoneSansITCStd Medium" panose="02000603050000020004" pitchFamily="50" charset="0"/>
                </a:rPr>
                <a:t>A person or organization designated through the Social Security Administration to handle a person’s Social Security check</a:t>
              </a:r>
            </a:p>
          </p:txBody>
        </p:sp>
        <p:sp>
          <p:nvSpPr>
            <p:cNvPr id="12" name="TextBox 11"/>
            <p:cNvSpPr txBox="1"/>
            <p:nvPr/>
          </p:nvSpPr>
          <p:spPr>
            <a:xfrm>
              <a:off x="6201544" y="2704469"/>
              <a:ext cx="5486400" cy="868680"/>
            </a:xfrm>
            <a:prstGeom prst="rect">
              <a:avLst/>
            </a:prstGeom>
            <a:solidFill>
              <a:srgbClr val="E5E5FF"/>
            </a:solidFill>
            <a:ln w="19050">
              <a:solidFill>
                <a:srgbClr val="825AA4"/>
              </a:solidFill>
            </a:ln>
            <a:scene3d>
              <a:camera prst="orthographicFront"/>
              <a:lightRig rig="flat" dir="t"/>
            </a:scene3d>
            <a:sp3d/>
          </p:spPr>
          <p:style>
            <a:lnRef idx="0">
              <a:scrgbClr r="0" g="0" b="0"/>
            </a:lnRef>
            <a:fillRef idx="0">
              <a:scrgbClr r="0" g="0" b="0"/>
            </a:fillRef>
            <a:effectRef idx="0">
              <a:scrgbClr r="0" g="0" b="0"/>
            </a:effectRef>
            <a:fontRef idx="minor">
              <a:schemeClr val="dk1"/>
            </a:fontRef>
          </p:style>
          <p:txBody>
            <a:bodyPr spcFirstLastPara="0" vert="horz" wrap="square" lIns="448772" tIns="50800" rIns="50800" bIns="50800" numCol="1" spcCol="1270" anchor="ctr" anchorCtr="0">
              <a:noAutofit/>
            </a:bodyPr>
            <a:lstStyle/>
            <a:p>
              <a:pPr>
                <a:lnSpc>
                  <a:spcPct val="90000"/>
                </a:lnSpc>
                <a:spcAft>
                  <a:spcPts val="1200"/>
                </a:spcAft>
                <a:defRPr/>
              </a:pPr>
              <a:r>
                <a:rPr lang="en-US" sz="2000" dirty="0">
                  <a:latin typeface="StoneSansITCStd Medium" panose="02000603050000020004" pitchFamily="50" charset="0"/>
                </a:rPr>
                <a:t>SSA has special paperwork and procedures for appointing a representative payee</a:t>
              </a:r>
            </a:p>
          </p:txBody>
        </p:sp>
        <p:sp>
          <p:nvSpPr>
            <p:cNvPr id="13" name="TextBox 12"/>
            <p:cNvSpPr txBox="1"/>
            <p:nvPr/>
          </p:nvSpPr>
          <p:spPr>
            <a:xfrm>
              <a:off x="5977744" y="4126196"/>
              <a:ext cx="5257800" cy="868680"/>
            </a:xfrm>
            <a:prstGeom prst="rect">
              <a:avLst/>
            </a:prstGeom>
            <a:solidFill>
              <a:srgbClr val="E5E5FF"/>
            </a:solidFill>
            <a:ln w="19050">
              <a:solidFill>
                <a:srgbClr val="825AA4"/>
              </a:solidFill>
            </a:ln>
            <a:scene3d>
              <a:camera prst="orthographicFront"/>
              <a:lightRig rig="flat" dir="t"/>
            </a:scene3d>
            <a:sp3d/>
          </p:spPr>
          <p:style>
            <a:lnRef idx="0">
              <a:scrgbClr r="0" g="0" b="0"/>
            </a:lnRef>
            <a:fillRef idx="0">
              <a:scrgbClr r="0" g="0" b="0"/>
            </a:fillRef>
            <a:effectRef idx="0">
              <a:scrgbClr r="0" g="0" b="0"/>
            </a:effectRef>
            <a:fontRef idx="minor">
              <a:schemeClr val="dk1"/>
            </a:fontRef>
          </p:style>
          <p:txBody>
            <a:bodyPr spcFirstLastPara="0" vert="horz" wrap="square" lIns="448772" tIns="50800" rIns="50800" bIns="50800" numCol="1" spcCol="1270" anchor="ctr" anchorCtr="0">
              <a:noAutofit/>
            </a:bodyPr>
            <a:lstStyle/>
            <a:p>
              <a:pPr>
                <a:lnSpc>
                  <a:spcPct val="80000"/>
                </a:lnSpc>
                <a:spcAft>
                  <a:spcPts val="1200"/>
                </a:spcAft>
              </a:pPr>
              <a:r>
                <a:rPr lang="en-US" sz="2000" dirty="0">
                  <a:latin typeface="StoneSansITCStd Medium" panose="02000603050000020004" pitchFamily="50" charset="0"/>
                </a:rPr>
                <a:t>Can be changed or revoked only if SSA consents</a:t>
              </a:r>
              <a:r>
                <a:rPr lang="en-US" altLang="en-US" sz="2000" dirty="0">
                  <a:latin typeface="StoneSansITCStd Medium" panose="02000603050000020004" pitchFamily="50" charset="0"/>
                </a:rPr>
                <a:t>.</a:t>
              </a:r>
              <a:endParaRPr lang="en-US" altLang="en-US" sz="1100" dirty="0">
                <a:latin typeface="StoneSansITCStd Medium" panose="02000603050000020004" pitchFamily="50" charset="0"/>
              </a:endParaRPr>
            </a:p>
          </p:txBody>
        </p:sp>
      </p:grpSp>
      <p:pic>
        <p:nvPicPr>
          <p:cNvPr id="20" name="Picture 19"/>
          <p:cNvPicPr>
            <a:picLocks/>
          </p:cNvPicPr>
          <p:nvPr/>
        </p:nvPicPr>
        <p:blipFill>
          <a:blip r:embed="rId3" cstate="print">
            <a:extLst>
              <a:ext uri="{28A0092B-C50C-407E-A947-70E740481C1C}">
                <a14:useLocalDpi xmlns:a14="http://schemas.microsoft.com/office/drawing/2010/main" val="0"/>
              </a:ext>
            </a:extLst>
          </a:blip>
          <a:stretch>
            <a:fillRect/>
          </a:stretch>
        </p:blipFill>
        <p:spPr>
          <a:xfrm rot="16742474">
            <a:off x="2402301" y="3375027"/>
            <a:ext cx="7532177" cy="160129"/>
          </a:xfrm>
          <a:prstGeom prst="rect">
            <a:avLst/>
          </a:prstGeom>
        </p:spPr>
      </p:pic>
      <p:pic>
        <p:nvPicPr>
          <p:cNvPr id="1028" name="Picture 4" descr="Image result for ssa LOGO"/>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595549" y="2718400"/>
            <a:ext cx="2743185" cy="2743185"/>
          </a:xfrm>
          <a:prstGeom prst="ellipse">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2856860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8" name="TextBox 17"/>
          <p:cNvSpPr txBox="1"/>
          <p:nvPr/>
        </p:nvSpPr>
        <p:spPr>
          <a:xfrm>
            <a:off x="5701431" y="877980"/>
            <a:ext cx="3660361" cy="457200"/>
          </a:xfrm>
          <a:prstGeom prst="rect">
            <a:avLst/>
          </a:prstGeom>
          <a:solidFill>
            <a:srgbClr val="E5E5FF"/>
          </a:solidFill>
          <a:ln w="19050">
            <a:solidFill>
              <a:srgbClr val="825AA4"/>
            </a:solidFill>
          </a:ln>
          <a:scene3d>
            <a:camera prst="orthographicFront"/>
            <a:lightRig rig="flat" dir="t"/>
          </a:scene3d>
          <a:sp3d/>
        </p:spPr>
        <p:style>
          <a:lnRef idx="0">
            <a:scrgbClr r="0" g="0" b="0"/>
          </a:lnRef>
          <a:fillRef idx="0">
            <a:scrgbClr r="0" g="0" b="0"/>
          </a:fillRef>
          <a:effectRef idx="0">
            <a:scrgbClr r="0" g="0" b="0"/>
          </a:effectRef>
          <a:fontRef idx="minor">
            <a:schemeClr val="dk1"/>
          </a:fontRef>
        </p:style>
        <p:txBody>
          <a:bodyPr spcFirstLastPara="0" vert="horz" wrap="square" lIns="448772" tIns="50800" rIns="50800" bIns="50800" numCol="1" spcCol="1270" anchor="ctr" anchorCtr="0">
            <a:noAutofit/>
          </a:bodyPr>
          <a:lstStyle/>
          <a:p>
            <a:pPr marL="285750" indent="-285750"/>
            <a:r>
              <a:rPr lang="en-US" altLang="en-US" sz="2000" dirty="0">
                <a:latin typeface="StoneSansITCStd Medium" panose="02000603050000020004" pitchFamily="50" charset="0"/>
              </a:rPr>
              <a:t>Withdrawal Limit </a:t>
            </a:r>
          </a:p>
        </p:txBody>
      </p:sp>
      <p:sp>
        <p:nvSpPr>
          <p:cNvPr id="4" name="Rectangle 3"/>
          <p:cNvSpPr txBox="1">
            <a:spLocks noChangeArrowheads="1"/>
          </p:cNvSpPr>
          <p:nvPr/>
        </p:nvSpPr>
        <p:spPr>
          <a:xfrm>
            <a:off x="12438" y="3042910"/>
            <a:ext cx="5514392" cy="764485"/>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1" algn="ctr">
              <a:buFont typeface="Wingdings" panose="05000000000000000000" pitchFamily="2" charset="2"/>
              <a:buNone/>
            </a:pPr>
            <a:r>
              <a:rPr lang="en-US" altLang="en-US" sz="4400" b="1" dirty="0">
                <a:solidFill>
                  <a:schemeClr val="bg1"/>
                </a:solidFill>
                <a:latin typeface="Ink Free" panose="03080402000500000000" pitchFamily="66" charset="0"/>
              </a:rPr>
              <a:t>KEY POINTS:</a:t>
            </a:r>
            <a:endParaRPr lang="en-US" altLang="en-US" sz="2800" b="1" dirty="0">
              <a:solidFill>
                <a:schemeClr val="bg1"/>
              </a:solidFill>
              <a:latin typeface="Ink Free" panose="03080402000500000000" pitchFamily="66" charset="0"/>
            </a:endParaRPr>
          </a:p>
        </p:txBody>
      </p:sp>
      <p:grpSp>
        <p:nvGrpSpPr>
          <p:cNvPr id="2" name="Group 1"/>
          <p:cNvGrpSpPr/>
          <p:nvPr/>
        </p:nvGrpSpPr>
        <p:grpSpPr>
          <a:xfrm>
            <a:off x="5329165" y="1507496"/>
            <a:ext cx="4032630" cy="4034370"/>
            <a:chOff x="5384583" y="1712543"/>
            <a:chExt cx="4032630" cy="4034370"/>
          </a:xfrm>
        </p:grpSpPr>
        <p:sp>
          <p:nvSpPr>
            <p:cNvPr id="28" name="TextBox 27"/>
            <p:cNvSpPr txBox="1"/>
            <p:nvPr/>
          </p:nvSpPr>
          <p:spPr>
            <a:xfrm>
              <a:off x="5713841" y="1712543"/>
              <a:ext cx="3703371" cy="457200"/>
            </a:xfrm>
            <a:prstGeom prst="rect">
              <a:avLst/>
            </a:prstGeom>
            <a:solidFill>
              <a:srgbClr val="E5E5FF"/>
            </a:solidFill>
            <a:ln w="19050">
              <a:solidFill>
                <a:srgbClr val="825AA4"/>
              </a:solidFill>
            </a:ln>
            <a:scene3d>
              <a:camera prst="orthographicFront"/>
              <a:lightRig rig="flat" dir="t"/>
            </a:scene3d>
            <a:sp3d/>
          </p:spPr>
          <p:style>
            <a:lnRef idx="0">
              <a:scrgbClr r="0" g="0" b="0"/>
            </a:lnRef>
            <a:fillRef idx="0">
              <a:scrgbClr r="0" g="0" b="0"/>
            </a:fillRef>
            <a:effectRef idx="0">
              <a:scrgbClr r="0" g="0" b="0"/>
            </a:effectRef>
            <a:fontRef idx="minor">
              <a:schemeClr val="dk1"/>
            </a:fontRef>
          </p:style>
          <p:txBody>
            <a:bodyPr spcFirstLastPara="0" vert="horz" wrap="square" lIns="448772" tIns="50800" rIns="50800" bIns="50800" numCol="1" spcCol="1270" anchor="ctr" anchorCtr="0">
              <a:noAutofit/>
            </a:bodyPr>
            <a:lstStyle/>
            <a:p>
              <a:pPr marL="285750" indent="-285750"/>
              <a:r>
                <a:rPr lang="en-US" altLang="en-US" sz="2000" dirty="0">
                  <a:latin typeface="StoneSansITCStd Medium" panose="02000603050000020004" pitchFamily="50" charset="0"/>
                </a:rPr>
                <a:t>Credit Card Opt-Out</a:t>
              </a:r>
            </a:p>
          </p:txBody>
        </p:sp>
        <p:sp>
          <p:nvSpPr>
            <p:cNvPr id="12" name="TextBox 11"/>
            <p:cNvSpPr txBox="1"/>
            <p:nvPr/>
          </p:nvSpPr>
          <p:spPr>
            <a:xfrm>
              <a:off x="5713841" y="2311898"/>
              <a:ext cx="3703372" cy="457200"/>
            </a:xfrm>
            <a:prstGeom prst="rect">
              <a:avLst/>
            </a:prstGeom>
            <a:solidFill>
              <a:srgbClr val="E5E5FF"/>
            </a:solidFill>
            <a:ln w="19050">
              <a:solidFill>
                <a:srgbClr val="825AA4"/>
              </a:solidFill>
            </a:ln>
            <a:scene3d>
              <a:camera prst="orthographicFront"/>
              <a:lightRig rig="flat" dir="t"/>
            </a:scene3d>
            <a:sp3d/>
          </p:spPr>
          <p:style>
            <a:lnRef idx="0">
              <a:scrgbClr r="0" g="0" b="0"/>
            </a:lnRef>
            <a:fillRef idx="0">
              <a:scrgbClr r="0" g="0" b="0"/>
            </a:fillRef>
            <a:effectRef idx="0">
              <a:scrgbClr r="0" g="0" b="0"/>
            </a:effectRef>
            <a:fontRef idx="minor">
              <a:schemeClr val="dk1"/>
            </a:fontRef>
          </p:style>
          <p:txBody>
            <a:bodyPr spcFirstLastPara="0" vert="horz" wrap="square" lIns="448772" tIns="50800" rIns="50800" bIns="50800" numCol="1" spcCol="1270" anchor="ctr" anchorCtr="0">
              <a:noAutofit/>
            </a:bodyPr>
            <a:lstStyle/>
            <a:p>
              <a:pPr marL="285750" indent="-285750"/>
              <a:r>
                <a:rPr lang="en-US" altLang="en-US" sz="2000" dirty="0">
                  <a:latin typeface="StoneSansITCStd Medium" panose="02000603050000020004" pitchFamily="50" charset="0"/>
                </a:rPr>
                <a:t>Banking Services</a:t>
              </a:r>
            </a:p>
          </p:txBody>
        </p:sp>
        <p:sp>
          <p:nvSpPr>
            <p:cNvPr id="14" name="TextBox 13"/>
            <p:cNvSpPr txBox="1"/>
            <p:nvPr/>
          </p:nvSpPr>
          <p:spPr>
            <a:xfrm>
              <a:off x="5558356" y="2911253"/>
              <a:ext cx="3858856" cy="457200"/>
            </a:xfrm>
            <a:prstGeom prst="rect">
              <a:avLst/>
            </a:prstGeom>
            <a:solidFill>
              <a:srgbClr val="E5E5FF"/>
            </a:solidFill>
            <a:ln w="19050">
              <a:solidFill>
                <a:srgbClr val="825AA4"/>
              </a:solidFill>
            </a:ln>
            <a:scene3d>
              <a:camera prst="orthographicFront"/>
              <a:lightRig rig="flat" dir="t"/>
            </a:scene3d>
            <a:sp3d/>
          </p:spPr>
          <p:style>
            <a:lnRef idx="0">
              <a:scrgbClr r="0" g="0" b="0"/>
            </a:lnRef>
            <a:fillRef idx="0">
              <a:scrgbClr r="0" g="0" b="0"/>
            </a:fillRef>
            <a:effectRef idx="0">
              <a:scrgbClr r="0" g="0" b="0"/>
            </a:effectRef>
            <a:fontRef idx="minor">
              <a:schemeClr val="dk1"/>
            </a:fontRef>
          </p:style>
          <p:txBody>
            <a:bodyPr spcFirstLastPara="0" vert="horz" wrap="square" lIns="448772" tIns="50800" rIns="50800" bIns="50800" numCol="1" spcCol="1270" anchor="ctr" anchorCtr="0">
              <a:noAutofit/>
            </a:bodyPr>
            <a:lstStyle/>
            <a:p>
              <a:pPr marL="285750" indent="-285750"/>
              <a:r>
                <a:rPr lang="en-US" altLang="en-US" sz="2000" dirty="0">
                  <a:latin typeface="StoneSansITCStd Medium" panose="02000603050000020004" pitchFamily="50" charset="0"/>
                </a:rPr>
                <a:t>Specific gift cards </a:t>
              </a:r>
            </a:p>
          </p:txBody>
        </p:sp>
        <p:sp>
          <p:nvSpPr>
            <p:cNvPr id="15" name="TextBox 14"/>
            <p:cNvSpPr txBox="1"/>
            <p:nvPr/>
          </p:nvSpPr>
          <p:spPr>
            <a:xfrm>
              <a:off x="5487693" y="3510608"/>
              <a:ext cx="3929519" cy="457200"/>
            </a:xfrm>
            <a:prstGeom prst="rect">
              <a:avLst/>
            </a:prstGeom>
            <a:solidFill>
              <a:srgbClr val="E5E5FF"/>
            </a:solidFill>
            <a:ln w="19050">
              <a:solidFill>
                <a:srgbClr val="825AA4"/>
              </a:solidFill>
            </a:ln>
            <a:scene3d>
              <a:camera prst="orthographicFront"/>
              <a:lightRig rig="flat" dir="t"/>
            </a:scene3d>
            <a:sp3d/>
          </p:spPr>
          <p:style>
            <a:lnRef idx="0">
              <a:scrgbClr r="0" g="0" b="0"/>
            </a:lnRef>
            <a:fillRef idx="0">
              <a:scrgbClr r="0" g="0" b="0"/>
            </a:fillRef>
            <a:effectRef idx="0">
              <a:scrgbClr r="0" g="0" b="0"/>
            </a:effectRef>
            <a:fontRef idx="minor">
              <a:schemeClr val="dk1"/>
            </a:fontRef>
          </p:style>
          <p:txBody>
            <a:bodyPr spcFirstLastPara="0" vert="horz" wrap="square" lIns="448772" tIns="50800" rIns="50800" bIns="50800" numCol="1" spcCol="1270" anchor="ctr" anchorCtr="0">
              <a:noAutofit/>
            </a:bodyPr>
            <a:lstStyle/>
            <a:p>
              <a:pPr marL="285750" indent="-285750"/>
              <a:r>
                <a:rPr lang="en-US" altLang="en-US" sz="2000" dirty="0">
                  <a:latin typeface="StoneSansITCStd Medium" panose="02000603050000020004" pitchFamily="50" charset="0"/>
                </a:rPr>
                <a:t>Ceiling limit amount </a:t>
              </a:r>
            </a:p>
          </p:txBody>
        </p:sp>
        <p:sp>
          <p:nvSpPr>
            <p:cNvPr id="16" name="TextBox 15"/>
            <p:cNvSpPr txBox="1"/>
            <p:nvPr/>
          </p:nvSpPr>
          <p:spPr>
            <a:xfrm>
              <a:off x="5434154" y="4109963"/>
              <a:ext cx="3983057" cy="457200"/>
            </a:xfrm>
            <a:prstGeom prst="rect">
              <a:avLst/>
            </a:prstGeom>
            <a:solidFill>
              <a:srgbClr val="E5E5FF"/>
            </a:solidFill>
            <a:ln w="19050">
              <a:solidFill>
                <a:srgbClr val="825AA4"/>
              </a:solidFill>
            </a:ln>
            <a:scene3d>
              <a:camera prst="orthographicFront"/>
              <a:lightRig rig="flat" dir="t"/>
            </a:scene3d>
            <a:sp3d/>
          </p:spPr>
          <p:style>
            <a:lnRef idx="0">
              <a:scrgbClr r="0" g="0" b="0"/>
            </a:lnRef>
            <a:fillRef idx="0">
              <a:scrgbClr r="0" g="0" b="0"/>
            </a:fillRef>
            <a:effectRef idx="0">
              <a:scrgbClr r="0" g="0" b="0"/>
            </a:effectRef>
            <a:fontRef idx="minor">
              <a:schemeClr val="dk1"/>
            </a:fontRef>
          </p:style>
          <p:txBody>
            <a:bodyPr spcFirstLastPara="0" vert="horz" wrap="square" lIns="448772" tIns="50800" rIns="50800" bIns="50800" numCol="1" spcCol="1270" anchor="ctr" anchorCtr="0">
              <a:noAutofit/>
            </a:bodyPr>
            <a:lstStyle/>
            <a:p>
              <a:pPr marL="285750" indent="-285750"/>
              <a:r>
                <a:rPr lang="en-US" altLang="en-US" sz="2000" dirty="0">
                  <a:latin typeface="StoneSansITCStd Medium" panose="02000603050000020004" pitchFamily="50" charset="0"/>
                </a:rPr>
                <a:t>Co-Signer</a:t>
              </a:r>
            </a:p>
          </p:txBody>
        </p:sp>
        <p:sp>
          <p:nvSpPr>
            <p:cNvPr id="17" name="TextBox 16"/>
            <p:cNvSpPr txBox="1"/>
            <p:nvPr/>
          </p:nvSpPr>
          <p:spPr>
            <a:xfrm>
              <a:off x="5384583" y="4709320"/>
              <a:ext cx="4032628" cy="457200"/>
            </a:xfrm>
            <a:prstGeom prst="rect">
              <a:avLst/>
            </a:prstGeom>
            <a:solidFill>
              <a:srgbClr val="E5E5FF"/>
            </a:solidFill>
            <a:ln w="19050">
              <a:solidFill>
                <a:srgbClr val="825AA4"/>
              </a:solidFill>
            </a:ln>
            <a:scene3d>
              <a:camera prst="orthographicFront"/>
              <a:lightRig rig="flat" dir="t"/>
            </a:scene3d>
            <a:sp3d/>
          </p:spPr>
          <p:style>
            <a:lnRef idx="0">
              <a:scrgbClr r="0" g="0" b="0"/>
            </a:lnRef>
            <a:fillRef idx="0">
              <a:scrgbClr r="0" g="0" b="0"/>
            </a:fillRef>
            <a:effectRef idx="0">
              <a:scrgbClr r="0" g="0" b="0"/>
            </a:effectRef>
            <a:fontRef idx="minor">
              <a:schemeClr val="dk1"/>
            </a:fontRef>
          </p:style>
          <p:txBody>
            <a:bodyPr spcFirstLastPara="0" vert="horz" wrap="square" lIns="448772" tIns="50800" rIns="50800" bIns="50800" numCol="1" spcCol="1270" anchor="ctr" anchorCtr="0">
              <a:noAutofit/>
            </a:bodyPr>
            <a:lstStyle/>
            <a:p>
              <a:pPr marL="285750" indent="-285750"/>
              <a:r>
                <a:rPr lang="en-US" altLang="en-US" sz="2000" dirty="0">
                  <a:latin typeface="StoneSansITCStd Medium" panose="02000603050000020004" pitchFamily="50" charset="0"/>
                </a:rPr>
                <a:t>Personal Money Manager</a:t>
              </a:r>
            </a:p>
          </p:txBody>
        </p:sp>
        <p:sp>
          <p:nvSpPr>
            <p:cNvPr id="13" name="TextBox 12"/>
            <p:cNvSpPr txBox="1"/>
            <p:nvPr/>
          </p:nvSpPr>
          <p:spPr>
            <a:xfrm>
              <a:off x="5384583" y="5289713"/>
              <a:ext cx="4032628" cy="457200"/>
            </a:xfrm>
            <a:prstGeom prst="rect">
              <a:avLst/>
            </a:prstGeom>
            <a:solidFill>
              <a:srgbClr val="E5E5FF"/>
            </a:solidFill>
            <a:ln w="19050">
              <a:solidFill>
                <a:srgbClr val="825AA4"/>
              </a:solidFill>
            </a:ln>
            <a:scene3d>
              <a:camera prst="orthographicFront"/>
              <a:lightRig rig="flat" dir="t"/>
            </a:scene3d>
            <a:sp3d/>
          </p:spPr>
          <p:style>
            <a:lnRef idx="0">
              <a:scrgbClr r="0" g="0" b="0"/>
            </a:lnRef>
            <a:fillRef idx="0">
              <a:scrgbClr r="0" g="0" b="0"/>
            </a:fillRef>
            <a:effectRef idx="0">
              <a:scrgbClr r="0" g="0" b="0"/>
            </a:effectRef>
            <a:fontRef idx="minor">
              <a:schemeClr val="dk1"/>
            </a:fontRef>
          </p:style>
          <p:txBody>
            <a:bodyPr spcFirstLastPara="0" vert="horz" wrap="square" lIns="448772" tIns="50800" rIns="50800" bIns="50800" numCol="1" spcCol="1270" anchor="ctr" anchorCtr="0">
              <a:noAutofit/>
            </a:bodyPr>
            <a:lstStyle/>
            <a:p>
              <a:pPr marL="285750" indent="-285750"/>
              <a:r>
                <a:rPr lang="en-US" altLang="en-US" sz="2000" dirty="0">
                  <a:latin typeface="StoneSansITCStd Medium" panose="02000603050000020004" pitchFamily="50" charset="0"/>
                </a:rPr>
                <a:t>Fiscal Intermediary</a:t>
              </a:r>
            </a:p>
          </p:txBody>
        </p:sp>
      </p:grpSp>
      <p:sp>
        <p:nvSpPr>
          <p:cNvPr id="25" name="Rectangle 1">
            <a:extLst>
              <a:ext uri="{FF2B5EF4-FFF2-40B4-BE49-F238E27FC236}">
                <a16:creationId xmlns:a16="http://schemas.microsoft.com/office/drawing/2014/main" id="{D58C1F67-66DC-45BA-930F-D6C908EDE5FE}"/>
              </a:ext>
            </a:extLst>
          </p:cNvPr>
          <p:cNvSpPr/>
          <p:nvPr/>
        </p:nvSpPr>
        <p:spPr>
          <a:xfrm rot="16200000" flipV="1">
            <a:off x="-370145" y="367717"/>
            <a:ext cx="6848483" cy="6108192"/>
          </a:xfrm>
          <a:custGeom>
            <a:avLst/>
            <a:gdLst>
              <a:gd name="connsiteX0" fmla="*/ 0 w 12193588"/>
              <a:gd name="connsiteY0" fmla="*/ 0 h 3911600"/>
              <a:gd name="connsiteX1" fmla="*/ 12193588 w 12193588"/>
              <a:gd name="connsiteY1" fmla="*/ 0 h 3911600"/>
              <a:gd name="connsiteX2" fmla="*/ 12193588 w 12193588"/>
              <a:gd name="connsiteY2" fmla="*/ 3911600 h 3911600"/>
              <a:gd name="connsiteX3" fmla="*/ 0 w 12193588"/>
              <a:gd name="connsiteY3" fmla="*/ 3911600 h 3911600"/>
              <a:gd name="connsiteX4" fmla="*/ 0 w 12193588"/>
              <a:gd name="connsiteY4" fmla="*/ 0 h 3911600"/>
              <a:gd name="connsiteX0" fmla="*/ 0 w 12193588"/>
              <a:gd name="connsiteY0" fmla="*/ 1422400 h 5334000"/>
              <a:gd name="connsiteX1" fmla="*/ 12193588 w 12193588"/>
              <a:gd name="connsiteY1" fmla="*/ 0 h 5334000"/>
              <a:gd name="connsiteX2" fmla="*/ 12193588 w 12193588"/>
              <a:gd name="connsiteY2" fmla="*/ 5334000 h 5334000"/>
              <a:gd name="connsiteX3" fmla="*/ 0 w 12193588"/>
              <a:gd name="connsiteY3" fmla="*/ 5334000 h 5334000"/>
              <a:gd name="connsiteX4" fmla="*/ 0 w 12193588"/>
              <a:gd name="connsiteY4" fmla="*/ 1422400 h 5334000"/>
              <a:gd name="connsiteX0" fmla="*/ 0 w 12193592"/>
              <a:gd name="connsiteY0" fmla="*/ 725616 h 4637216"/>
              <a:gd name="connsiteX1" fmla="*/ 12193592 w 12193592"/>
              <a:gd name="connsiteY1" fmla="*/ 0 h 4637216"/>
              <a:gd name="connsiteX2" fmla="*/ 12193588 w 12193592"/>
              <a:gd name="connsiteY2" fmla="*/ 4637216 h 4637216"/>
              <a:gd name="connsiteX3" fmla="*/ 0 w 12193592"/>
              <a:gd name="connsiteY3" fmla="*/ 4637216 h 4637216"/>
              <a:gd name="connsiteX4" fmla="*/ 0 w 12193592"/>
              <a:gd name="connsiteY4" fmla="*/ 725616 h 463721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3592" h="4637216">
                <a:moveTo>
                  <a:pt x="0" y="725616"/>
                </a:moveTo>
                <a:lnTo>
                  <a:pt x="12193592" y="0"/>
                </a:lnTo>
                <a:cubicBezTo>
                  <a:pt x="12193591" y="1545739"/>
                  <a:pt x="12193589" y="3091477"/>
                  <a:pt x="12193588" y="4637216"/>
                </a:cubicBezTo>
                <a:lnTo>
                  <a:pt x="0" y="4637216"/>
                </a:lnTo>
                <a:lnTo>
                  <a:pt x="0" y="725616"/>
                </a:lnTo>
                <a:close/>
              </a:path>
            </a:pathLst>
          </a:custGeom>
          <a:solidFill>
            <a:srgbClr val="5C2B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dirty="0">
              <a:solidFill>
                <a:schemeClr val="bg1">
                  <a:lumMod val="85000"/>
                </a:schemeClr>
              </a:solidFill>
            </a:endParaRPr>
          </a:p>
        </p:txBody>
      </p:sp>
      <p:sp>
        <p:nvSpPr>
          <p:cNvPr id="27" name="Rectangle 3"/>
          <p:cNvSpPr txBox="1">
            <a:spLocks noChangeArrowheads="1"/>
          </p:cNvSpPr>
          <p:nvPr/>
        </p:nvSpPr>
        <p:spPr>
          <a:xfrm>
            <a:off x="485923" y="2645918"/>
            <a:ext cx="4210542" cy="793614"/>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6000" b="1" dirty="0">
                <a:solidFill>
                  <a:schemeClr val="bg1"/>
                </a:solidFill>
                <a:latin typeface="Ink Free" panose="03080402000500000000" pitchFamily="66" charset="0"/>
              </a:rPr>
              <a:t>Financial</a:t>
            </a:r>
          </a:p>
          <a:p>
            <a:pPr marL="0" indent="0" algn="ctr">
              <a:buNone/>
            </a:pPr>
            <a:r>
              <a:rPr lang="en-US" sz="6000" b="1">
                <a:solidFill>
                  <a:schemeClr val="bg1"/>
                </a:solidFill>
                <a:latin typeface="Ink Free" panose="03080402000500000000" pitchFamily="66" charset="0"/>
              </a:rPr>
              <a:t>Supports</a:t>
            </a:r>
            <a:endParaRPr lang="en-US" sz="6000" b="1" dirty="0">
              <a:solidFill>
                <a:schemeClr val="bg1"/>
              </a:solidFill>
              <a:latin typeface="Ink Free" panose="03080402000500000000" pitchFamily="66" charset="0"/>
            </a:endParaRPr>
          </a:p>
          <a:p>
            <a:pPr marL="0" indent="0" algn="ctr">
              <a:buNone/>
            </a:pPr>
            <a:endParaRPr lang="en-US" sz="6000" dirty="0">
              <a:solidFill>
                <a:schemeClr val="bg1"/>
              </a:solidFill>
              <a:latin typeface="Ink Free" panose="03080402000500000000" pitchFamily="66" charset="0"/>
            </a:endParaRPr>
          </a:p>
        </p:txBody>
      </p:sp>
      <p:pic>
        <p:nvPicPr>
          <p:cNvPr id="41" name="Picture 40"/>
          <p:cNvPicPr>
            <a:picLocks/>
          </p:cNvPicPr>
          <p:nvPr/>
        </p:nvPicPr>
        <p:blipFill>
          <a:blip r:embed="rId3" cstate="print">
            <a:extLst>
              <a:ext uri="{28A0092B-C50C-407E-A947-70E740481C1C}">
                <a14:useLocalDpi xmlns:a14="http://schemas.microsoft.com/office/drawing/2010/main" val="0"/>
              </a:ext>
            </a:extLst>
          </a:blip>
          <a:stretch>
            <a:fillRect/>
          </a:stretch>
        </p:blipFill>
        <p:spPr>
          <a:xfrm rot="16691644">
            <a:off x="2076853" y="3335902"/>
            <a:ext cx="7040880" cy="161903"/>
          </a:xfrm>
          <a:prstGeom prst="rect">
            <a:avLst/>
          </a:prstGeom>
        </p:spPr>
      </p:pic>
      <p:sp>
        <p:nvSpPr>
          <p:cNvPr id="5" name="Rectangle 4"/>
          <p:cNvSpPr/>
          <p:nvPr/>
        </p:nvSpPr>
        <p:spPr>
          <a:xfrm>
            <a:off x="541341" y="1250953"/>
            <a:ext cx="4617144" cy="898485"/>
          </a:xfrm>
          <a:prstGeom prst="rect">
            <a:avLst/>
          </a:prstGeom>
          <a:noFill/>
        </p:spPr>
        <p:txBody>
          <a:bodyPr wrap="none" lIns="91440" tIns="45720" rIns="91440" bIns="45720">
            <a:prstTxWarp prst="textArchDown">
              <a:avLst/>
            </a:prstTxWarp>
            <a:spAutoFit/>
          </a:bodyPr>
          <a:lstStyle/>
          <a:p>
            <a:pPr algn="ctr"/>
            <a:r>
              <a:rPr lang="en-US" sz="6000" b="1" dirty="0">
                <a:solidFill>
                  <a:schemeClr val="bg1"/>
                </a:solidFill>
                <a:latin typeface="Ink Free" panose="03080402000500000000" pitchFamily="66" charset="0"/>
              </a:rPr>
              <a:t>Let’s talk about</a:t>
            </a:r>
          </a:p>
        </p:txBody>
      </p:sp>
    </p:spTree>
    <p:extLst>
      <p:ext uri="{BB962C8B-B14F-4D97-AF65-F5344CB8AC3E}">
        <p14:creationId xmlns:p14="http://schemas.microsoft.com/office/powerpoint/2010/main" val="123513711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4" name="TextBox 23"/>
          <p:cNvSpPr txBox="1"/>
          <p:nvPr/>
        </p:nvSpPr>
        <p:spPr>
          <a:xfrm>
            <a:off x="5015411" y="5658351"/>
            <a:ext cx="5146045" cy="457200"/>
          </a:xfrm>
          <a:prstGeom prst="rect">
            <a:avLst/>
          </a:prstGeom>
          <a:solidFill>
            <a:srgbClr val="E5E5FF"/>
          </a:solidFill>
          <a:ln w="19050">
            <a:solidFill>
              <a:srgbClr val="825AA4"/>
            </a:solidFill>
          </a:ln>
          <a:scene3d>
            <a:camera prst="orthographicFront"/>
            <a:lightRig rig="flat" dir="t"/>
          </a:scene3d>
          <a:sp3d/>
        </p:spPr>
        <p:style>
          <a:lnRef idx="0">
            <a:scrgbClr r="0" g="0" b="0"/>
          </a:lnRef>
          <a:fillRef idx="0">
            <a:scrgbClr r="0" g="0" b="0"/>
          </a:fillRef>
          <a:effectRef idx="0">
            <a:scrgbClr r="0" g="0" b="0"/>
          </a:effectRef>
          <a:fontRef idx="minor">
            <a:schemeClr val="dk1"/>
          </a:fontRef>
        </p:style>
        <p:txBody>
          <a:bodyPr spcFirstLastPara="0" vert="horz" wrap="square" lIns="448772" tIns="50800" rIns="50800" bIns="50800" numCol="1" spcCol="1270" anchor="ctr" anchorCtr="0">
            <a:noAutofit/>
          </a:bodyPr>
          <a:lstStyle/>
          <a:p>
            <a:pPr marL="457200" indent="-457200">
              <a:spcBef>
                <a:spcPts val="0"/>
              </a:spcBef>
              <a:spcAft>
                <a:spcPts val="1200"/>
              </a:spcAft>
              <a:defRPr/>
            </a:pPr>
            <a:endParaRPr lang="en-US" altLang="en-US" sz="2000" dirty="0">
              <a:latin typeface="StoneSansITCStd Medium" panose="02000603050000020004" pitchFamily="50" charset="0"/>
            </a:endParaRPr>
          </a:p>
        </p:txBody>
      </p:sp>
      <p:sp>
        <p:nvSpPr>
          <p:cNvPr id="18" name="TextBox 17"/>
          <p:cNvSpPr txBox="1"/>
          <p:nvPr/>
        </p:nvSpPr>
        <p:spPr>
          <a:xfrm>
            <a:off x="5730543" y="894689"/>
            <a:ext cx="4430915" cy="457200"/>
          </a:xfrm>
          <a:prstGeom prst="rect">
            <a:avLst/>
          </a:prstGeom>
          <a:solidFill>
            <a:srgbClr val="E5E5FF"/>
          </a:solidFill>
          <a:ln w="19050">
            <a:solidFill>
              <a:srgbClr val="825AA4"/>
            </a:solidFill>
          </a:ln>
          <a:scene3d>
            <a:camera prst="orthographicFront"/>
            <a:lightRig rig="flat" dir="t"/>
          </a:scene3d>
          <a:sp3d/>
        </p:spPr>
        <p:style>
          <a:lnRef idx="0">
            <a:scrgbClr r="0" g="0" b="0"/>
          </a:lnRef>
          <a:fillRef idx="0">
            <a:scrgbClr r="0" g="0" b="0"/>
          </a:fillRef>
          <a:effectRef idx="0">
            <a:scrgbClr r="0" g="0" b="0"/>
          </a:effectRef>
          <a:fontRef idx="minor">
            <a:schemeClr val="dk1"/>
          </a:fontRef>
        </p:style>
        <p:txBody>
          <a:bodyPr spcFirstLastPara="0" vert="horz" wrap="square" lIns="448772" tIns="50800" rIns="50800" bIns="50800" numCol="1" spcCol="1270" anchor="ctr" anchorCtr="0">
            <a:noAutofit/>
          </a:bodyPr>
          <a:lstStyle/>
          <a:p>
            <a:pPr marL="457200" indent="-457200">
              <a:spcBef>
                <a:spcPts val="0"/>
              </a:spcBef>
              <a:spcAft>
                <a:spcPts val="1200"/>
              </a:spcAft>
              <a:defRPr/>
            </a:pPr>
            <a:r>
              <a:rPr lang="en-US" altLang="en-US" sz="2000" dirty="0">
                <a:latin typeface="StoneSansITCStd Medium" panose="02000603050000020004" pitchFamily="50" charset="0"/>
              </a:rPr>
              <a:t>Meal delivery</a:t>
            </a:r>
          </a:p>
        </p:txBody>
      </p:sp>
      <p:sp>
        <p:nvSpPr>
          <p:cNvPr id="4" name="Rectangle 3"/>
          <p:cNvSpPr txBox="1">
            <a:spLocks noChangeArrowheads="1"/>
          </p:cNvSpPr>
          <p:nvPr/>
        </p:nvSpPr>
        <p:spPr>
          <a:xfrm>
            <a:off x="12438" y="3042910"/>
            <a:ext cx="5514392" cy="764485"/>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1" algn="ctr">
              <a:buFont typeface="Wingdings" panose="05000000000000000000" pitchFamily="2" charset="2"/>
              <a:buNone/>
            </a:pPr>
            <a:r>
              <a:rPr lang="en-US" altLang="en-US" sz="4400" b="1" dirty="0">
                <a:solidFill>
                  <a:schemeClr val="bg1"/>
                </a:solidFill>
                <a:latin typeface="Ink Free" panose="03080402000500000000" pitchFamily="66" charset="0"/>
              </a:rPr>
              <a:t>KEY POINTS:</a:t>
            </a:r>
            <a:endParaRPr lang="en-US" altLang="en-US" sz="2800" b="1" dirty="0">
              <a:solidFill>
                <a:schemeClr val="bg1"/>
              </a:solidFill>
              <a:latin typeface="Ink Free" panose="03080402000500000000" pitchFamily="66" charset="0"/>
            </a:endParaRPr>
          </a:p>
        </p:txBody>
      </p:sp>
      <p:grpSp>
        <p:nvGrpSpPr>
          <p:cNvPr id="2" name="Group 1"/>
          <p:cNvGrpSpPr/>
          <p:nvPr/>
        </p:nvGrpSpPr>
        <p:grpSpPr>
          <a:xfrm>
            <a:off x="5329165" y="1476756"/>
            <a:ext cx="4832294" cy="4065110"/>
            <a:chOff x="5384583" y="1681803"/>
            <a:chExt cx="4832294" cy="4065110"/>
          </a:xfrm>
        </p:grpSpPr>
        <p:sp>
          <p:nvSpPr>
            <p:cNvPr id="28" name="TextBox 27"/>
            <p:cNvSpPr txBox="1"/>
            <p:nvPr/>
          </p:nvSpPr>
          <p:spPr>
            <a:xfrm>
              <a:off x="5652711" y="1681803"/>
              <a:ext cx="4564166" cy="457200"/>
            </a:xfrm>
            <a:prstGeom prst="rect">
              <a:avLst/>
            </a:prstGeom>
            <a:solidFill>
              <a:srgbClr val="E5E5FF"/>
            </a:solidFill>
            <a:ln w="19050">
              <a:solidFill>
                <a:srgbClr val="825AA4"/>
              </a:solidFill>
            </a:ln>
            <a:scene3d>
              <a:camera prst="orthographicFront"/>
              <a:lightRig rig="flat" dir="t"/>
            </a:scene3d>
            <a:sp3d/>
          </p:spPr>
          <p:style>
            <a:lnRef idx="0">
              <a:scrgbClr r="0" g="0" b="0"/>
            </a:lnRef>
            <a:fillRef idx="0">
              <a:scrgbClr r="0" g="0" b="0"/>
            </a:fillRef>
            <a:effectRef idx="0">
              <a:scrgbClr r="0" g="0" b="0"/>
            </a:effectRef>
            <a:fontRef idx="minor">
              <a:schemeClr val="dk1"/>
            </a:fontRef>
          </p:style>
          <p:txBody>
            <a:bodyPr spcFirstLastPara="0" vert="horz" wrap="square" lIns="448772" tIns="50800" rIns="50800" bIns="50800" numCol="1" spcCol="1270" anchor="ctr" anchorCtr="0">
              <a:noAutofit/>
            </a:bodyPr>
            <a:lstStyle/>
            <a:p>
              <a:pPr marL="285750" indent="-285750"/>
              <a:endParaRPr lang="en-US" altLang="en-US" sz="2000" dirty="0">
                <a:latin typeface="StoneSansITCStd Medium" panose="02000603050000020004" pitchFamily="50" charset="0"/>
              </a:endParaRPr>
            </a:p>
          </p:txBody>
        </p:sp>
        <p:sp>
          <p:nvSpPr>
            <p:cNvPr id="12" name="TextBox 11"/>
            <p:cNvSpPr txBox="1"/>
            <p:nvPr/>
          </p:nvSpPr>
          <p:spPr>
            <a:xfrm>
              <a:off x="5713840" y="2311898"/>
              <a:ext cx="4503036" cy="457200"/>
            </a:xfrm>
            <a:prstGeom prst="rect">
              <a:avLst/>
            </a:prstGeom>
            <a:solidFill>
              <a:srgbClr val="E5E5FF"/>
            </a:solidFill>
            <a:ln w="19050">
              <a:solidFill>
                <a:srgbClr val="825AA4"/>
              </a:solidFill>
            </a:ln>
            <a:scene3d>
              <a:camera prst="orthographicFront"/>
              <a:lightRig rig="flat" dir="t"/>
            </a:scene3d>
            <a:sp3d/>
          </p:spPr>
          <p:style>
            <a:lnRef idx="0">
              <a:scrgbClr r="0" g="0" b="0"/>
            </a:lnRef>
            <a:fillRef idx="0">
              <a:scrgbClr r="0" g="0" b="0"/>
            </a:fillRef>
            <a:effectRef idx="0">
              <a:scrgbClr r="0" g="0" b="0"/>
            </a:effectRef>
            <a:fontRef idx="minor">
              <a:schemeClr val="dk1"/>
            </a:fontRef>
          </p:style>
          <p:txBody>
            <a:bodyPr spcFirstLastPara="0" vert="horz" wrap="square" lIns="448772" tIns="50800" rIns="50800" bIns="50800" numCol="1" spcCol="1270" anchor="ctr" anchorCtr="0">
              <a:noAutofit/>
            </a:bodyPr>
            <a:lstStyle/>
            <a:p>
              <a:pPr marL="285750" indent="-285750"/>
              <a:endParaRPr lang="en-US" altLang="en-US" sz="2000" dirty="0">
                <a:latin typeface="StoneSansITCStd Medium" panose="02000603050000020004" pitchFamily="50" charset="0"/>
              </a:endParaRPr>
            </a:p>
          </p:txBody>
        </p:sp>
        <p:sp>
          <p:nvSpPr>
            <p:cNvPr id="14" name="TextBox 13"/>
            <p:cNvSpPr txBox="1"/>
            <p:nvPr/>
          </p:nvSpPr>
          <p:spPr>
            <a:xfrm>
              <a:off x="5428303" y="2911253"/>
              <a:ext cx="4788571" cy="457200"/>
            </a:xfrm>
            <a:prstGeom prst="rect">
              <a:avLst/>
            </a:prstGeom>
            <a:solidFill>
              <a:srgbClr val="E5E5FF"/>
            </a:solidFill>
            <a:ln w="19050">
              <a:solidFill>
                <a:srgbClr val="825AA4"/>
              </a:solidFill>
            </a:ln>
            <a:scene3d>
              <a:camera prst="orthographicFront"/>
              <a:lightRig rig="flat" dir="t"/>
            </a:scene3d>
            <a:sp3d/>
          </p:spPr>
          <p:style>
            <a:lnRef idx="0">
              <a:scrgbClr r="0" g="0" b="0"/>
            </a:lnRef>
            <a:fillRef idx="0">
              <a:scrgbClr r="0" g="0" b="0"/>
            </a:fillRef>
            <a:effectRef idx="0">
              <a:scrgbClr r="0" g="0" b="0"/>
            </a:effectRef>
            <a:fontRef idx="minor">
              <a:schemeClr val="dk1"/>
            </a:fontRef>
          </p:style>
          <p:txBody>
            <a:bodyPr spcFirstLastPara="0" vert="horz" wrap="square" lIns="448772" tIns="50800" rIns="50800" bIns="50800" numCol="1" spcCol="1270" anchor="ctr" anchorCtr="0">
              <a:noAutofit/>
            </a:bodyPr>
            <a:lstStyle/>
            <a:p>
              <a:pPr marL="285750" indent="-285750"/>
              <a:r>
                <a:rPr lang="en-US" altLang="en-US" sz="2000" dirty="0">
                  <a:latin typeface="StoneSansITCStd Medium" panose="02000603050000020004" pitchFamily="50" charset="0"/>
                </a:rPr>
                <a:t>Assistive technology/equipment</a:t>
              </a:r>
            </a:p>
          </p:txBody>
        </p:sp>
        <p:sp>
          <p:nvSpPr>
            <p:cNvPr id="15" name="TextBox 14"/>
            <p:cNvSpPr txBox="1"/>
            <p:nvPr/>
          </p:nvSpPr>
          <p:spPr>
            <a:xfrm>
              <a:off x="5487692" y="3510608"/>
              <a:ext cx="4729183" cy="457200"/>
            </a:xfrm>
            <a:prstGeom prst="rect">
              <a:avLst/>
            </a:prstGeom>
            <a:solidFill>
              <a:srgbClr val="E5E5FF"/>
            </a:solidFill>
            <a:ln w="19050">
              <a:solidFill>
                <a:srgbClr val="825AA4"/>
              </a:solidFill>
            </a:ln>
            <a:scene3d>
              <a:camera prst="orthographicFront"/>
              <a:lightRig rig="flat" dir="t"/>
            </a:scene3d>
            <a:sp3d/>
          </p:spPr>
          <p:style>
            <a:lnRef idx="0">
              <a:scrgbClr r="0" g="0" b="0"/>
            </a:lnRef>
            <a:fillRef idx="0">
              <a:scrgbClr r="0" g="0" b="0"/>
            </a:fillRef>
            <a:effectRef idx="0">
              <a:scrgbClr r="0" g="0" b="0"/>
            </a:effectRef>
            <a:fontRef idx="minor">
              <a:schemeClr val="dk1"/>
            </a:fontRef>
          </p:style>
          <p:txBody>
            <a:bodyPr spcFirstLastPara="0" vert="horz" wrap="square" lIns="448772" tIns="50800" rIns="50800" bIns="50800" numCol="1" spcCol="1270" anchor="ctr" anchorCtr="0">
              <a:noAutofit/>
            </a:bodyPr>
            <a:lstStyle/>
            <a:p>
              <a:pPr marL="285750" indent="-285750"/>
              <a:endParaRPr lang="en-US" altLang="en-US" sz="2000" dirty="0">
                <a:latin typeface="StoneSansITCStd Medium" panose="02000603050000020004" pitchFamily="50" charset="0"/>
              </a:endParaRPr>
            </a:p>
          </p:txBody>
        </p:sp>
        <p:sp>
          <p:nvSpPr>
            <p:cNvPr id="16" name="TextBox 15"/>
            <p:cNvSpPr txBox="1"/>
            <p:nvPr/>
          </p:nvSpPr>
          <p:spPr>
            <a:xfrm>
              <a:off x="5434154" y="4109963"/>
              <a:ext cx="4782721" cy="457200"/>
            </a:xfrm>
            <a:prstGeom prst="rect">
              <a:avLst/>
            </a:prstGeom>
            <a:solidFill>
              <a:srgbClr val="E5E5FF"/>
            </a:solidFill>
            <a:ln w="19050">
              <a:solidFill>
                <a:srgbClr val="825AA4"/>
              </a:solidFill>
            </a:ln>
            <a:scene3d>
              <a:camera prst="orthographicFront"/>
              <a:lightRig rig="flat" dir="t"/>
            </a:scene3d>
            <a:sp3d/>
          </p:spPr>
          <p:style>
            <a:lnRef idx="0">
              <a:scrgbClr r="0" g="0" b="0"/>
            </a:lnRef>
            <a:fillRef idx="0">
              <a:scrgbClr r="0" g="0" b="0"/>
            </a:fillRef>
            <a:effectRef idx="0">
              <a:scrgbClr r="0" g="0" b="0"/>
            </a:effectRef>
            <a:fontRef idx="minor">
              <a:schemeClr val="dk1"/>
            </a:fontRef>
          </p:style>
          <p:txBody>
            <a:bodyPr spcFirstLastPara="0" vert="horz" wrap="square" lIns="448772" tIns="50800" rIns="50800" bIns="50800" numCol="1" spcCol="1270" anchor="ctr" anchorCtr="0">
              <a:noAutofit/>
            </a:bodyPr>
            <a:lstStyle/>
            <a:p>
              <a:pPr marL="285750" indent="-285750"/>
              <a:endParaRPr lang="en-US" altLang="en-US" sz="2000" dirty="0">
                <a:latin typeface="StoneSansITCStd Medium" panose="02000603050000020004" pitchFamily="50" charset="0"/>
              </a:endParaRPr>
            </a:p>
          </p:txBody>
        </p:sp>
        <p:sp>
          <p:nvSpPr>
            <p:cNvPr id="17" name="TextBox 16"/>
            <p:cNvSpPr txBox="1"/>
            <p:nvPr/>
          </p:nvSpPr>
          <p:spPr>
            <a:xfrm>
              <a:off x="5384583" y="4709320"/>
              <a:ext cx="4832292" cy="457200"/>
            </a:xfrm>
            <a:prstGeom prst="rect">
              <a:avLst/>
            </a:prstGeom>
            <a:solidFill>
              <a:srgbClr val="E5E5FF"/>
            </a:solidFill>
            <a:ln w="19050">
              <a:solidFill>
                <a:srgbClr val="825AA4"/>
              </a:solidFill>
            </a:ln>
            <a:scene3d>
              <a:camera prst="orthographicFront"/>
              <a:lightRig rig="flat" dir="t"/>
            </a:scene3d>
            <a:sp3d/>
          </p:spPr>
          <p:style>
            <a:lnRef idx="0">
              <a:scrgbClr r="0" g="0" b="0"/>
            </a:lnRef>
            <a:fillRef idx="0">
              <a:scrgbClr r="0" g="0" b="0"/>
            </a:fillRef>
            <a:effectRef idx="0">
              <a:scrgbClr r="0" g="0" b="0"/>
            </a:effectRef>
            <a:fontRef idx="minor">
              <a:schemeClr val="dk1"/>
            </a:fontRef>
          </p:style>
          <p:txBody>
            <a:bodyPr spcFirstLastPara="0" vert="horz" wrap="square" lIns="448772" tIns="50800" rIns="50800" bIns="50800" numCol="1" spcCol="1270" anchor="ctr" anchorCtr="0">
              <a:noAutofit/>
            </a:bodyPr>
            <a:lstStyle/>
            <a:p>
              <a:pPr marL="285750" indent="-285750"/>
              <a:endParaRPr lang="en-US" altLang="en-US" sz="2000" dirty="0">
                <a:latin typeface="StoneSansITCStd Medium" panose="02000603050000020004" pitchFamily="50" charset="0"/>
              </a:endParaRPr>
            </a:p>
          </p:txBody>
        </p:sp>
        <p:sp>
          <p:nvSpPr>
            <p:cNvPr id="13" name="TextBox 12"/>
            <p:cNvSpPr txBox="1"/>
            <p:nvPr/>
          </p:nvSpPr>
          <p:spPr>
            <a:xfrm>
              <a:off x="5384583" y="5289713"/>
              <a:ext cx="4832292" cy="457200"/>
            </a:xfrm>
            <a:prstGeom prst="rect">
              <a:avLst/>
            </a:prstGeom>
            <a:solidFill>
              <a:srgbClr val="E5E5FF"/>
            </a:solidFill>
            <a:ln w="19050">
              <a:solidFill>
                <a:srgbClr val="825AA4"/>
              </a:solidFill>
            </a:ln>
            <a:scene3d>
              <a:camera prst="orthographicFront"/>
              <a:lightRig rig="flat" dir="t"/>
            </a:scene3d>
            <a:sp3d/>
          </p:spPr>
          <p:style>
            <a:lnRef idx="0">
              <a:scrgbClr r="0" g="0" b="0"/>
            </a:lnRef>
            <a:fillRef idx="0">
              <a:scrgbClr r="0" g="0" b="0"/>
            </a:fillRef>
            <a:effectRef idx="0">
              <a:scrgbClr r="0" g="0" b="0"/>
            </a:effectRef>
            <a:fontRef idx="minor">
              <a:schemeClr val="dk1"/>
            </a:fontRef>
          </p:style>
          <p:txBody>
            <a:bodyPr spcFirstLastPara="0" vert="horz" wrap="square" lIns="448772" tIns="50800" rIns="50800" bIns="50800" numCol="1" spcCol="1270" anchor="ctr" anchorCtr="0">
              <a:noAutofit/>
            </a:bodyPr>
            <a:lstStyle/>
            <a:p>
              <a:pPr marL="285750" indent="-285750"/>
              <a:endParaRPr lang="en-US" altLang="en-US" sz="2000" dirty="0">
                <a:latin typeface="StoneSansITCStd Medium" panose="02000603050000020004" pitchFamily="50" charset="0"/>
              </a:endParaRPr>
            </a:p>
          </p:txBody>
        </p:sp>
      </p:grpSp>
      <p:sp>
        <p:nvSpPr>
          <p:cNvPr id="25" name="Rectangle 1">
            <a:extLst>
              <a:ext uri="{FF2B5EF4-FFF2-40B4-BE49-F238E27FC236}">
                <a16:creationId xmlns:a16="http://schemas.microsoft.com/office/drawing/2014/main" id="{D58C1F67-66DC-45BA-930F-D6C908EDE5FE}"/>
              </a:ext>
            </a:extLst>
          </p:cNvPr>
          <p:cNvSpPr/>
          <p:nvPr/>
        </p:nvSpPr>
        <p:spPr>
          <a:xfrm rot="16200000" flipV="1">
            <a:off x="-370145" y="367717"/>
            <a:ext cx="6848483" cy="6108192"/>
          </a:xfrm>
          <a:custGeom>
            <a:avLst/>
            <a:gdLst>
              <a:gd name="connsiteX0" fmla="*/ 0 w 12193588"/>
              <a:gd name="connsiteY0" fmla="*/ 0 h 3911600"/>
              <a:gd name="connsiteX1" fmla="*/ 12193588 w 12193588"/>
              <a:gd name="connsiteY1" fmla="*/ 0 h 3911600"/>
              <a:gd name="connsiteX2" fmla="*/ 12193588 w 12193588"/>
              <a:gd name="connsiteY2" fmla="*/ 3911600 h 3911600"/>
              <a:gd name="connsiteX3" fmla="*/ 0 w 12193588"/>
              <a:gd name="connsiteY3" fmla="*/ 3911600 h 3911600"/>
              <a:gd name="connsiteX4" fmla="*/ 0 w 12193588"/>
              <a:gd name="connsiteY4" fmla="*/ 0 h 3911600"/>
              <a:gd name="connsiteX0" fmla="*/ 0 w 12193588"/>
              <a:gd name="connsiteY0" fmla="*/ 1422400 h 5334000"/>
              <a:gd name="connsiteX1" fmla="*/ 12193588 w 12193588"/>
              <a:gd name="connsiteY1" fmla="*/ 0 h 5334000"/>
              <a:gd name="connsiteX2" fmla="*/ 12193588 w 12193588"/>
              <a:gd name="connsiteY2" fmla="*/ 5334000 h 5334000"/>
              <a:gd name="connsiteX3" fmla="*/ 0 w 12193588"/>
              <a:gd name="connsiteY3" fmla="*/ 5334000 h 5334000"/>
              <a:gd name="connsiteX4" fmla="*/ 0 w 12193588"/>
              <a:gd name="connsiteY4" fmla="*/ 1422400 h 5334000"/>
              <a:gd name="connsiteX0" fmla="*/ 0 w 12193592"/>
              <a:gd name="connsiteY0" fmla="*/ 725616 h 4637216"/>
              <a:gd name="connsiteX1" fmla="*/ 12193592 w 12193592"/>
              <a:gd name="connsiteY1" fmla="*/ 0 h 4637216"/>
              <a:gd name="connsiteX2" fmla="*/ 12193588 w 12193592"/>
              <a:gd name="connsiteY2" fmla="*/ 4637216 h 4637216"/>
              <a:gd name="connsiteX3" fmla="*/ 0 w 12193592"/>
              <a:gd name="connsiteY3" fmla="*/ 4637216 h 4637216"/>
              <a:gd name="connsiteX4" fmla="*/ 0 w 12193592"/>
              <a:gd name="connsiteY4" fmla="*/ 725616 h 463721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3592" h="4637216">
                <a:moveTo>
                  <a:pt x="0" y="725616"/>
                </a:moveTo>
                <a:lnTo>
                  <a:pt x="12193592" y="0"/>
                </a:lnTo>
                <a:cubicBezTo>
                  <a:pt x="12193591" y="1545739"/>
                  <a:pt x="12193589" y="3091477"/>
                  <a:pt x="12193588" y="4637216"/>
                </a:cubicBezTo>
                <a:lnTo>
                  <a:pt x="0" y="4637216"/>
                </a:lnTo>
                <a:lnTo>
                  <a:pt x="0" y="725616"/>
                </a:lnTo>
                <a:close/>
              </a:path>
            </a:pathLst>
          </a:custGeom>
          <a:solidFill>
            <a:srgbClr val="5C2B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dirty="0">
              <a:solidFill>
                <a:schemeClr val="bg1">
                  <a:lumMod val="85000"/>
                </a:schemeClr>
              </a:solidFill>
            </a:endParaRPr>
          </a:p>
        </p:txBody>
      </p:sp>
      <p:sp>
        <p:nvSpPr>
          <p:cNvPr id="27" name="Rectangle 3"/>
          <p:cNvSpPr txBox="1">
            <a:spLocks noChangeArrowheads="1"/>
          </p:cNvSpPr>
          <p:nvPr/>
        </p:nvSpPr>
        <p:spPr>
          <a:xfrm>
            <a:off x="485923" y="2645918"/>
            <a:ext cx="4210542" cy="793614"/>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6000" b="1" dirty="0">
                <a:solidFill>
                  <a:schemeClr val="bg1"/>
                </a:solidFill>
                <a:latin typeface="Ink Free" panose="03080402000500000000" pitchFamily="66" charset="0"/>
              </a:rPr>
              <a:t>Home Supports</a:t>
            </a:r>
            <a:endParaRPr lang="en-US" sz="6000" dirty="0">
              <a:solidFill>
                <a:schemeClr val="bg1"/>
              </a:solidFill>
              <a:latin typeface="Ink Free" panose="03080402000500000000" pitchFamily="66" charset="0"/>
            </a:endParaRPr>
          </a:p>
        </p:txBody>
      </p:sp>
      <p:pic>
        <p:nvPicPr>
          <p:cNvPr id="41" name="Picture 40"/>
          <p:cNvPicPr>
            <a:picLocks/>
          </p:cNvPicPr>
          <p:nvPr/>
        </p:nvPicPr>
        <p:blipFill>
          <a:blip r:embed="rId3" cstate="print">
            <a:extLst>
              <a:ext uri="{28A0092B-C50C-407E-A947-70E740481C1C}">
                <a14:useLocalDpi xmlns:a14="http://schemas.microsoft.com/office/drawing/2010/main" val="0"/>
              </a:ext>
            </a:extLst>
          </a:blip>
          <a:stretch>
            <a:fillRect/>
          </a:stretch>
        </p:blipFill>
        <p:spPr>
          <a:xfrm rot="16691644">
            <a:off x="2076853" y="3335902"/>
            <a:ext cx="7040880" cy="161903"/>
          </a:xfrm>
          <a:prstGeom prst="rect">
            <a:avLst/>
          </a:prstGeom>
        </p:spPr>
      </p:pic>
      <p:sp>
        <p:nvSpPr>
          <p:cNvPr id="5" name="Rectangle 4"/>
          <p:cNvSpPr/>
          <p:nvPr/>
        </p:nvSpPr>
        <p:spPr>
          <a:xfrm>
            <a:off x="541341" y="1250953"/>
            <a:ext cx="4617144" cy="898485"/>
          </a:xfrm>
          <a:prstGeom prst="rect">
            <a:avLst/>
          </a:prstGeom>
          <a:noFill/>
        </p:spPr>
        <p:txBody>
          <a:bodyPr wrap="none" lIns="91440" tIns="45720" rIns="91440" bIns="45720">
            <a:prstTxWarp prst="textArchDown">
              <a:avLst/>
            </a:prstTxWarp>
            <a:spAutoFit/>
          </a:bodyPr>
          <a:lstStyle/>
          <a:p>
            <a:pPr algn="ctr"/>
            <a:r>
              <a:rPr lang="en-US" sz="6000" b="1" dirty="0">
                <a:solidFill>
                  <a:schemeClr val="bg1"/>
                </a:solidFill>
                <a:latin typeface="Ink Free" panose="03080402000500000000" pitchFamily="66" charset="0"/>
              </a:rPr>
              <a:t>Let’s talk about</a:t>
            </a:r>
          </a:p>
        </p:txBody>
      </p:sp>
      <p:sp>
        <p:nvSpPr>
          <p:cNvPr id="6" name="Rectangle 5"/>
          <p:cNvSpPr/>
          <p:nvPr/>
        </p:nvSpPr>
        <p:spPr>
          <a:xfrm>
            <a:off x="5868911" y="2141097"/>
            <a:ext cx="1941942" cy="400110"/>
          </a:xfrm>
          <a:prstGeom prst="rect">
            <a:avLst/>
          </a:prstGeom>
        </p:spPr>
        <p:txBody>
          <a:bodyPr wrap="none">
            <a:spAutoFit/>
          </a:bodyPr>
          <a:lstStyle/>
          <a:p>
            <a:pPr marL="457200" indent="-457200">
              <a:spcBef>
                <a:spcPts val="0"/>
              </a:spcBef>
              <a:spcAft>
                <a:spcPts val="1200"/>
              </a:spcAft>
              <a:defRPr/>
            </a:pPr>
            <a:r>
              <a:rPr lang="en-US" altLang="en-US" sz="2000" dirty="0">
                <a:latin typeface="StoneSansITCStd Medium" panose="02000603050000020004" pitchFamily="50" charset="0"/>
              </a:rPr>
              <a:t>Service animals</a:t>
            </a:r>
          </a:p>
        </p:txBody>
      </p:sp>
      <p:sp>
        <p:nvSpPr>
          <p:cNvPr id="7" name="Rectangle 6"/>
          <p:cNvSpPr/>
          <p:nvPr/>
        </p:nvSpPr>
        <p:spPr>
          <a:xfrm>
            <a:off x="5329165" y="5695400"/>
            <a:ext cx="2613279" cy="400110"/>
          </a:xfrm>
          <a:prstGeom prst="rect">
            <a:avLst/>
          </a:prstGeom>
        </p:spPr>
        <p:txBody>
          <a:bodyPr wrap="none">
            <a:spAutoFit/>
          </a:bodyPr>
          <a:lstStyle/>
          <a:p>
            <a:pPr marL="457200" indent="-457200">
              <a:spcBef>
                <a:spcPts val="0"/>
              </a:spcBef>
              <a:spcAft>
                <a:spcPts val="1200"/>
              </a:spcAft>
              <a:defRPr/>
            </a:pPr>
            <a:r>
              <a:rPr lang="en-US" altLang="en-US" sz="2000" dirty="0">
                <a:latin typeface="StoneSansITCStd Medium" panose="02000603050000020004" pitchFamily="50" charset="0"/>
              </a:rPr>
              <a:t>Home health services</a:t>
            </a:r>
          </a:p>
        </p:txBody>
      </p:sp>
      <p:sp>
        <p:nvSpPr>
          <p:cNvPr id="8" name="Rectangle 7"/>
          <p:cNvSpPr/>
          <p:nvPr/>
        </p:nvSpPr>
        <p:spPr>
          <a:xfrm>
            <a:off x="5658423" y="3344308"/>
            <a:ext cx="3275769" cy="400110"/>
          </a:xfrm>
          <a:prstGeom prst="rect">
            <a:avLst/>
          </a:prstGeom>
        </p:spPr>
        <p:txBody>
          <a:bodyPr wrap="none">
            <a:spAutoFit/>
          </a:bodyPr>
          <a:lstStyle/>
          <a:p>
            <a:pPr marL="457200" indent="-457200">
              <a:spcBef>
                <a:spcPts val="0"/>
              </a:spcBef>
              <a:spcAft>
                <a:spcPts val="1200"/>
              </a:spcAft>
              <a:defRPr/>
            </a:pPr>
            <a:r>
              <a:rPr lang="en-US" altLang="en-US" sz="2000" dirty="0">
                <a:latin typeface="StoneSansITCStd Medium" panose="02000603050000020004" pitchFamily="50" charset="0"/>
              </a:rPr>
              <a:t>Group homes/Roommates </a:t>
            </a:r>
          </a:p>
        </p:txBody>
      </p:sp>
      <p:sp>
        <p:nvSpPr>
          <p:cNvPr id="9" name="Rectangle 8"/>
          <p:cNvSpPr/>
          <p:nvPr/>
        </p:nvSpPr>
        <p:spPr>
          <a:xfrm>
            <a:off x="5597293" y="3948850"/>
            <a:ext cx="1731115" cy="400110"/>
          </a:xfrm>
          <a:prstGeom prst="rect">
            <a:avLst/>
          </a:prstGeom>
        </p:spPr>
        <p:txBody>
          <a:bodyPr wrap="none">
            <a:spAutoFit/>
          </a:bodyPr>
          <a:lstStyle/>
          <a:p>
            <a:pPr marL="457200" indent="-457200">
              <a:spcAft>
                <a:spcPts val="1200"/>
              </a:spcAft>
              <a:defRPr/>
            </a:pPr>
            <a:r>
              <a:rPr lang="en-US" altLang="en-US" sz="2000" dirty="0">
                <a:latin typeface="StoneSansITCStd Medium" panose="02000603050000020004" pitchFamily="50" charset="0"/>
              </a:rPr>
              <a:t>Home visitors</a:t>
            </a:r>
          </a:p>
        </p:txBody>
      </p:sp>
      <p:sp>
        <p:nvSpPr>
          <p:cNvPr id="10" name="Rectangle 9"/>
          <p:cNvSpPr/>
          <p:nvPr/>
        </p:nvSpPr>
        <p:spPr>
          <a:xfrm>
            <a:off x="5484685" y="1542140"/>
            <a:ext cx="5097579" cy="374461"/>
          </a:xfrm>
          <a:prstGeom prst="rect">
            <a:avLst/>
          </a:prstGeom>
        </p:spPr>
        <p:txBody>
          <a:bodyPr wrap="square">
            <a:spAutoFit/>
          </a:bodyPr>
          <a:lstStyle/>
          <a:p>
            <a:pPr lvl="1">
              <a:lnSpc>
                <a:spcPts val="2160"/>
              </a:lnSpc>
              <a:spcAft>
                <a:spcPts val="600"/>
              </a:spcAft>
            </a:pPr>
            <a:r>
              <a:rPr lang="en-US" altLang="en-US" sz="2000" dirty="0">
                <a:latin typeface="StoneSansITCStd Medium" panose="02000603050000020004" pitchFamily="50" charset="0"/>
                <a:ea typeface="Tahoma" panose="020B0604030504040204" pitchFamily="34" charset="0"/>
                <a:cs typeface="Tahoma" panose="020B0604030504040204" pitchFamily="34" charset="0"/>
              </a:rPr>
              <a:t>Nutrition, diet, or mealtime support</a:t>
            </a:r>
          </a:p>
        </p:txBody>
      </p:sp>
      <p:sp>
        <p:nvSpPr>
          <p:cNvPr id="11" name="Rectangle 10"/>
          <p:cNvSpPr/>
          <p:nvPr/>
        </p:nvSpPr>
        <p:spPr>
          <a:xfrm>
            <a:off x="4956382" y="5130356"/>
            <a:ext cx="3129768" cy="374461"/>
          </a:xfrm>
          <a:prstGeom prst="rect">
            <a:avLst/>
          </a:prstGeom>
        </p:spPr>
        <p:txBody>
          <a:bodyPr wrap="none">
            <a:spAutoFit/>
          </a:bodyPr>
          <a:lstStyle/>
          <a:p>
            <a:pPr lvl="1" algn="ctr">
              <a:lnSpc>
                <a:spcPts val="2160"/>
              </a:lnSpc>
              <a:spcAft>
                <a:spcPts val="600"/>
              </a:spcAft>
            </a:pPr>
            <a:r>
              <a:rPr lang="en-US" altLang="en-US" sz="2000" dirty="0">
                <a:latin typeface="StoneSansITCStd Medium" panose="02000603050000020004" pitchFamily="50" charset="0"/>
                <a:ea typeface="Tahoma" panose="020B0604030504040204" pitchFamily="34" charset="0"/>
                <a:cs typeface="Tahoma" panose="020B0604030504040204" pitchFamily="34" charset="0"/>
              </a:rPr>
              <a:t>Medication assistance</a:t>
            </a:r>
          </a:p>
        </p:txBody>
      </p:sp>
      <p:sp>
        <p:nvSpPr>
          <p:cNvPr id="19" name="Rectangle 18"/>
          <p:cNvSpPr/>
          <p:nvPr/>
        </p:nvSpPr>
        <p:spPr>
          <a:xfrm>
            <a:off x="5526830" y="4553513"/>
            <a:ext cx="3274551" cy="400110"/>
          </a:xfrm>
          <a:prstGeom prst="rect">
            <a:avLst/>
          </a:prstGeom>
        </p:spPr>
        <p:txBody>
          <a:bodyPr wrap="none">
            <a:spAutoFit/>
          </a:bodyPr>
          <a:lstStyle/>
          <a:p>
            <a:pPr marL="285750" indent="-285750"/>
            <a:r>
              <a:rPr lang="en-US" altLang="en-US" sz="2000" dirty="0">
                <a:latin typeface="StoneSansITCStd Medium" panose="02000603050000020004" pitchFamily="50" charset="0"/>
              </a:rPr>
              <a:t>Postal/Utility/Phone checks</a:t>
            </a:r>
          </a:p>
        </p:txBody>
      </p:sp>
    </p:spTree>
    <p:extLst>
      <p:ext uri="{BB962C8B-B14F-4D97-AF65-F5344CB8AC3E}">
        <p14:creationId xmlns:p14="http://schemas.microsoft.com/office/powerpoint/2010/main" val="282016306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txBox="1">
            <a:spLocks noChangeArrowheads="1"/>
          </p:cNvSpPr>
          <p:nvPr/>
        </p:nvSpPr>
        <p:spPr>
          <a:xfrm>
            <a:off x="12438" y="3042910"/>
            <a:ext cx="5514392" cy="764485"/>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1" algn="ctr">
              <a:buFont typeface="Wingdings" panose="05000000000000000000" pitchFamily="2" charset="2"/>
              <a:buNone/>
            </a:pPr>
            <a:r>
              <a:rPr lang="en-US" altLang="en-US" sz="4400" b="1" dirty="0">
                <a:solidFill>
                  <a:schemeClr val="bg1"/>
                </a:solidFill>
                <a:latin typeface="Ink Free" panose="03080402000500000000" pitchFamily="66" charset="0"/>
              </a:rPr>
              <a:t>KEY POINTS:</a:t>
            </a:r>
            <a:endParaRPr lang="en-US" altLang="en-US" sz="2800" b="1" dirty="0">
              <a:solidFill>
                <a:schemeClr val="bg1"/>
              </a:solidFill>
              <a:latin typeface="Ink Free" panose="03080402000500000000" pitchFamily="66" charset="0"/>
            </a:endParaRPr>
          </a:p>
        </p:txBody>
      </p:sp>
      <p:sp>
        <p:nvSpPr>
          <p:cNvPr id="25" name="Rectangle 1">
            <a:extLst>
              <a:ext uri="{FF2B5EF4-FFF2-40B4-BE49-F238E27FC236}">
                <a16:creationId xmlns:a16="http://schemas.microsoft.com/office/drawing/2014/main" id="{D58C1F67-66DC-45BA-930F-D6C908EDE5FE}"/>
              </a:ext>
            </a:extLst>
          </p:cNvPr>
          <p:cNvSpPr/>
          <p:nvPr/>
        </p:nvSpPr>
        <p:spPr>
          <a:xfrm rot="16200000" flipV="1">
            <a:off x="-370145" y="379663"/>
            <a:ext cx="6848483" cy="6108192"/>
          </a:xfrm>
          <a:custGeom>
            <a:avLst/>
            <a:gdLst>
              <a:gd name="connsiteX0" fmla="*/ 0 w 12193588"/>
              <a:gd name="connsiteY0" fmla="*/ 0 h 3911600"/>
              <a:gd name="connsiteX1" fmla="*/ 12193588 w 12193588"/>
              <a:gd name="connsiteY1" fmla="*/ 0 h 3911600"/>
              <a:gd name="connsiteX2" fmla="*/ 12193588 w 12193588"/>
              <a:gd name="connsiteY2" fmla="*/ 3911600 h 3911600"/>
              <a:gd name="connsiteX3" fmla="*/ 0 w 12193588"/>
              <a:gd name="connsiteY3" fmla="*/ 3911600 h 3911600"/>
              <a:gd name="connsiteX4" fmla="*/ 0 w 12193588"/>
              <a:gd name="connsiteY4" fmla="*/ 0 h 3911600"/>
              <a:gd name="connsiteX0" fmla="*/ 0 w 12193588"/>
              <a:gd name="connsiteY0" fmla="*/ 1422400 h 5334000"/>
              <a:gd name="connsiteX1" fmla="*/ 12193588 w 12193588"/>
              <a:gd name="connsiteY1" fmla="*/ 0 h 5334000"/>
              <a:gd name="connsiteX2" fmla="*/ 12193588 w 12193588"/>
              <a:gd name="connsiteY2" fmla="*/ 5334000 h 5334000"/>
              <a:gd name="connsiteX3" fmla="*/ 0 w 12193588"/>
              <a:gd name="connsiteY3" fmla="*/ 5334000 h 5334000"/>
              <a:gd name="connsiteX4" fmla="*/ 0 w 12193588"/>
              <a:gd name="connsiteY4" fmla="*/ 1422400 h 5334000"/>
              <a:gd name="connsiteX0" fmla="*/ 0 w 12193592"/>
              <a:gd name="connsiteY0" fmla="*/ 725616 h 4637216"/>
              <a:gd name="connsiteX1" fmla="*/ 12193592 w 12193592"/>
              <a:gd name="connsiteY1" fmla="*/ 0 h 4637216"/>
              <a:gd name="connsiteX2" fmla="*/ 12193588 w 12193592"/>
              <a:gd name="connsiteY2" fmla="*/ 4637216 h 4637216"/>
              <a:gd name="connsiteX3" fmla="*/ 0 w 12193592"/>
              <a:gd name="connsiteY3" fmla="*/ 4637216 h 4637216"/>
              <a:gd name="connsiteX4" fmla="*/ 0 w 12193592"/>
              <a:gd name="connsiteY4" fmla="*/ 725616 h 463721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3592" h="4637216">
                <a:moveTo>
                  <a:pt x="0" y="725616"/>
                </a:moveTo>
                <a:lnTo>
                  <a:pt x="12193592" y="0"/>
                </a:lnTo>
                <a:cubicBezTo>
                  <a:pt x="12193591" y="1545739"/>
                  <a:pt x="12193589" y="3091477"/>
                  <a:pt x="12193588" y="4637216"/>
                </a:cubicBezTo>
                <a:lnTo>
                  <a:pt x="0" y="4637216"/>
                </a:lnTo>
                <a:lnTo>
                  <a:pt x="0" y="725616"/>
                </a:lnTo>
                <a:close/>
              </a:path>
            </a:pathLst>
          </a:custGeom>
          <a:solidFill>
            <a:srgbClr val="5C2B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solidFill>
                <a:schemeClr val="bg1">
                  <a:lumMod val="85000"/>
                </a:schemeClr>
              </a:solidFill>
            </a:endParaRPr>
          </a:p>
        </p:txBody>
      </p:sp>
      <p:sp>
        <p:nvSpPr>
          <p:cNvPr id="27" name="Rectangle 3"/>
          <p:cNvSpPr txBox="1">
            <a:spLocks noChangeArrowheads="1"/>
          </p:cNvSpPr>
          <p:nvPr/>
        </p:nvSpPr>
        <p:spPr>
          <a:xfrm>
            <a:off x="575383" y="3102299"/>
            <a:ext cx="4210542" cy="793614"/>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6000" b="1" dirty="0">
                <a:solidFill>
                  <a:schemeClr val="bg1"/>
                </a:solidFill>
                <a:latin typeface="Ink Free" panose="03080402000500000000" pitchFamily="66" charset="0"/>
              </a:rPr>
              <a:t>Community Supports</a:t>
            </a:r>
            <a:endParaRPr lang="en-US" sz="4800" dirty="0">
              <a:solidFill>
                <a:schemeClr val="bg1"/>
              </a:solidFill>
              <a:latin typeface="Ink Free" panose="03080402000500000000" pitchFamily="66" charset="0"/>
            </a:endParaRPr>
          </a:p>
        </p:txBody>
      </p:sp>
      <p:grpSp>
        <p:nvGrpSpPr>
          <p:cNvPr id="3" name="Group 2"/>
          <p:cNvGrpSpPr/>
          <p:nvPr/>
        </p:nvGrpSpPr>
        <p:grpSpPr>
          <a:xfrm>
            <a:off x="5303890" y="1440851"/>
            <a:ext cx="4290486" cy="4051212"/>
            <a:chOff x="5285228" y="1440851"/>
            <a:chExt cx="4290486" cy="4051212"/>
          </a:xfrm>
        </p:grpSpPr>
        <p:sp>
          <p:nvSpPr>
            <p:cNvPr id="13" name="TextBox 12"/>
            <p:cNvSpPr txBox="1"/>
            <p:nvPr/>
          </p:nvSpPr>
          <p:spPr>
            <a:xfrm>
              <a:off x="5803005" y="1440851"/>
              <a:ext cx="3772709" cy="457200"/>
            </a:xfrm>
            <a:prstGeom prst="rect">
              <a:avLst/>
            </a:prstGeom>
            <a:solidFill>
              <a:srgbClr val="E5E5FF"/>
            </a:solidFill>
            <a:ln w="19050">
              <a:solidFill>
                <a:srgbClr val="825AA4"/>
              </a:solidFill>
            </a:ln>
            <a:scene3d>
              <a:camera prst="orthographicFront"/>
              <a:lightRig rig="flat" dir="t"/>
            </a:scene3d>
            <a:sp3d/>
          </p:spPr>
          <p:style>
            <a:lnRef idx="0">
              <a:scrgbClr r="0" g="0" b="0"/>
            </a:lnRef>
            <a:fillRef idx="0">
              <a:scrgbClr r="0" g="0" b="0"/>
            </a:fillRef>
            <a:effectRef idx="0">
              <a:scrgbClr r="0" g="0" b="0"/>
            </a:effectRef>
            <a:fontRef idx="minor">
              <a:schemeClr val="dk1"/>
            </a:fontRef>
          </p:style>
          <p:txBody>
            <a:bodyPr spcFirstLastPara="0" vert="horz" wrap="square" lIns="448772" tIns="50800" rIns="50800" bIns="50800" numCol="1" spcCol="1270" anchor="ctr" anchorCtr="0">
              <a:noAutofit/>
            </a:bodyPr>
            <a:lstStyle/>
            <a:p>
              <a:pPr marL="457200" indent="-457200">
                <a:spcBef>
                  <a:spcPts val="0"/>
                </a:spcBef>
                <a:spcAft>
                  <a:spcPts val="1200"/>
                </a:spcAft>
                <a:defRPr/>
              </a:pPr>
              <a:r>
                <a:rPr lang="en-US" altLang="en-US" sz="2000" dirty="0">
                  <a:latin typeface="StoneSansITCStd Medium" panose="02000603050000020004" pitchFamily="50" charset="0"/>
                </a:rPr>
                <a:t>Transportation assistance</a:t>
              </a:r>
            </a:p>
          </p:txBody>
        </p:sp>
        <p:sp>
          <p:nvSpPr>
            <p:cNvPr id="14" name="TextBox 13"/>
            <p:cNvSpPr txBox="1"/>
            <p:nvPr/>
          </p:nvSpPr>
          <p:spPr>
            <a:xfrm>
              <a:off x="5703330" y="2050577"/>
              <a:ext cx="3872384" cy="457200"/>
            </a:xfrm>
            <a:prstGeom prst="rect">
              <a:avLst/>
            </a:prstGeom>
            <a:solidFill>
              <a:srgbClr val="E5E5FF"/>
            </a:solidFill>
            <a:ln w="19050">
              <a:solidFill>
                <a:srgbClr val="825AA4"/>
              </a:solidFill>
            </a:ln>
            <a:scene3d>
              <a:camera prst="orthographicFront"/>
              <a:lightRig rig="flat" dir="t"/>
            </a:scene3d>
            <a:sp3d/>
          </p:spPr>
          <p:style>
            <a:lnRef idx="0">
              <a:scrgbClr r="0" g="0" b="0"/>
            </a:lnRef>
            <a:fillRef idx="0">
              <a:scrgbClr r="0" g="0" b="0"/>
            </a:fillRef>
            <a:effectRef idx="0">
              <a:scrgbClr r="0" g="0" b="0"/>
            </a:effectRef>
            <a:fontRef idx="minor">
              <a:schemeClr val="dk1"/>
            </a:fontRef>
          </p:style>
          <p:txBody>
            <a:bodyPr spcFirstLastPara="0" vert="horz" wrap="square" lIns="448772" tIns="50800" rIns="50800" bIns="50800" numCol="1" spcCol="1270" anchor="ctr" anchorCtr="0">
              <a:noAutofit/>
            </a:bodyPr>
            <a:lstStyle/>
            <a:p>
              <a:pPr marL="457200" indent="-457200">
                <a:spcBef>
                  <a:spcPts val="0"/>
                </a:spcBef>
                <a:spcAft>
                  <a:spcPts val="1200"/>
                </a:spcAft>
                <a:defRPr/>
              </a:pPr>
              <a:r>
                <a:rPr lang="en-US" altLang="en-US" sz="2000" dirty="0">
                  <a:latin typeface="StoneSansITCStd Medium" panose="02000603050000020004" pitchFamily="50" charset="0"/>
                </a:rPr>
                <a:t>Service animals</a:t>
              </a:r>
            </a:p>
          </p:txBody>
        </p:sp>
        <p:sp>
          <p:nvSpPr>
            <p:cNvPr id="15" name="TextBox 14"/>
            <p:cNvSpPr txBox="1"/>
            <p:nvPr/>
          </p:nvSpPr>
          <p:spPr>
            <a:xfrm>
              <a:off x="5628515" y="2638855"/>
              <a:ext cx="3947199" cy="457200"/>
            </a:xfrm>
            <a:prstGeom prst="rect">
              <a:avLst/>
            </a:prstGeom>
            <a:solidFill>
              <a:srgbClr val="E5E5FF"/>
            </a:solidFill>
            <a:ln w="19050">
              <a:solidFill>
                <a:srgbClr val="825AA4"/>
              </a:solidFill>
            </a:ln>
            <a:scene3d>
              <a:camera prst="orthographicFront"/>
              <a:lightRig rig="flat" dir="t"/>
            </a:scene3d>
            <a:sp3d/>
          </p:spPr>
          <p:style>
            <a:lnRef idx="0">
              <a:scrgbClr r="0" g="0" b="0"/>
            </a:lnRef>
            <a:fillRef idx="0">
              <a:scrgbClr r="0" g="0" b="0"/>
            </a:fillRef>
            <a:effectRef idx="0">
              <a:scrgbClr r="0" g="0" b="0"/>
            </a:effectRef>
            <a:fontRef idx="minor">
              <a:schemeClr val="dk1"/>
            </a:fontRef>
          </p:style>
          <p:txBody>
            <a:bodyPr spcFirstLastPara="0" vert="horz" wrap="square" lIns="448772" tIns="50800" rIns="50800" bIns="50800" numCol="1" spcCol="1270" anchor="ctr" anchorCtr="0">
              <a:noAutofit/>
            </a:bodyPr>
            <a:lstStyle/>
            <a:p>
              <a:pPr marL="457200" indent="-457200">
                <a:spcBef>
                  <a:spcPts val="0"/>
                </a:spcBef>
                <a:spcAft>
                  <a:spcPts val="1200"/>
                </a:spcAft>
                <a:defRPr/>
              </a:pPr>
              <a:r>
                <a:rPr lang="en-US" altLang="en-US" sz="2000" dirty="0">
                  <a:latin typeface="StoneSansITCStd Medium" panose="02000603050000020004" pitchFamily="50" charset="0"/>
                </a:rPr>
                <a:t>Employment/Volunteerism</a:t>
              </a:r>
            </a:p>
          </p:txBody>
        </p:sp>
        <p:sp>
          <p:nvSpPr>
            <p:cNvPr id="16" name="TextBox 15"/>
            <p:cNvSpPr txBox="1"/>
            <p:nvPr/>
          </p:nvSpPr>
          <p:spPr>
            <a:xfrm>
              <a:off x="5530696" y="3268744"/>
              <a:ext cx="4045018" cy="457200"/>
            </a:xfrm>
            <a:prstGeom prst="rect">
              <a:avLst/>
            </a:prstGeom>
            <a:solidFill>
              <a:srgbClr val="E5E5FF"/>
            </a:solidFill>
            <a:ln w="19050">
              <a:solidFill>
                <a:srgbClr val="825AA4"/>
              </a:solidFill>
            </a:ln>
            <a:scene3d>
              <a:camera prst="orthographicFront"/>
              <a:lightRig rig="flat" dir="t"/>
            </a:scene3d>
            <a:sp3d/>
          </p:spPr>
          <p:style>
            <a:lnRef idx="0">
              <a:scrgbClr r="0" g="0" b="0"/>
            </a:lnRef>
            <a:fillRef idx="0">
              <a:scrgbClr r="0" g="0" b="0"/>
            </a:fillRef>
            <a:effectRef idx="0">
              <a:scrgbClr r="0" g="0" b="0"/>
            </a:effectRef>
            <a:fontRef idx="minor">
              <a:schemeClr val="dk1"/>
            </a:fontRef>
          </p:style>
          <p:txBody>
            <a:bodyPr spcFirstLastPara="0" vert="horz" wrap="square" lIns="448772" tIns="50800" rIns="50800" bIns="50800" numCol="1" spcCol="1270" anchor="ctr" anchorCtr="0">
              <a:noAutofit/>
            </a:bodyPr>
            <a:lstStyle/>
            <a:p>
              <a:pPr marL="457200" indent="-457200">
                <a:spcBef>
                  <a:spcPts val="0"/>
                </a:spcBef>
                <a:spcAft>
                  <a:spcPts val="1200"/>
                </a:spcAft>
                <a:defRPr/>
              </a:pPr>
              <a:r>
                <a:rPr lang="en-US" altLang="en-US" sz="2000" dirty="0">
                  <a:latin typeface="StoneSansITCStd Medium" panose="02000603050000020004" pitchFamily="50" charset="0"/>
                </a:rPr>
                <a:t>Religious/Spiritual</a:t>
              </a:r>
            </a:p>
          </p:txBody>
        </p:sp>
        <p:sp>
          <p:nvSpPr>
            <p:cNvPr id="17" name="TextBox 16"/>
            <p:cNvSpPr txBox="1"/>
            <p:nvPr/>
          </p:nvSpPr>
          <p:spPr>
            <a:xfrm>
              <a:off x="5455724" y="3836859"/>
              <a:ext cx="4119990" cy="457200"/>
            </a:xfrm>
            <a:prstGeom prst="rect">
              <a:avLst/>
            </a:prstGeom>
            <a:solidFill>
              <a:srgbClr val="E5E5FF"/>
            </a:solidFill>
            <a:ln w="19050">
              <a:solidFill>
                <a:srgbClr val="825AA4"/>
              </a:solidFill>
            </a:ln>
            <a:scene3d>
              <a:camera prst="orthographicFront"/>
              <a:lightRig rig="flat" dir="t"/>
            </a:scene3d>
            <a:sp3d/>
          </p:spPr>
          <p:style>
            <a:lnRef idx="0">
              <a:scrgbClr r="0" g="0" b="0"/>
            </a:lnRef>
            <a:fillRef idx="0">
              <a:scrgbClr r="0" g="0" b="0"/>
            </a:fillRef>
            <a:effectRef idx="0">
              <a:scrgbClr r="0" g="0" b="0"/>
            </a:effectRef>
            <a:fontRef idx="minor">
              <a:schemeClr val="dk1"/>
            </a:fontRef>
          </p:style>
          <p:txBody>
            <a:bodyPr spcFirstLastPara="0" vert="horz" wrap="square" lIns="448772" tIns="50800" rIns="50800" bIns="50800" numCol="1" spcCol="1270" anchor="ctr" anchorCtr="0">
              <a:noAutofit/>
            </a:bodyPr>
            <a:lstStyle/>
            <a:p>
              <a:pPr marL="285750" indent="-285750"/>
              <a:r>
                <a:rPr lang="en-US" altLang="en-US" sz="2000" dirty="0">
                  <a:latin typeface="StoneSansITCStd Medium" panose="02000603050000020004" pitchFamily="50" charset="0"/>
                </a:rPr>
                <a:t>Assistive technology</a:t>
              </a:r>
            </a:p>
          </p:txBody>
        </p:sp>
        <p:sp>
          <p:nvSpPr>
            <p:cNvPr id="18" name="TextBox 17"/>
            <p:cNvSpPr txBox="1"/>
            <p:nvPr/>
          </p:nvSpPr>
          <p:spPr>
            <a:xfrm>
              <a:off x="5370982" y="4435861"/>
              <a:ext cx="4204732" cy="457200"/>
            </a:xfrm>
            <a:prstGeom prst="rect">
              <a:avLst/>
            </a:prstGeom>
            <a:solidFill>
              <a:srgbClr val="E5E5FF"/>
            </a:solidFill>
            <a:ln w="19050">
              <a:solidFill>
                <a:srgbClr val="825AA4"/>
              </a:solidFill>
            </a:ln>
            <a:scene3d>
              <a:camera prst="orthographicFront"/>
              <a:lightRig rig="flat" dir="t"/>
            </a:scene3d>
            <a:sp3d/>
          </p:spPr>
          <p:style>
            <a:lnRef idx="0">
              <a:scrgbClr r="0" g="0" b="0"/>
            </a:lnRef>
            <a:fillRef idx="0">
              <a:scrgbClr r="0" g="0" b="0"/>
            </a:fillRef>
            <a:effectRef idx="0">
              <a:scrgbClr r="0" g="0" b="0"/>
            </a:effectRef>
            <a:fontRef idx="minor">
              <a:schemeClr val="dk1"/>
            </a:fontRef>
          </p:style>
          <p:txBody>
            <a:bodyPr spcFirstLastPara="0" vert="horz" wrap="square" lIns="448772" tIns="50800" rIns="50800" bIns="50800" numCol="1" spcCol="1270" anchor="ctr" anchorCtr="0">
              <a:noAutofit/>
            </a:bodyPr>
            <a:lstStyle/>
            <a:p>
              <a:pPr marL="457200" indent="-457200">
                <a:spcBef>
                  <a:spcPts val="0"/>
                </a:spcBef>
                <a:spcAft>
                  <a:spcPts val="1200"/>
                </a:spcAft>
                <a:defRPr/>
              </a:pPr>
              <a:endParaRPr lang="en-US" altLang="en-US" sz="2000" dirty="0">
                <a:latin typeface="StoneSansITCStd Medium" panose="02000603050000020004" pitchFamily="50" charset="0"/>
              </a:endParaRPr>
            </a:p>
          </p:txBody>
        </p:sp>
        <p:sp>
          <p:nvSpPr>
            <p:cNvPr id="19" name="TextBox 18"/>
            <p:cNvSpPr txBox="1"/>
            <p:nvPr/>
          </p:nvSpPr>
          <p:spPr>
            <a:xfrm>
              <a:off x="5285228" y="5034863"/>
              <a:ext cx="4290486" cy="457200"/>
            </a:xfrm>
            <a:prstGeom prst="rect">
              <a:avLst/>
            </a:prstGeom>
            <a:solidFill>
              <a:srgbClr val="E5E5FF"/>
            </a:solidFill>
            <a:ln w="19050">
              <a:solidFill>
                <a:srgbClr val="825AA4"/>
              </a:solidFill>
            </a:ln>
            <a:scene3d>
              <a:camera prst="orthographicFront"/>
              <a:lightRig rig="flat" dir="t"/>
            </a:scene3d>
            <a:sp3d/>
          </p:spPr>
          <p:style>
            <a:lnRef idx="0">
              <a:scrgbClr r="0" g="0" b="0"/>
            </a:lnRef>
            <a:fillRef idx="0">
              <a:scrgbClr r="0" g="0" b="0"/>
            </a:fillRef>
            <a:effectRef idx="0">
              <a:scrgbClr r="0" g="0" b="0"/>
            </a:effectRef>
            <a:fontRef idx="minor">
              <a:schemeClr val="dk1"/>
            </a:fontRef>
          </p:style>
          <p:txBody>
            <a:bodyPr spcFirstLastPara="0" vert="horz" wrap="square" lIns="448772" tIns="50800" rIns="50800" bIns="50800" numCol="1" spcCol="1270" anchor="ctr" anchorCtr="0">
              <a:noAutofit/>
            </a:bodyPr>
            <a:lstStyle/>
            <a:p>
              <a:pPr marL="457200" indent="-457200">
                <a:spcAft>
                  <a:spcPts val="1200"/>
                </a:spcAft>
                <a:defRPr/>
              </a:pPr>
              <a:r>
                <a:rPr lang="en-US" altLang="en-US" sz="2000" dirty="0">
                  <a:latin typeface="StoneSansITCStd Medium" panose="02000603050000020004" pitchFamily="50" charset="0"/>
                </a:rPr>
                <a:t>Supports coordination</a:t>
              </a:r>
            </a:p>
          </p:txBody>
        </p:sp>
      </p:grpSp>
      <p:pic>
        <p:nvPicPr>
          <p:cNvPr id="41" name="Picture 40"/>
          <p:cNvPicPr>
            <a:picLocks/>
          </p:cNvPicPr>
          <p:nvPr/>
        </p:nvPicPr>
        <p:blipFill>
          <a:blip r:embed="rId3" cstate="print">
            <a:extLst>
              <a:ext uri="{28A0092B-C50C-407E-A947-70E740481C1C}">
                <a14:useLocalDpi xmlns:a14="http://schemas.microsoft.com/office/drawing/2010/main" val="0"/>
              </a:ext>
            </a:extLst>
          </a:blip>
          <a:stretch>
            <a:fillRect/>
          </a:stretch>
        </p:blipFill>
        <p:spPr>
          <a:xfrm rot="16691644">
            <a:off x="2076853" y="3335902"/>
            <a:ext cx="7040880" cy="161903"/>
          </a:xfrm>
          <a:prstGeom prst="rect">
            <a:avLst/>
          </a:prstGeom>
        </p:spPr>
      </p:pic>
      <p:sp>
        <p:nvSpPr>
          <p:cNvPr id="24" name="Rectangle 23"/>
          <p:cNvSpPr/>
          <p:nvPr/>
        </p:nvSpPr>
        <p:spPr>
          <a:xfrm>
            <a:off x="552424" y="1598568"/>
            <a:ext cx="4617144" cy="898485"/>
          </a:xfrm>
          <a:prstGeom prst="rect">
            <a:avLst/>
          </a:prstGeom>
          <a:noFill/>
        </p:spPr>
        <p:txBody>
          <a:bodyPr wrap="none" lIns="91440" tIns="45720" rIns="91440" bIns="45720">
            <a:prstTxWarp prst="textArchDown">
              <a:avLst/>
            </a:prstTxWarp>
            <a:spAutoFit/>
          </a:bodyPr>
          <a:lstStyle/>
          <a:p>
            <a:pPr algn="ctr"/>
            <a:r>
              <a:rPr lang="en-US" sz="6000" b="1" dirty="0">
                <a:solidFill>
                  <a:schemeClr val="bg1"/>
                </a:solidFill>
                <a:latin typeface="Ink Free" panose="03080402000500000000" pitchFamily="66" charset="0"/>
              </a:rPr>
              <a:t>Let’s talk about</a:t>
            </a:r>
          </a:p>
        </p:txBody>
      </p:sp>
      <p:sp>
        <p:nvSpPr>
          <p:cNvPr id="5" name="Rectangle 4"/>
          <p:cNvSpPr/>
          <p:nvPr/>
        </p:nvSpPr>
        <p:spPr>
          <a:xfrm>
            <a:off x="5647177" y="4450434"/>
            <a:ext cx="2323008" cy="400110"/>
          </a:xfrm>
          <a:prstGeom prst="rect">
            <a:avLst/>
          </a:prstGeom>
        </p:spPr>
        <p:txBody>
          <a:bodyPr wrap="none">
            <a:spAutoFit/>
          </a:bodyPr>
          <a:lstStyle/>
          <a:p>
            <a:pPr marL="457200" indent="-457200">
              <a:spcBef>
                <a:spcPts val="0"/>
              </a:spcBef>
              <a:spcAft>
                <a:spcPts val="1200"/>
              </a:spcAft>
              <a:defRPr/>
            </a:pPr>
            <a:r>
              <a:rPr lang="en-US" altLang="en-US" sz="2000" dirty="0">
                <a:latin typeface="StoneSansITCStd Medium" panose="02000603050000020004" pitchFamily="50" charset="0"/>
              </a:rPr>
              <a:t>Case management</a:t>
            </a:r>
          </a:p>
        </p:txBody>
      </p:sp>
    </p:spTree>
    <p:extLst>
      <p:ext uri="{BB962C8B-B14F-4D97-AF65-F5344CB8AC3E}">
        <p14:creationId xmlns:p14="http://schemas.microsoft.com/office/powerpoint/2010/main" val="121107072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989689" y="0"/>
            <a:ext cx="7202311" cy="6858000"/>
          </a:xfrm>
          <a:prstGeom prst="rect">
            <a:avLst/>
          </a:prstGeom>
        </p:spPr>
      </p:pic>
      <p:sp>
        <p:nvSpPr>
          <p:cNvPr id="11" name="Rectangle 10"/>
          <p:cNvSpPr/>
          <p:nvPr/>
        </p:nvSpPr>
        <p:spPr>
          <a:xfrm rot="16200000">
            <a:off x="6347881" y="-88557"/>
            <a:ext cx="4406901" cy="7281336"/>
          </a:xfrm>
          <a:prstGeom prst="rect">
            <a:avLst/>
          </a:prstGeom>
          <a:solidFill>
            <a:srgbClr val="4343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1">
            <a:extLst>
              <a:ext uri="{FF2B5EF4-FFF2-40B4-BE49-F238E27FC236}">
                <a16:creationId xmlns:a16="http://schemas.microsoft.com/office/drawing/2014/main" id="{D58C1F67-66DC-45BA-930F-D6C908EDE5FE}"/>
              </a:ext>
            </a:extLst>
          </p:cNvPr>
          <p:cNvSpPr/>
          <p:nvPr/>
        </p:nvSpPr>
        <p:spPr>
          <a:xfrm rot="5400000" flipH="1">
            <a:off x="-474166" y="448735"/>
            <a:ext cx="6858000" cy="5960533"/>
          </a:xfrm>
          <a:custGeom>
            <a:avLst/>
            <a:gdLst>
              <a:gd name="connsiteX0" fmla="*/ 0 w 12193588"/>
              <a:gd name="connsiteY0" fmla="*/ 0 h 3911600"/>
              <a:gd name="connsiteX1" fmla="*/ 12193588 w 12193588"/>
              <a:gd name="connsiteY1" fmla="*/ 0 h 3911600"/>
              <a:gd name="connsiteX2" fmla="*/ 12193588 w 12193588"/>
              <a:gd name="connsiteY2" fmla="*/ 3911600 h 3911600"/>
              <a:gd name="connsiteX3" fmla="*/ 0 w 12193588"/>
              <a:gd name="connsiteY3" fmla="*/ 3911600 h 3911600"/>
              <a:gd name="connsiteX4" fmla="*/ 0 w 12193588"/>
              <a:gd name="connsiteY4" fmla="*/ 0 h 3911600"/>
              <a:gd name="connsiteX0" fmla="*/ 0 w 12193588"/>
              <a:gd name="connsiteY0" fmla="*/ 1422400 h 5334000"/>
              <a:gd name="connsiteX1" fmla="*/ 12193588 w 12193588"/>
              <a:gd name="connsiteY1" fmla="*/ 0 h 5334000"/>
              <a:gd name="connsiteX2" fmla="*/ 12193588 w 12193588"/>
              <a:gd name="connsiteY2" fmla="*/ 5334000 h 5334000"/>
              <a:gd name="connsiteX3" fmla="*/ 0 w 12193588"/>
              <a:gd name="connsiteY3" fmla="*/ 5334000 h 5334000"/>
              <a:gd name="connsiteX4" fmla="*/ 0 w 12193588"/>
              <a:gd name="connsiteY4" fmla="*/ 1422400 h 5334000"/>
              <a:gd name="connsiteX0" fmla="*/ 0 w 12193592"/>
              <a:gd name="connsiteY0" fmla="*/ 725616 h 4637216"/>
              <a:gd name="connsiteX1" fmla="*/ 12193592 w 12193592"/>
              <a:gd name="connsiteY1" fmla="*/ 0 h 4637216"/>
              <a:gd name="connsiteX2" fmla="*/ 12193588 w 12193592"/>
              <a:gd name="connsiteY2" fmla="*/ 4637216 h 4637216"/>
              <a:gd name="connsiteX3" fmla="*/ 0 w 12193592"/>
              <a:gd name="connsiteY3" fmla="*/ 4637216 h 4637216"/>
              <a:gd name="connsiteX4" fmla="*/ 0 w 12193592"/>
              <a:gd name="connsiteY4" fmla="*/ 725616 h 463721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3592" h="4637216">
                <a:moveTo>
                  <a:pt x="0" y="725616"/>
                </a:moveTo>
                <a:lnTo>
                  <a:pt x="12193592" y="0"/>
                </a:lnTo>
                <a:cubicBezTo>
                  <a:pt x="12193591" y="1545739"/>
                  <a:pt x="12193589" y="3091477"/>
                  <a:pt x="12193588" y="4637216"/>
                </a:cubicBezTo>
                <a:lnTo>
                  <a:pt x="0" y="4637216"/>
                </a:lnTo>
                <a:lnTo>
                  <a:pt x="0" y="725616"/>
                </a:lnTo>
                <a:close/>
              </a:path>
            </a:pathLst>
          </a:custGeom>
          <a:solidFill>
            <a:srgbClr val="EA71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solidFill>
                <a:schemeClr val="bg1">
                  <a:lumMod val="85000"/>
                </a:schemeClr>
              </a:solidFill>
            </a:endParaRPr>
          </a:p>
        </p:txBody>
      </p:sp>
      <p:sp>
        <p:nvSpPr>
          <p:cNvPr id="6" name="Rectangle 3"/>
          <p:cNvSpPr txBox="1">
            <a:spLocks noChangeArrowheads="1"/>
          </p:cNvSpPr>
          <p:nvPr/>
        </p:nvSpPr>
        <p:spPr>
          <a:xfrm>
            <a:off x="-1" y="2362930"/>
            <a:ext cx="5263899" cy="2132141"/>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1" algn="ctr">
              <a:buFont typeface="Wingdings" panose="05000000000000000000" pitchFamily="2" charset="2"/>
              <a:buNone/>
            </a:pPr>
            <a:r>
              <a:rPr lang="en-US" altLang="en-US" sz="4400" b="1" dirty="0">
                <a:latin typeface="Ink Free" panose="03080402000500000000" pitchFamily="66" charset="0"/>
              </a:rPr>
              <a:t>What emotions lead to seeking Guardianship?</a:t>
            </a:r>
            <a:endParaRPr lang="en-US" altLang="en-US" sz="2800" b="1" dirty="0">
              <a:latin typeface="Ink Free" panose="03080402000500000000" pitchFamily="66" charset="0"/>
            </a:endParaRPr>
          </a:p>
        </p:txBody>
      </p:sp>
      <p:sp>
        <p:nvSpPr>
          <p:cNvPr id="13" name="Rectangle 12"/>
          <p:cNvSpPr/>
          <p:nvPr/>
        </p:nvSpPr>
        <p:spPr>
          <a:xfrm>
            <a:off x="7340937" y="2309857"/>
            <a:ext cx="2938083" cy="2185214"/>
          </a:xfrm>
          <a:prstGeom prst="rect">
            <a:avLst/>
          </a:prstGeom>
        </p:spPr>
        <p:txBody>
          <a:bodyPr wrap="square">
            <a:spAutoFit/>
          </a:bodyPr>
          <a:lstStyle/>
          <a:p>
            <a:pPr lvl="0" algn="ctr" defTabSz="889000">
              <a:lnSpc>
                <a:spcPct val="90000"/>
              </a:lnSpc>
              <a:spcBef>
                <a:spcPct val="0"/>
              </a:spcBef>
              <a:spcAft>
                <a:spcPct val="35000"/>
              </a:spcAft>
            </a:pPr>
            <a:r>
              <a:rPr lang="en-US" sz="4000" b="1" spc="50" dirty="0">
                <a:ln w="0"/>
                <a:solidFill>
                  <a:schemeClr val="bg1"/>
                </a:solidFill>
                <a:latin typeface="StoneSansITCStd Medium" panose="02000603050000020004" pitchFamily="50" charset="0"/>
              </a:rPr>
              <a:t>LOVE</a:t>
            </a:r>
          </a:p>
          <a:p>
            <a:pPr algn="ctr" defTabSz="889000">
              <a:lnSpc>
                <a:spcPct val="90000"/>
              </a:lnSpc>
              <a:spcBef>
                <a:spcPct val="0"/>
              </a:spcBef>
              <a:spcAft>
                <a:spcPct val="35000"/>
              </a:spcAft>
            </a:pPr>
            <a:r>
              <a:rPr lang="en-US" sz="4000" b="1" spc="50" dirty="0">
                <a:ln w="0"/>
                <a:solidFill>
                  <a:schemeClr val="bg1"/>
                </a:solidFill>
                <a:latin typeface="StoneSansITCStd Medium" panose="02000603050000020004" pitchFamily="50" charset="0"/>
              </a:rPr>
              <a:t>FEAR</a:t>
            </a:r>
          </a:p>
          <a:p>
            <a:pPr algn="ctr" defTabSz="889000">
              <a:lnSpc>
                <a:spcPct val="90000"/>
              </a:lnSpc>
              <a:spcBef>
                <a:spcPct val="0"/>
              </a:spcBef>
              <a:spcAft>
                <a:spcPct val="35000"/>
              </a:spcAft>
            </a:pPr>
            <a:r>
              <a:rPr lang="en-US" sz="4000" b="1" spc="50" dirty="0">
                <a:ln w="0"/>
                <a:solidFill>
                  <a:schemeClr val="bg1"/>
                </a:solidFill>
                <a:latin typeface="StoneSansITCStd Medium" panose="02000603050000020004" pitchFamily="50" charset="0"/>
              </a:rPr>
              <a:t>CONCERN</a:t>
            </a:r>
          </a:p>
        </p:txBody>
      </p:sp>
    </p:spTree>
    <p:extLst>
      <p:ext uri="{BB962C8B-B14F-4D97-AF65-F5344CB8AC3E}">
        <p14:creationId xmlns:p14="http://schemas.microsoft.com/office/powerpoint/2010/main" val="127310746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1032" name="Picture 8" descr="Image result for question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 y="0"/>
            <a:ext cx="9591869" cy="685800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789873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Rectangle 1">
            <a:extLst>
              <a:ext uri="{FF2B5EF4-FFF2-40B4-BE49-F238E27FC236}">
                <a16:creationId xmlns:a16="http://schemas.microsoft.com/office/drawing/2014/main" id="{D58C1F67-66DC-45BA-930F-D6C908EDE5FE}"/>
              </a:ext>
            </a:extLst>
          </p:cNvPr>
          <p:cNvSpPr/>
          <p:nvPr/>
        </p:nvSpPr>
        <p:spPr>
          <a:xfrm rot="5400000" flipH="1">
            <a:off x="-195943" y="195943"/>
            <a:ext cx="6858000" cy="6466114"/>
          </a:xfrm>
          <a:custGeom>
            <a:avLst/>
            <a:gdLst>
              <a:gd name="connsiteX0" fmla="*/ 0 w 12193588"/>
              <a:gd name="connsiteY0" fmla="*/ 0 h 3911600"/>
              <a:gd name="connsiteX1" fmla="*/ 12193588 w 12193588"/>
              <a:gd name="connsiteY1" fmla="*/ 0 h 3911600"/>
              <a:gd name="connsiteX2" fmla="*/ 12193588 w 12193588"/>
              <a:gd name="connsiteY2" fmla="*/ 3911600 h 3911600"/>
              <a:gd name="connsiteX3" fmla="*/ 0 w 12193588"/>
              <a:gd name="connsiteY3" fmla="*/ 3911600 h 3911600"/>
              <a:gd name="connsiteX4" fmla="*/ 0 w 12193588"/>
              <a:gd name="connsiteY4" fmla="*/ 0 h 3911600"/>
              <a:gd name="connsiteX0" fmla="*/ 0 w 12193588"/>
              <a:gd name="connsiteY0" fmla="*/ 1422400 h 5334000"/>
              <a:gd name="connsiteX1" fmla="*/ 12193588 w 12193588"/>
              <a:gd name="connsiteY1" fmla="*/ 0 h 5334000"/>
              <a:gd name="connsiteX2" fmla="*/ 12193588 w 12193588"/>
              <a:gd name="connsiteY2" fmla="*/ 5334000 h 5334000"/>
              <a:gd name="connsiteX3" fmla="*/ 0 w 12193588"/>
              <a:gd name="connsiteY3" fmla="*/ 5334000 h 5334000"/>
              <a:gd name="connsiteX4" fmla="*/ 0 w 12193588"/>
              <a:gd name="connsiteY4" fmla="*/ 1422400 h 5334000"/>
              <a:gd name="connsiteX0" fmla="*/ 0 w 12193592"/>
              <a:gd name="connsiteY0" fmla="*/ 725616 h 4637216"/>
              <a:gd name="connsiteX1" fmla="*/ 12193592 w 12193592"/>
              <a:gd name="connsiteY1" fmla="*/ 0 h 4637216"/>
              <a:gd name="connsiteX2" fmla="*/ 12193588 w 12193592"/>
              <a:gd name="connsiteY2" fmla="*/ 4637216 h 4637216"/>
              <a:gd name="connsiteX3" fmla="*/ 0 w 12193592"/>
              <a:gd name="connsiteY3" fmla="*/ 4637216 h 4637216"/>
              <a:gd name="connsiteX4" fmla="*/ 0 w 12193592"/>
              <a:gd name="connsiteY4" fmla="*/ 725616 h 463721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3592" h="4637216">
                <a:moveTo>
                  <a:pt x="0" y="725616"/>
                </a:moveTo>
                <a:lnTo>
                  <a:pt x="12193592" y="0"/>
                </a:lnTo>
                <a:cubicBezTo>
                  <a:pt x="12193591" y="1545739"/>
                  <a:pt x="12193589" y="3091477"/>
                  <a:pt x="12193588" y="4637216"/>
                </a:cubicBezTo>
                <a:lnTo>
                  <a:pt x="0" y="4637216"/>
                </a:lnTo>
                <a:lnTo>
                  <a:pt x="0" y="725616"/>
                </a:lnTo>
                <a:close/>
              </a:path>
            </a:pathLst>
          </a:custGeom>
          <a:solidFill>
            <a:srgbClr val="4747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solidFill>
                <a:schemeClr val="bg1">
                  <a:lumMod val="85000"/>
                </a:schemeClr>
              </a:solidFill>
            </a:endParaRPr>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1368659"/>
            <a:ext cx="5803780" cy="4120683"/>
          </a:xfrm>
          <a:prstGeom prst="rect">
            <a:avLst/>
          </a:prstGeom>
        </p:spPr>
      </p:pic>
      <p:sp>
        <p:nvSpPr>
          <p:cNvPr id="7" name="TextBox 6"/>
          <p:cNvSpPr txBox="1"/>
          <p:nvPr/>
        </p:nvSpPr>
        <p:spPr>
          <a:xfrm>
            <a:off x="5724698" y="1631759"/>
            <a:ext cx="6869880" cy="2062103"/>
          </a:xfrm>
          <a:prstGeom prst="rect">
            <a:avLst/>
          </a:prstGeom>
          <a:noFill/>
        </p:spPr>
        <p:txBody>
          <a:bodyPr wrap="square" rtlCol="0">
            <a:spAutoFit/>
          </a:bodyPr>
          <a:lstStyle/>
          <a:p>
            <a:pPr algn="ctr"/>
            <a:r>
              <a:rPr lang="en-US" sz="3500" b="1" dirty="0">
                <a:latin typeface="StoneSansITCStd Medium" panose="02000603050000020004" pitchFamily="50" charset="0"/>
              </a:rPr>
              <a:t>Leah Ortiz, LMSW-Clinical</a:t>
            </a:r>
          </a:p>
          <a:p>
            <a:pPr algn="ctr"/>
            <a:r>
              <a:rPr lang="en-US" sz="3200" dirty="0">
                <a:latin typeface="StoneSansITCStd Medium" panose="02000603050000020004" pitchFamily="50" charset="0"/>
              </a:rPr>
              <a:t>Executive Director</a:t>
            </a:r>
          </a:p>
          <a:p>
            <a:pPr algn="ctr"/>
            <a:r>
              <a:rPr lang="en-US" sz="2800" dirty="0">
                <a:latin typeface="StoneSansITCStd Medium" panose="02000603050000020004" pitchFamily="50" charset="0"/>
              </a:rPr>
              <a:t>leah@thearccalhoun.org</a:t>
            </a:r>
          </a:p>
          <a:p>
            <a:pPr algn="ctr"/>
            <a:r>
              <a:rPr lang="en-US" sz="3200" dirty="0">
                <a:latin typeface="StoneSansITCStd Medium" panose="02000603050000020004" pitchFamily="50" charset="0"/>
              </a:rPr>
              <a:t>269.966.2575</a:t>
            </a:r>
          </a:p>
        </p:txBody>
      </p:sp>
      <p:sp>
        <p:nvSpPr>
          <p:cNvPr id="8" name="TextBox 7"/>
          <p:cNvSpPr txBox="1"/>
          <p:nvPr/>
        </p:nvSpPr>
        <p:spPr>
          <a:xfrm>
            <a:off x="1068946" y="5809226"/>
            <a:ext cx="10533232" cy="707886"/>
          </a:xfrm>
          <a:prstGeom prst="rect">
            <a:avLst/>
          </a:prstGeom>
          <a:noFill/>
        </p:spPr>
        <p:txBody>
          <a:bodyPr wrap="square" rtlCol="0">
            <a:spAutoFit/>
          </a:bodyPr>
          <a:lstStyle/>
          <a:p>
            <a:pPr algn="ctr"/>
            <a:r>
              <a:rPr lang="en-US" sz="2400" b="1" dirty="0">
                <a:latin typeface="StoneSansITCStd Medium" panose="02000603050000020004" pitchFamily="50" charset="0"/>
              </a:rPr>
              <a:t>Sources: The Arc Michigan, MDHHS, WDHHS, MPF</a:t>
            </a:r>
          </a:p>
          <a:p>
            <a:pPr algn="ctr"/>
            <a:r>
              <a:rPr lang="en-US" sz="1600" dirty="0">
                <a:latin typeface="StoneSansITCStd Medium" panose="02000603050000020004" pitchFamily="50" charset="0"/>
              </a:rPr>
              <a:t>Materials should not be replicated without the permission of The Arc of Calhoun County</a:t>
            </a:r>
          </a:p>
        </p:txBody>
      </p:sp>
    </p:spTree>
    <p:extLst>
      <p:ext uri="{BB962C8B-B14F-4D97-AF65-F5344CB8AC3E}">
        <p14:creationId xmlns:p14="http://schemas.microsoft.com/office/powerpoint/2010/main" val="59650371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CAC3DB-206B-4582-985C-C6C9399EC60A}"/>
              </a:ext>
            </a:extLst>
          </p:cNvPr>
          <p:cNvSpPr>
            <a:spLocks noGrp="1"/>
          </p:cNvSpPr>
          <p:nvPr>
            <p:ph type="title"/>
          </p:nvPr>
        </p:nvSpPr>
        <p:spPr>
          <a:xfrm>
            <a:off x="2819400" y="838200"/>
            <a:ext cx="7658100" cy="994172"/>
          </a:xfrm>
        </p:spPr>
        <p:txBody>
          <a:bodyPr>
            <a:normAutofit fontScale="90000"/>
          </a:bodyPr>
          <a:lstStyle/>
          <a:p>
            <a:r>
              <a:rPr lang="en-US" dirty="0">
                <a:cs typeface="Arial" panose="020B0604020202020204" pitchFamily="34" charset="0"/>
              </a:rPr>
              <a:t>Who in WI can use Supported Decision-Making agreements?</a:t>
            </a:r>
          </a:p>
        </p:txBody>
      </p:sp>
      <p:sp>
        <p:nvSpPr>
          <p:cNvPr id="3" name="Content Placeholder 2">
            <a:extLst>
              <a:ext uri="{FF2B5EF4-FFF2-40B4-BE49-F238E27FC236}">
                <a16:creationId xmlns:a16="http://schemas.microsoft.com/office/drawing/2014/main" id="{D15D24FE-A05A-49CE-85FB-72C6000BD8AD}"/>
              </a:ext>
            </a:extLst>
          </p:cNvPr>
          <p:cNvSpPr>
            <a:spLocks noGrp="1"/>
          </p:cNvSpPr>
          <p:nvPr>
            <p:ph idx="1"/>
          </p:nvPr>
        </p:nvSpPr>
        <p:spPr>
          <a:xfrm>
            <a:off x="2031533" y="2133600"/>
            <a:ext cx="8128934" cy="3733800"/>
          </a:xfrm>
        </p:spPr>
        <p:txBody>
          <a:bodyPr>
            <a:normAutofit fontScale="92500" lnSpcReduction="10000"/>
          </a:bodyPr>
          <a:lstStyle/>
          <a:p>
            <a:pPr>
              <a:buClr>
                <a:schemeClr val="accent6">
                  <a:lumMod val="75000"/>
                </a:schemeClr>
              </a:buClr>
            </a:pPr>
            <a:r>
              <a:rPr lang="en-US" sz="2200" dirty="0">
                <a:cs typeface="Arial" panose="020B0604020202020204" pitchFamily="34" charset="0"/>
              </a:rPr>
              <a:t>People who can use Supported Decision-Making agreements are defined within Wisconsin’s law as people with “functional impairments” and include:</a:t>
            </a:r>
            <a:br>
              <a:rPr lang="en-US" sz="2200" dirty="0">
                <a:cs typeface="Arial" panose="020B0604020202020204" pitchFamily="34" charset="0"/>
              </a:rPr>
            </a:br>
            <a:endParaRPr lang="en-US" sz="2200" dirty="0">
              <a:cs typeface="Arial" panose="020B0604020202020204" pitchFamily="34" charset="0"/>
            </a:endParaRPr>
          </a:p>
          <a:p>
            <a:pPr lvl="1">
              <a:buClr>
                <a:schemeClr val="accent6">
                  <a:lumMod val="75000"/>
                </a:schemeClr>
              </a:buClr>
            </a:pPr>
            <a:r>
              <a:rPr lang="en-US" sz="2200" dirty="0">
                <a:cs typeface="Arial" panose="020B0604020202020204" pitchFamily="34" charset="0"/>
              </a:rPr>
              <a:t>People of any age with degenerative diseases </a:t>
            </a:r>
          </a:p>
          <a:p>
            <a:pPr lvl="1">
              <a:buClr>
                <a:schemeClr val="accent6">
                  <a:lumMod val="75000"/>
                </a:schemeClr>
              </a:buClr>
            </a:pPr>
            <a:r>
              <a:rPr lang="en-US" sz="2200" dirty="0">
                <a:cs typeface="Arial" panose="020B0604020202020204" pitchFamily="34" charset="0"/>
              </a:rPr>
              <a:t>People of any age with conditions that substantially interfere with the ability to provide self care</a:t>
            </a:r>
          </a:p>
          <a:p>
            <a:pPr lvl="1">
              <a:buClr>
                <a:schemeClr val="accent6">
                  <a:lumMod val="75000"/>
                </a:schemeClr>
              </a:buClr>
            </a:pPr>
            <a:r>
              <a:rPr lang="en-US" sz="2200" dirty="0">
                <a:cs typeface="Arial" panose="020B0604020202020204" pitchFamily="34" charset="0"/>
              </a:rPr>
              <a:t>People with physical disabilities or conditions that substantially limits one or more of their major life activities</a:t>
            </a:r>
          </a:p>
          <a:p>
            <a:pPr lvl="1">
              <a:buClr>
                <a:schemeClr val="accent6">
                  <a:lumMod val="75000"/>
                </a:schemeClr>
              </a:buClr>
            </a:pPr>
            <a:r>
              <a:rPr lang="en-US" sz="2200" dirty="0">
                <a:cs typeface="Arial" panose="020B0604020202020204" pitchFamily="34" charset="0"/>
              </a:rPr>
              <a:t>People with Intellectual/Developmental Disabilities</a:t>
            </a:r>
          </a:p>
          <a:p>
            <a:pPr lvl="1">
              <a:buClr>
                <a:schemeClr val="accent6">
                  <a:lumMod val="75000"/>
                </a:schemeClr>
              </a:buClr>
            </a:pPr>
            <a:r>
              <a:rPr lang="en-US" sz="2200" dirty="0">
                <a:cs typeface="Arial" panose="020B0604020202020204" pitchFamily="34" charset="0"/>
              </a:rPr>
              <a:t>People with mental health conditions</a:t>
            </a:r>
          </a:p>
          <a:p>
            <a:pPr>
              <a:buClr>
                <a:schemeClr val="accent6">
                  <a:lumMod val="75000"/>
                </a:schemeClr>
              </a:buClr>
            </a:pPr>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74198721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F80778-EC4C-4E7D-AD55-6E54B4369FB7}"/>
              </a:ext>
            </a:extLst>
          </p:cNvPr>
          <p:cNvSpPr>
            <a:spLocks noGrp="1"/>
          </p:cNvSpPr>
          <p:nvPr>
            <p:ph type="title"/>
          </p:nvPr>
        </p:nvSpPr>
        <p:spPr/>
        <p:txBody>
          <a:bodyPr>
            <a:normAutofit/>
          </a:bodyPr>
          <a:lstStyle/>
          <a:p>
            <a:r>
              <a:rPr lang="en-US" dirty="0"/>
              <a:t>Honoring the Ability to Make Choices</a:t>
            </a:r>
          </a:p>
        </p:txBody>
      </p:sp>
      <p:pic>
        <p:nvPicPr>
          <p:cNvPr id="1026" name="96E37DBB-1134-4798-9463-C18963A74739" descr="96E37DBB-1134-4798-9463-C18963A74739">
            <a:extLst>
              <a:ext uri="{FF2B5EF4-FFF2-40B4-BE49-F238E27FC236}">
                <a16:creationId xmlns:a16="http://schemas.microsoft.com/office/drawing/2014/main" id="{938F68C7-7816-4088-BC93-E2184D5ADBF3}"/>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26137"/>
          <a:stretch/>
        </p:blipFill>
        <p:spPr bwMode="auto">
          <a:xfrm>
            <a:off x="7010401" y="1828800"/>
            <a:ext cx="2789391" cy="42398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10">
            <a:extLst>
              <a:ext uri="{FF2B5EF4-FFF2-40B4-BE49-F238E27FC236}">
                <a16:creationId xmlns:a16="http://schemas.microsoft.com/office/drawing/2014/main" id="{DC9A01EC-4296-48A6-890D-125914E8D41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5400000">
            <a:off x="2152650" y="2419350"/>
            <a:ext cx="4114800" cy="3086100"/>
          </a:xfrm>
          <a:prstGeom prst="rect">
            <a:avLst/>
          </a:prstGeom>
        </p:spPr>
      </p:pic>
    </p:spTree>
    <p:extLst>
      <p:ext uri="{BB962C8B-B14F-4D97-AF65-F5344CB8AC3E}">
        <p14:creationId xmlns:p14="http://schemas.microsoft.com/office/powerpoint/2010/main" val="200878077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11" name="Rectangle 10"/>
          <p:cNvSpPr/>
          <p:nvPr/>
        </p:nvSpPr>
        <p:spPr>
          <a:xfrm rot="16200000">
            <a:off x="5495661" y="-5495661"/>
            <a:ext cx="1200678" cy="12192000"/>
          </a:xfrm>
          <a:prstGeom prst="rect">
            <a:avLst/>
          </a:prstGeom>
          <a:solidFill>
            <a:srgbClr val="EA71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p:cNvGrpSpPr/>
          <p:nvPr/>
        </p:nvGrpSpPr>
        <p:grpSpPr>
          <a:xfrm>
            <a:off x="-623372" y="1446094"/>
            <a:ext cx="12326594" cy="5191126"/>
            <a:chOff x="1109910" y="1489982"/>
            <a:chExt cx="12326594" cy="5191126"/>
          </a:xfrm>
        </p:grpSpPr>
        <p:pic>
          <p:nvPicPr>
            <p:cNvPr id="2050" name="Picture 2" descr="Image result for united states outline transparent background"/>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09910" y="1489982"/>
              <a:ext cx="9144000" cy="5191126"/>
            </a:xfrm>
            <a:prstGeom prst="rect">
              <a:avLst/>
            </a:prstGeom>
            <a:noFill/>
            <a:extLst>
              <a:ext uri="{909E8E84-426E-40DD-AFC4-6F175D3DCCD1}">
                <a14:hiddenFill xmlns:a14="http://schemas.microsoft.com/office/drawing/2010/main">
                  <a:solidFill>
                    <a:srgbClr val="FFFFFF"/>
                  </a:solidFill>
                </a14:hiddenFill>
              </a:ext>
            </a:extLst>
          </p:spPr>
        </p:pic>
        <p:grpSp>
          <p:nvGrpSpPr>
            <p:cNvPr id="9" name="Group 8"/>
            <p:cNvGrpSpPr/>
            <p:nvPr/>
          </p:nvGrpSpPr>
          <p:grpSpPr>
            <a:xfrm>
              <a:off x="8165566" y="2593679"/>
              <a:ext cx="5270938" cy="3596041"/>
              <a:chOff x="7592716" y="2785187"/>
              <a:chExt cx="5270938" cy="3596041"/>
            </a:xfrm>
          </p:grpSpPr>
          <p:pic>
            <p:nvPicPr>
              <p:cNvPr id="3" name="Picture 2"/>
              <p:cNvPicPr>
                <a:picLocks/>
              </p:cNvPicPr>
              <p:nvPr/>
            </p:nvPicPr>
            <p:blipFill>
              <a:blip r:embed="rId5">
                <a:extLst>
                  <a:ext uri="{28A0092B-C50C-407E-A947-70E740481C1C}">
                    <a14:useLocalDpi xmlns:a14="http://schemas.microsoft.com/office/drawing/2010/main" val="0"/>
                  </a:ext>
                </a:extLst>
              </a:blip>
              <a:stretch>
                <a:fillRect/>
              </a:stretch>
            </p:blipFill>
            <p:spPr>
              <a:xfrm rot="10800000" flipV="1">
                <a:off x="7592716" y="2785187"/>
                <a:ext cx="5270938" cy="605155"/>
              </a:xfrm>
              <a:prstGeom prst="rect">
                <a:avLst/>
              </a:prstGeom>
            </p:spPr>
          </p:pic>
          <p:sp>
            <p:nvSpPr>
              <p:cNvPr id="4" name="Rectangle 3"/>
              <p:cNvSpPr/>
              <p:nvPr/>
            </p:nvSpPr>
            <p:spPr>
              <a:xfrm>
                <a:off x="9844557" y="4319125"/>
                <a:ext cx="3019097" cy="2062103"/>
              </a:xfrm>
              <a:prstGeom prst="rect">
                <a:avLst/>
              </a:prstGeom>
            </p:spPr>
            <p:txBody>
              <a:bodyPr wrap="square">
                <a:spAutoFit/>
              </a:bodyPr>
              <a:lstStyle/>
              <a:p>
                <a:pPr>
                  <a:defRPr/>
                </a:pPr>
                <a:r>
                  <a:rPr lang="en-US" sz="2000" dirty="0">
                    <a:latin typeface="StoneSansITCStd Medium" panose="02000603050000020004" pitchFamily="50" charset="0"/>
                  </a:rPr>
                  <a:t>I/DD Guardianship laws vary drastically by State. </a:t>
                </a:r>
              </a:p>
              <a:p>
                <a:pPr>
                  <a:defRPr/>
                </a:pPr>
                <a:endParaRPr lang="en-US" sz="2000" b="1" dirty="0">
                  <a:latin typeface="StoneSansITCStd Medium" panose="02000603050000020004" pitchFamily="50" charset="0"/>
                </a:endParaRPr>
              </a:p>
              <a:p>
                <a:pPr>
                  <a:defRPr/>
                </a:pPr>
                <a:endParaRPr lang="en-US" sz="2000" b="1" dirty="0">
                  <a:latin typeface="StoneSansITCStd Medium" panose="02000603050000020004" pitchFamily="50" charset="0"/>
                </a:endParaRPr>
              </a:p>
              <a:p>
                <a:pPr>
                  <a:defRPr/>
                </a:pPr>
                <a:r>
                  <a:rPr lang="en-US" sz="2400" b="1" dirty="0">
                    <a:latin typeface="StoneSansITCStd Medium" panose="02000603050000020004" pitchFamily="50" charset="0"/>
                  </a:rPr>
                  <a:t>Nationally: </a:t>
                </a:r>
                <a:r>
                  <a:rPr lang="en-US" sz="2400" dirty="0">
                    <a:latin typeface="StoneSansITCStd Medium" panose="02000603050000020004" pitchFamily="50" charset="0"/>
                  </a:rPr>
                  <a:t>43% have a guardian</a:t>
                </a:r>
              </a:p>
            </p:txBody>
          </p:sp>
        </p:grpSp>
        <p:grpSp>
          <p:nvGrpSpPr>
            <p:cNvPr id="8" name="Group 7"/>
            <p:cNvGrpSpPr/>
            <p:nvPr/>
          </p:nvGrpSpPr>
          <p:grpSpPr>
            <a:xfrm>
              <a:off x="1877033" y="2645436"/>
              <a:ext cx="11555794" cy="573732"/>
              <a:chOff x="1304183" y="2798269"/>
              <a:chExt cx="11555794" cy="573732"/>
            </a:xfrm>
          </p:grpSpPr>
          <p:pic>
            <p:nvPicPr>
              <p:cNvPr id="5" name="Picture 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flipV="1">
                <a:off x="1304183" y="2798269"/>
                <a:ext cx="5235720" cy="573732"/>
              </a:xfrm>
              <a:prstGeom prst="rect">
                <a:avLst/>
              </a:prstGeom>
            </p:spPr>
          </p:pic>
          <p:sp>
            <p:nvSpPr>
              <p:cNvPr id="6" name="Rectangle 5"/>
              <p:cNvSpPr/>
              <p:nvPr/>
            </p:nvSpPr>
            <p:spPr>
              <a:xfrm>
                <a:off x="8135991" y="2818257"/>
                <a:ext cx="4723986" cy="461665"/>
              </a:xfrm>
              <a:prstGeom prst="rect">
                <a:avLst/>
              </a:prstGeom>
            </p:spPr>
            <p:txBody>
              <a:bodyPr wrap="none">
                <a:spAutoFit/>
              </a:bodyPr>
              <a:lstStyle/>
              <a:p>
                <a:pPr>
                  <a:defRPr/>
                </a:pPr>
                <a:r>
                  <a:rPr lang="en-US" sz="2400" b="1" dirty="0">
                    <a:solidFill>
                      <a:schemeClr val="bg1"/>
                    </a:solidFill>
                    <a:latin typeface="StoneSansITCStd Medium" panose="02000603050000020004" pitchFamily="50" charset="0"/>
                  </a:rPr>
                  <a:t>Michigan: </a:t>
                </a:r>
                <a:r>
                  <a:rPr lang="en-US" sz="2400" dirty="0">
                    <a:solidFill>
                      <a:schemeClr val="bg1"/>
                    </a:solidFill>
                    <a:latin typeface="StoneSansITCStd Medium" panose="02000603050000020004" pitchFamily="50" charset="0"/>
                  </a:rPr>
                  <a:t>77% have a guardian</a:t>
                </a:r>
              </a:p>
            </p:txBody>
          </p:sp>
        </p:grpSp>
      </p:grpSp>
      <p:sp>
        <p:nvSpPr>
          <p:cNvPr id="12" name="Title 2"/>
          <p:cNvSpPr txBox="1">
            <a:spLocks/>
          </p:cNvSpPr>
          <p:nvPr/>
        </p:nvSpPr>
        <p:spPr>
          <a:xfrm>
            <a:off x="0" y="-2"/>
            <a:ext cx="12192000" cy="1200679"/>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altLang="en-US" sz="4000" b="1" dirty="0">
                <a:latin typeface="Ink Free" panose="03080402000500000000" pitchFamily="66" charset="0"/>
              </a:rPr>
              <a:t>National Core Indicators </a:t>
            </a:r>
            <a:r>
              <a:rPr lang="en-US" altLang="en-US" sz="2400" b="1" dirty="0">
                <a:latin typeface="Ink Free" panose="03080402000500000000" pitchFamily="66" charset="0"/>
              </a:rPr>
              <a:t>(2017-18)</a:t>
            </a:r>
          </a:p>
          <a:p>
            <a:pPr algn="ctr"/>
            <a:r>
              <a:rPr lang="en-US" sz="2400" b="1" u="sng" dirty="0">
                <a:latin typeface="Ink Free" panose="03080402000500000000" pitchFamily="66" charset="0"/>
              </a:rPr>
              <a:t>Guardianship levels</a:t>
            </a:r>
            <a:r>
              <a:rPr lang="en-US" sz="2400" dirty="0">
                <a:latin typeface="Ink Free" panose="03080402000500000000" pitchFamily="66" charset="0"/>
              </a:rPr>
              <a:t> for adults with an I/DD:</a:t>
            </a:r>
          </a:p>
          <a:p>
            <a:endParaRPr lang="en-US" altLang="en-US" sz="2400" b="1" dirty="0">
              <a:latin typeface="StoneSansITCStd Medium" panose="02000603050000020004" pitchFamily="50" charset="0"/>
            </a:endParaRPr>
          </a:p>
        </p:txBody>
      </p:sp>
      <p:sp>
        <p:nvSpPr>
          <p:cNvPr id="14" name="Rectangle 13"/>
          <p:cNvSpPr/>
          <p:nvPr/>
        </p:nvSpPr>
        <p:spPr>
          <a:xfrm>
            <a:off x="143751" y="2720643"/>
            <a:ext cx="4843570" cy="461665"/>
          </a:xfrm>
          <a:prstGeom prst="rect">
            <a:avLst/>
          </a:prstGeom>
        </p:spPr>
        <p:txBody>
          <a:bodyPr wrap="none">
            <a:spAutoFit/>
          </a:bodyPr>
          <a:lstStyle/>
          <a:p>
            <a:pPr>
              <a:defRPr/>
            </a:pPr>
            <a:r>
              <a:rPr lang="en-US" sz="2400" b="1" dirty="0">
                <a:solidFill>
                  <a:schemeClr val="bg1"/>
                </a:solidFill>
                <a:latin typeface="StoneSansITCStd Medium" panose="02000603050000020004" pitchFamily="50" charset="0"/>
              </a:rPr>
              <a:t>Wisconsin: </a:t>
            </a:r>
            <a:r>
              <a:rPr lang="en-US" sz="2400" dirty="0">
                <a:solidFill>
                  <a:schemeClr val="bg1"/>
                </a:solidFill>
                <a:latin typeface="StoneSansITCStd Medium" panose="02000603050000020004" pitchFamily="50" charset="0"/>
              </a:rPr>
              <a:t>62% have a guardian</a:t>
            </a:r>
          </a:p>
        </p:txBody>
      </p:sp>
      <p:sp>
        <p:nvSpPr>
          <p:cNvPr id="2" name="Rounded Rectangle 1"/>
          <p:cNvSpPr/>
          <p:nvPr/>
        </p:nvSpPr>
        <p:spPr>
          <a:xfrm>
            <a:off x="8604422" y="3815560"/>
            <a:ext cx="3098800" cy="2661505"/>
          </a:xfrm>
          <a:prstGeom prst="roundRect">
            <a:avLst/>
          </a:prstGeom>
          <a:noFill/>
          <a:ln>
            <a:solidFill>
              <a:srgbClr val="EA712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34290590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19D845-966C-49F4-B2B7-0BFB78B2282D}"/>
              </a:ext>
            </a:extLst>
          </p:cNvPr>
          <p:cNvSpPr>
            <a:spLocks noGrp="1"/>
          </p:cNvSpPr>
          <p:nvPr>
            <p:ph type="title"/>
          </p:nvPr>
        </p:nvSpPr>
        <p:spPr/>
        <p:txBody>
          <a:bodyPr>
            <a:normAutofit/>
          </a:bodyPr>
          <a:lstStyle/>
          <a:p>
            <a:r>
              <a:rPr lang="en-US" dirty="0"/>
              <a:t>Honoring the Ability to Make Choices</a:t>
            </a:r>
          </a:p>
        </p:txBody>
      </p:sp>
      <p:pic>
        <p:nvPicPr>
          <p:cNvPr id="4" name="0B8B7C5A">
            <a:hlinkClick r:id="" action="ppaction://media"/>
            <a:extLst>
              <a:ext uri="{FF2B5EF4-FFF2-40B4-BE49-F238E27FC236}">
                <a16:creationId xmlns:a16="http://schemas.microsoft.com/office/drawing/2014/main" id="{95844D42-B77C-4B9C-81B1-DC3938F1FB7C}"/>
              </a:ext>
            </a:extLst>
          </p:cNvPr>
          <p:cNvPicPr>
            <a:picLocks noGrp="1" noChangeAspect="1"/>
          </p:cNvPicPr>
          <p:nvPr>
            <p:ph idx="1"/>
            <a:videoFile r:link="rId2"/>
            <p:extLst>
              <p:ext uri="{DAA4B4D4-6D71-4841-9C94-3DE7FCFB9230}">
                <p14:media xmlns:p14="http://schemas.microsoft.com/office/powerpoint/2010/main" r:embed="rId1"/>
              </p:ext>
            </p:extLst>
          </p:nvPr>
        </p:nvPicPr>
        <p:blipFill>
          <a:blip r:embed="rId6"/>
          <a:stretch>
            <a:fillRect/>
          </a:stretch>
        </p:blipFill>
        <p:spPr>
          <a:xfrm>
            <a:off x="1905000" y="1676401"/>
            <a:ext cx="3703638" cy="4525963"/>
          </a:xfrm>
        </p:spPr>
      </p:pic>
      <p:pic>
        <p:nvPicPr>
          <p:cNvPr id="5" name="D0B7E049">
            <a:hlinkClick r:id="" action="ppaction://media"/>
            <a:extLst>
              <a:ext uri="{FF2B5EF4-FFF2-40B4-BE49-F238E27FC236}">
                <a16:creationId xmlns:a16="http://schemas.microsoft.com/office/drawing/2014/main" id="{ABE5152E-5D12-40EF-8A32-7C5AE16EC268}"/>
              </a:ext>
            </a:extLst>
          </p:cNvPr>
          <p:cNvPicPr>
            <a:picLocks noChangeAspect="1"/>
          </p:cNvPicPr>
          <p:nvPr>
            <a:videoFile r:link="rId4"/>
            <p:extLst>
              <p:ext uri="{DAA4B4D4-6D71-4841-9C94-3DE7FCFB9230}">
                <p14:media xmlns:p14="http://schemas.microsoft.com/office/powerpoint/2010/main" r:embed="rId3"/>
              </p:ext>
            </p:extLst>
          </p:nvPr>
        </p:nvPicPr>
        <p:blipFill>
          <a:blip r:embed="rId7"/>
          <a:stretch>
            <a:fillRect/>
          </a:stretch>
        </p:blipFill>
        <p:spPr>
          <a:xfrm>
            <a:off x="6477000" y="1676401"/>
            <a:ext cx="3703638" cy="4526669"/>
          </a:xfrm>
          <a:prstGeom prst="rect">
            <a:avLst/>
          </a:prstGeom>
        </p:spPr>
      </p:pic>
    </p:spTree>
    <p:extLst>
      <p:ext uri="{BB962C8B-B14F-4D97-AF65-F5344CB8AC3E}">
        <p14:creationId xmlns:p14="http://schemas.microsoft.com/office/powerpoint/2010/main" val="35826843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9136" fill="hold"/>
                                        <p:tgtEl>
                                          <p:spTgt spid="4"/>
                                        </p:tgtEl>
                                      </p:cBhvr>
                                    </p:cmd>
                                  </p:childTnLst>
                                </p:cTn>
                              </p:par>
                            </p:childTnLst>
                          </p:cTn>
                        </p:par>
                      </p:childTnLst>
                    </p:cTn>
                  </p:par>
                  <p:par>
                    <p:cTn id="7" fill="hold">
                      <p:stCondLst>
                        <p:cond delay="indefinite"/>
                      </p:stCondLst>
                      <p:childTnLst>
                        <p:par>
                          <p:cTn id="8" fill="hold">
                            <p:stCondLst>
                              <p:cond delay="0"/>
                            </p:stCondLst>
                            <p:childTnLst>
                              <p:par>
                                <p:cTn id="9" presetID="1" presetClass="mediacall" presetSubtype="0" fill="hold" nodeType="clickEffect">
                                  <p:stCondLst>
                                    <p:cond delay="0"/>
                                  </p:stCondLst>
                                  <p:childTnLst>
                                    <p:cmd type="call" cmd="playFrom(0.0)">
                                      <p:cBhvr>
                                        <p:cTn id="10" dur="24320"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11" fill="hold" display="0">
                  <p:stCondLst>
                    <p:cond delay="indefinite"/>
                  </p:stCondLst>
                </p:cTn>
                <p:tgtEl>
                  <p:spTgt spid="4"/>
                </p:tgtEl>
              </p:cMediaNode>
            </p:video>
            <p:seq concurrent="1" nextAc="seek">
              <p:cTn id="12" restart="whenNotActive" fill="hold" evtFilter="cancelBubble" nodeType="interactiveSeq">
                <p:stCondLst>
                  <p:cond evt="onClick" delay="0">
                    <p:tgtEl>
                      <p:spTgt spid="4"/>
                    </p:tgtEl>
                  </p:cond>
                </p:stCondLst>
                <p:endSync evt="end" delay="0">
                  <p:rtn val="all"/>
                </p:endSync>
                <p:childTnLst>
                  <p:par>
                    <p:cTn id="13" fill="hold">
                      <p:stCondLst>
                        <p:cond delay="0"/>
                      </p:stCondLst>
                      <p:childTnLst>
                        <p:par>
                          <p:cTn id="14" fill="hold">
                            <p:stCondLst>
                              <p:cond delay="0"/>
                            </p:stCondLst>
                            <p:childTnLst>
                              <p:par>
                                <p:cTn id="15" presetID="2" presetClass="mediacall" presetSubtype="0" fill="hold" nodeType="clickEffect">
                                  <p:stCondLst>
                                    <p:cond delay="0"/>
                                  </p:stCondLst>
                                  <p:childTnLst>
                                    <p:cmd type="call" cmd="togglePause">
                                      <p:cBhvr>
                                        <p:cTn id="16" dur="1" fill="hold"/>
                                        <p:tgtEl>
                                          <p:spTgt spid="4"/>
                                        </p:tgtEl>
                                      </p:cBhvr>
                                    </p:cmd>
                                  </p:childTnLst>
                                </p:cTn>
                              </p:par>
                            </p:childTnLst>
                          </p:cTn>
                        </p:par>
                      </p:childTnLst>
                    </p:cTn>
                  </p:par>
                </p:childTnLst>
              </p:cTn>
              <p:nextCondLst>
                <p:cond evt="onClick" delay="0">
                  <p:tgtEl>
                    <p:spTgt spid="4"/>
                  </p:tgtEl>
                </p:cond>
              </p:nextCondLst>
            </p:seq>
            <p:video>
              <p:cMediaNode vol="80000">
                <p:cTn id="17" fill="hold" display="0">
                  <p:stCondLst>
                    <p:cond delay="indefinite"/>
                  </p:stCondLst>
                </p:cTn>
                <p:tgtEl>
                  <p:spTgt spid="5"/>
                </p:tgtEl>
              </p:cMediaNode>
            </p:video>
            <p:seq concurrent="1" nextAc="seek">
              <p:cTn id="18" restart="whenNotActive" fill="hold" evtFilter="cancelBubble" nodeType="interactiveSeq">
                <p:stCondLst>
                  <p:cond evt="onClick" delay="0">
                    <p:tgtEl>
                      <p:spTgt spid="5"/>
                    </p:tgtEl>
                  </p:cond>
                </p:stCondLst>
                <p:endSync evt="end" delay="0">
                  <p:rtn val="all"/>
                </p:endSync>
                <p:childTnLst>
                  <p:par>
                    <p:cTn id="19" fill="hold">
                      <p:stCondLst>
                        <p:cond delay="0"/>
                      </p:stCondLst>
                      <p:childTnLst>
                        <p:par>
                          <p:cTn id="20" fill="hold">
                            <p:stCondLst>
                              <p:cond delay="0"/>
                            </p:stCondLst>
                            <p:childTnLst>
                              <p:par>
                                <p:cTn id="21" presetID="2" presetClass="mediacall" presetSubtype="0" fill="hold" nodeType="clickEffect">
                                  <p:stCondLst>
                                    <p:cond delay="0"/>
                                  </p:stCondLst>
                                  <p:childTnLst>
                                    <p:cmd type="call" cmd="togglePause">
                                      <p:cBhvr>
                                        <p:cTn id="22" dur="1" fill="hold"/>
                                        <p:tgtEl>
                                          <p:spTgt spid="5"/>
                                        </p:tgtEl>
                                      </p:cBhvr>
                                    </p:cmd>
                                  </p:childTnLst>
                                </p:cTn>
                              </p:par>
                            </p:childTnLst>
                          </p:cTn>
                        </p:par>
                      </p:childTnLst>
                    </p:cTn>
                  </p:par>
                </p:childTnLst>
              </p:cTn>
              <p:nextCondLst>
                <p:cond evt="onClick" delay="0">
                  <p:tgtEl>
                    <p:spTgt spid="5"/>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689F10-5BCA-4FA2-9E07-3BDF3C59F4CF}"/>
              </a:ext>
            </a:extLst>
          </p:cNvPr>
          <p:cNvSpPr>
            <a:spLocks noGrp="1"/>
          </p:cNvSpPr>
          <p:nvPr>
            <p:ph type="title"/>
          </p:nvPr>
        </p:nvSpPr>
        <p:spPr/>
        <p:txBody>
          <a:bodyPr/>
          <a:lstStyle/>
          <a:p>
            <a:r>
              <a:rPr lang="en-US" dirty="0"/>
              <a:t>Opportunities for Choice-Making</a:t>
            </a:r>
          </a:p>
        </p:txBody>
      </p:sp>
      <p:pic>
        <p:nvPicPr>
          <p:cNvPr id="5" name="Picture 7" descr="C:\Users\swedeb\Desktop\DSPS working.jpg">
            <a:extLst>
              <a:ext uri="{FF2B5EF4-FFF2-40B4-BE49-F238E27FC236}">
                <a16:creationId xmlns:a16="http://schemas.microsoft.com/office/drawing/2014/main" id="{F7D90D30-895F-4B34-9587-136F79D89781}"/>
              </a:ext>
            </a:extLst>
          </p:cNvPr>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a:xfrm>
            <a:off x="216189" y="1614487"/>
            <a:ext cx="2927350" cy="2185988"/>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4">
            <a:extLst>
              <a:ext uri="{FF2B5EF4-FFF2-40B4-BE49-F238E27FC236}">
                <a16:creationId xmlns:a16="http://schemas.microsoft.com/office/drawing/2014/main" id="{D1D0FD47-52B0-4567-9281-6898F2BEE525}"/>
              </a:ext>
            </a:extLst>
          </p:cNvPr>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6059698" y="1742085"/>
            <a:ext cx="3482440" cy="26118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Picture 2" descr="C8667555-AB66-4499-B03A-1A2038C5D695">
            <a:extLst>
              <a:ext uri="{FF2B5EF4-FFF2-40B4-BE49-F238E27FC236}">
                <a16:creationId xmlns:a16="http://schemas.microsoft.com/office/drawing/2014/main" id="{504981FD-1881-460E-8120-AA51309B3961}"/>
              </a:ext>
            </a:extLst>
          </p:cNvPr>
          <p:cNvPicPr>
            <a:picLocks noGrp="1" noChangeAspect="1" noChangeArrowheads="1"/>
          </p:cNvPicPr>
          <p:nvPr>
            <p:ph idx="1"/>
          </p:nvPr>
        </p:nvPicPr>
        <p:blipFill>
          <a:blip r:embed="rId4" cstate="screen">
            <a:extLst>
              <a:ext uri="{28A0092B-C50C-407E-A947-70E740481C1C}">
                <a14:useLocalDpi xmlns:a14="http://schemas.microsoft.com/office/drawing/2010/main"/>
              </a:ext>
            </a:extLst>
          </a:blip>
          <a:srcRect/>
          <a:stretch>
            <a:fillRect/>
          </a:stretch>
        </p:blipFill>
        <p:spPr bwMode="auto">
          <a:xfrm>
            <a:off x="3110152" y="3048000"/>
            <a:ext cx="2859024" cy="381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10">
            <a:extLst>
              <a:ext uri="{FF2B5EF4-FFF2-40B4-BE49-F238E27FC236}">
                <a16:creationId xmlns:a16="http://schemas.microsoft.com/office/drawing/2014/main" id="{29084B11-3A54-4808-A971-FAEDA69CDF98}"/>
              </a:ext>
            </a:extLst>
          </p:cNvPr>
          <p:cNvPicPr>
            <a:picLocks noChangeAspect="1"/>
          </p:cNvPicPr>
          <p:nvPr/>
        </p:nvPicPr>
        <p:blipFill>
          <a:blip r:embed="rId5" cstate="screen">
            <a:extLst>
              <a:ext uri="{28A0092B-C50C-407E-A947-70E740481C1C}">
                <a14:useLocalDpi xmlns:a14="http://schemas.microsoft.com/office/drawing/2010/main"/>
              </a:ext>
            </a:extLst>
          </a:blip>
          <a:srcRect/>
          <a:stretch>
            <a:fillRect/>
          </a:stretch>
        </p:blipFill>
        <p:spPr bwMode="auto">
          <a:xfrm>
            <a:off x="9632661" y="3557154"/>
            <a:ext cx="2343150" cy="312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4417074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432159-0B39-420F-86FB-6B84B994D652}"/>
              </a:ext>
            </a:extLst>
          </p:cNvPr>
          <p:cNvSpPr>
            <a:spLocks noGrp="1"/>
          </p:cNvSpPr>
          <p:nvPr>
            <p:ph type="title"/>
          </p:nvPr>
        </p:nvSpPr>
        <p:spPr/>
        <p:txBody>
          <a:bodyPr>
            <a:normAutofit fontScale="90000"/>
          </a:bodyPr>
          <a:lstStyle/>
          <a:p>
            <a:r>
              <a:rPr lang="en-US" dirty="0"/>
              <a:t>Opportunities with Implementation in WI?</a:t>
            </a:r>
          </a:p>
        </p:txBody>
      </p:sp>
      <p:sp>
        <p:nvSpPr>
          <p:cNvPr id="3" name="Content Placeholder 2">
            <a:extLst>
              <a:ext uri="{FF2B5EF4-FFF2-40B4-BE49-F238E27FC236}">
                <a16:creationId xmlns:a16="http://schemas.microsoft.com/office/drawing/2014/main" id="{91F750F1-73CA-4016-826B-5F107AA789DE}"/>
              </a:ext>
            </a:extLst>
          </p:cNvPr>
          <p:cNvSpPr>
            <a:spLocks noGrp="1"/>
          </p:cNvSpPr>
          <p:nvPr>
            <p:ph idx="1"/>
          </p:nvPr>
        </p:nvSpPr>
        <p:spPr/>
        <p:txBody>
          <a:bodyPr>
            <a:normAutofit lnSpcReduction="10000"/>
          </a:bodyPr>
          <a:lstStyle/>
          <a:p>
            <a:r>
              <a:rPr lang="en-US" dirty="0"/>
              <a:t>Many families are interested in using this alternative but find they are pioneers as they interact with medical, financial, and other systems. </a:t>
            </a:r>
          </a:p>
          <a:p>
            <a:r>
              <a:rPr lang="en-US" dirty="0"/>
              <a:t>Traditional referral sources to guardianship (schools, long-term care programs, courts) have been slow to integrate supported decision-making into their policies and practices.</a:t>
            </a:r>
          </a:p>
          <a:p>
            <a:r>
              <a:rPr lang="en-US" dirty="0"/>
              <a:t>Wisconsin has a limited guardianship system with defined roles for guardians; often guardians do not act within this role; Guardian training is necessary. </a:t>
            </a:r>
          </a:p>
        </p:txBody>
      </p:sp>
    </p:spTree>
    <p:extLst>
      <p:ext uri="{BB962C8B-B14F-4D97-AF65-F5344CB8AC3E}">
        <p14:creationId xmlns:p14="http://schemas.microsoft.com/office/powerpoint/2010/main" val="313683750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TextBox 4"/>
          <p:cNvSpPr txBox="1"/>
          <p:nvPr/>
        </p:nvSpPr>
        <p:spPr>
          <a:xfrm>
            <a:off x="767644" y="920621"/>
            <a:ext cx="7292621" cy="5324535"/>
          </a:xfrm>
          <a:prstGeom prst="rect">
            <a:avLst/>
          </a:prstGeom>
          <a:noFill/>
        </p:spPr>
        <p:txBody>
          <a:bodyPr wrap="square" rtlCol="0">
            <a:spAutoFit/>
          </a:bodyPr>
          <a:lstStyle/>
          <a:p>
            <a:pPr algn="ctr"/>
            <a:r>
              <a:rPr lang="en-US" altLang="en-US" sz="2000" dirty="0">
                <a:latin typeface="StoneSansITCStd Medium" panose="02000603050000020004" pitchFamily="50" charset="0"/>
              </a:rPr>
              <a:t>Every person can make choices and has a right to make decisions. People who have a cognitive or intellectual disability may express those choices/decisions in </a:t>
            </a:r>
            <a:r>
              <a:rPr lang="en-US" altLang="en-US" sz="2000" u="sng" dirty="0">
                <a:latin typeface="StoneSansITCStd Medium" panose="02000603050000020004" pitchFamily="50" charset="0"/>
              </a:rPr>
              <a:t>non-traditional ways</a:t>
            </a:r>
            <a:r>
              <a:rPr lang="en-US" altLang="en-US" sz="2000" dirty="0">
                <a:latin typeface="StoneSansITCStd Medium" panose="02000603050000020004" pitchFamily="50" charset="0"/>
              </a:rPr>
              <a:t>.  Any legal system or proceeding, which deprives an individual of her/his right to be accommodated and supported in choosing and making decisions and which appoints a substitute decision-maker based on tests of competence, makes that person vulnerable and deprives him/her not only of his/her right to self-determination, but also of other rights, which should be inalienable.</a:t>
            </a:r>
          </a:p>
          <a:p>
            <a:pPr algn="ctr"/>
            <a:endParaRPr lang="en-US" altLang="en-US" sz="2000" dirty="0">
              <a:latin typeface="StoneSansITCStd Medium" panose="02000603050000020004" pitchFamily="50" charset="0"/>
            </a:endParaRPr>
          </a:p>
          <a:p>
            <a:pPr algn="ctr"/>
            <a:endParaRPr lang="en-US" altLang="en-US" sz="2000" dirty="0">
              <a:latin typeface="StoneSansITCStd Medium" panose="02000603050000020004" pitchFamily="50" charset="0"/>
            </a:endParaRPr>
          </a:p>
          <a:p>
            <a:pPr algn="ctr">
              <a:buFont typeface="Wingdings" panose="05000000000000000000" pitchFamily="2" charset="2"/>
              <a:buNone/>
            </a:pPr>
            <a:r>
              <a:rPr lang="en-US" altLang="en-US" sz="2000" b="1" dirty="0">
                <a:latin typeface="StoneSansITCStd Medium" panose="02000603050000020004" pitchFamily="50" charset="0"/>
              </a:rPr>
              <a:t>Guardianship is a situation, recognized by law, under which one person or entity exercises power over and on behalf of another person.</a:t>
            </a:r>
          </a:p>
          <a:p>
            <a:pPr algn="ctr">
              <a:buFont typeface="Wingdings" panose="05000000000000000000" pitchFamily="2" charset="2"/>
              <a:buNone/>
            </a:pPr>
            <a:r>
              <a:rPr lang="en-US" altLang="en-US" sz="2000" b="1" dirty="0">
                <a:latin typeface="StoneSansITCStd Medium" panose="02000603050000020004" pitchFamily="50" charset="0"/>
              </a:rPr>
              <a:t>(“a ward”)</a:t>
            </a:r>
          </a:p>
          <a:p>
            <a:pPr algn="ctr"/>
            <a:endParaRPr lang="en-US" altLang="en-US" sz="2000" dirty="0">
              <a:solidFill>
                <a:schemeClr val="bg1"/>
              </a:solidFill>
              <a:latin typeface="StoneSansITCStd Medium" panose="02000603050000020004" pitchFamily="50" charset="0"/>
            </a:endParaRPr>
          </a:p>
        </p:txBody>
      </p:sp>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26413" y="0"/>
            <a:ext cx="5299364" cy="6858000"/>
          </a:xfrm>
          <a:prstGeom prst="rect">
            <a:avLst/>
          </a:prstGeom>
        </p:spPr>
      </p:pic>
      <p:sp>
        <p:nvSpPr>
          <p:cNvPr id="10" name="TextBox 9"/>
          <p:cNvSpPr txBox="1"/>
          <p:nvPr/>
        </p:nvSpPr>
        <p:spPr>
          <a:xfrm rot="18087987">
            <a:off x="8668460" y="4695008"/>
            <a:ext cx="3882792" cy="769441"/>
          </a:xfrm>
          <a:prstGeom prst="rect">
            <a:avLst/>
          </a:prstGeom>
          <a:noFill/>
        </p:spPr>
        <p:txBody>
          <a:bodyPr wrap="square" rtlCol="0">
            <a:spAutoFit/>
          </a:bodyPr>
          <a:lstStyle/>
          <a:p>
            <a:pPr algn="ctr"/>
            <a:r>
              <a:rPr lang="en-US" sz="4400" b="1" dirty="0">
                <a:latin typeface="Ink Free" panose="03080402000500000000" pitchFamily="66" charset="0"/>
              </a:rPr>
              <a:t>Guardianship</a:t>
            </a:r>
          </a:p>
        </p:txBody>
      </p:sp>
      <p:cxnSp>
        <p:nvCxnSpPr>
          <p:cNvPr id="11" name="Straight Connector 10"/>
          <p:cNvCxnSpPr/>
          <p:nvPr/>
        </p:nvCxnSpPr>
        <p:spPr>
          <a:xfrm flipV="1">
            <a:off x="1964265" y="4289777"/>
            <a:ext cx="4899378" cy="33867"/>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1089143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TextBox 4"/>
          <p:cNvSpPr txBox="1"/>
          <p:nvPr/>
        </p:nvSpPr>
        <p:spPr>
          <a:xfrm>
            <a:off x="5689599" y="1120216"/>
            <a:ext cx="6299201" cy="457200"/>
          </a:xfrm>
          <a:prstGeom prst="rect">
            <a:avLst/>
          </a:prstGeom>
          <a:solidFill>
            <a:schemeClr val="accent2">
              <a:lumMod val="20000"/>
              <a:lumOff val="80000"/>
            </a:schemeClr>
          </a:solidFill>
          <a:ln w="19050">
            <a:solidFill>
              <a:schemeClr val="accent2"/>
            </a:solidFill>
          </a:ln>
          <a:scene3d>
            <a:camera prst="orthographicFront"/>
            <a:lightRig rig="flat" dir="t"/>
          </a:scene3d>
          <a:sp3d/>
        </p:spPr>
        <p:style>
          <a:lnRef idx="0">
            <a:scrgbClr r="0" g="0" b="0"/>
          </a:lnRef>
          <a:fillRef idx="0">
            <a:scrgbClr r="0" g="0" b="0"/>
          </a:fillRef>
          <a:effectRef idx="0">
            <a:scrgbClr r="0" g="0" b="0"/>
          </a:effectRef>
          <a:fontRef idx="minor">
            <a:schemeClr val="dk1"/>
          </a:fontRef>
        </p:style>
        <p:txBody>
          <a:bodyPr spcFirstLastPara="0" vert="horz" wrap="square" lIns="448772" tIns="50800" rIns="50800" bIns="50800" numCol="1" spcCol="1270" anchor="ctr" anchorCtr="0">
            <a:noAutofit/>
          </a:bodyPr>
          <a:lstStyle/>
          <a:p>
            <a:r>
              <a:rPr lang="en-US" altLang="en-US" sz="2000" dirty="0">
                <a:solidFill>
                  <a:schemeClr val="tx1"/>
                </a:solidFill>
                <a:latin typeface="StoneSansITCStd Medium" panose="02000603050000020004" pitchFamily="50" charset="0"/>
              </a:rPr>
              <a:t>No independence, dignity, freedom of choice</a:t>
            </a:r>
          </a:p>
        </p:txBody>
      </p:sp>
      <p:sp>
        <p:nvSpPr>
          <p:cNvPr id="6" name="TextBox 5"/>
          <p:cNvSpPr txBox="1"/>
          <p:nvPr/>
        </p:nvSpPr>
        <p:spPr>
          <a:xfrm>
            <a:off x="5813778" y="363337"/>
            <a:ext cx="6175023" cy="457200"/>
          </a:xfrm>
          <a:prstGeom prst="rect">
            <a:avLst/>
          </a:prstGeom>
          <a:solidFill>
            <a:schemeClr val="accent2">
              <a:lumMod val="20000"/>
              <a:lumOff val="80000"/>
            </a:schemeClr>
          </a:solidFill>
          <a:ln w="19050">
            <a:solidFill>
              <a:schemeClr val="accent2"/>
            </a:solidFill>
          </a:ln>
          <a:scene3d>
            <a:camera prst="orthographicFront"/>
            <a:lightRig rig="flat" dir="t"/>
          </a:scene3d>
          <a:sp3d/>
        </p:spPr>
        <p:style>
          <a:lnRef idx="0">
            <a:scrgbClr r="0" g="0" b="0"/>
          </a:lnRef>
          <a:fillRef idx="0">
            <a:scrgbClr r="0" g="0" b="0"/>
          </a:fillRef>
          <a:effectRef idx="0">
            <a:scrgbClr r="0" g="0" b="0"/>
          </a:effectRef>
          <a:fontRef idx="minor">
            <a:schemeClr val="dk1"/>
          </a:fontRef>
        </p:style>
        <p:txBody>
          <a:bodyPr spcFirstLastPara="0" vert="horz" wrap="square" lIns="448772" tIns="50800" rIns="50800" bIns="50800" numCol="1" spcCol="1270" anchor="ctr" anchorCtr="0">
            <a:noAutofit/>
          </a:bodyPr>
          <a:lstStyle/>
          <a:p>
            <a:pPr defTabSz="889000">
              <a:lnSpc>
                <a:spcPct val="90000"/>
              </a:lnSpc>
              <a:spcBef>
                <a:spcPct val="0"/>
              </a:spcBef>
              <a:spcAft>
                <a:spcPct val="35000"/>
              </a:spcAft>
            </a:pPr>
            <a:r>
              <a:rPr lang="en-US" altLang="en-US" sz="2000" dirty="0">
                <a:solidFill>
                  <a:schemeClr val="tx1"/>
                </a:solidFill>
                <a:latin typeface="StoneSansITCStd Medium" panose="02000603050000020004" pitchFamily="50" charset="0"/>
              </a:rPr>
              <a:t>Avoid public declaration of incompetency</a:t>
            </a:r>
            <a:endParaRPr lang="en-US" sz="2000" spc="50" dirty="0">
              <a:ln w="0"/>
              <a:solidFill>
                <a:schemeClr val="tx1"/>
              </a:solidFill>
              <a:latin typeface="StoneSansITCStd Medium" panose="02000603050000020004" pitchFamily="50" charset="0"/>
            </a:endParaRPr>
          </a:p>
        </p:txBody>
      </p:sp>
      <p:sp>
        <p:nvSpPr>
          <p:cNvPr id="7" name="TextBox 6"/>
          <p:cNvSpPr txBox="1"/>
          <p:nvPr/>
        </p:nvSpPr>
        <p:spPr>
          <a:xfrm>
            <a:off x="5576711" y="1877095"/>
            <a:ext cx="6412090" cy="457200"/>
          </a:xfrm>
          <a:prstGeom prst="rect">
            <a:avLst/>
          </a:prstGeom>
          <a:solidFill>
            <a:schemeClr val="accent2">
              <a:lumMod val="20000"/>
              <a:lumOff val="80000"/>
            </a:schemeClr>
          </a:solidFill>
          <a:ln w="19050">
            <a:solidFill>
              <a:schemeClr val="accent2"/>
            </a:solidFill>
          </a:ln>
          <a:scene3d>
            <a:camera prst="orthographicFront"/>
            <a:lightRig rig="flat" dir="t"/>
          </a:scene3d>
          <a:sp3d/>
        </p:spPr>
        <p:style>
          <a:lnRef idx="0">
            <a:scrgbClr r="0" g="0" b="0"/>
          </a:lnRef>
          <a:fillRef idx="0">
            <a:scrgbClr r="0" g="0" b="0"/>
          </a:fillRef>
          <a:effectRef idx="0">
            <a:scrgbClr r="0" g="0" b="0"/>
          </a:effectRef>
          <a:fontRef idx="minor">
            <a:schemeClr val="dk1"/>
          </a:fontRef>
        </p:style>
        <p:txBody>
          <a:bodyPr spcFirstLastPara="0" vert="horz" wrap="square" lIns="448772" tIns="50800" rIns="50800" bIns="50800" numCol="1" spcCol="1270" anchor="ctr" anchorCtr="0">
            <a:noAutofit/>
          </a:bodyPr>
          <a:lstStyle/>
          <a:p>
            <a:pPr defTabSz="889000">
              <a:lnSpc>
                <a:spcPct val="90000"/>
              </a:lnSpc>
              <a:spcBef>
                <a:spcPct val="0"/>
              </a:spcBef>
              <a:spcAft>
                <a:spcPct val="35000"/>
              </a:spcAft>
            </a:pPr>
            <a:r>
              <a:rPr lang="en-US" altLang="en-US" sz="2000" dirty="0">
                <a:solidFill>
                  <a:schemeClr val="tx1"/>
                </a:solidFill>
                <a:latin typeface="StoneSansITCStd Medium" panose="02000603050000020004" pitchFamily="50" charset="0"/>
              </a:rPr>
              <a:t>People deal with guardian – not person</a:t>
            </a:r>
            <a:endParaRPr lang="en-US" sz="2000" spc="50" dirty="0">
              <a:ln w="0"/>
              <a:solidFill>
                <a:schemeClr val="tx1"/>
              </a:solidFill>
              <a:latin typeface="StoneSansITCStd Medium" panose="02000603050000020004" pitchFamily="50" charset="0"/>
            </a:endParaRPr>
          </a:p>
        </p:txBody>
      </p:sp>
      <p:sp>
        <p:nvSpPr>
          <p:cNvPr id="8" name="TextBox 7"/>
          <p:cNvSpPr txBox="1"/>
          <p:nvPr/>
        </p:nvSpPr>
        <p:spPr>
          <a:xfrm>
            <a:off x="5463822" y="2633974"/>
            <a:ext cx="6524979" cy="457200"/>
          </a:xfrm>
          <a:prstGeom prst="rect">
            <a:avLst/>
          </a:prstGeom>
          <a:solidFill>
            <a:schemeClr val="accent2">
              <a:lumMod val="20000"/>
              <a:lumOff val="80000"/>
            </a:schemeClr>
          </a:solidFill>
          <a:ln w="19050">
            <a:solidFill>
              <a:schemeClr val="accent2"/>
            </a:solidFill>
          </a:ln>
          <a:scene3d>
            <a:camera prst="orthographicFront"/>
            <a:lightRig rig="flat" dir="t"/>
          </a:scene3d>
          <a:sp3d/>
        </p:spPr>
        <p:style>
          <a:lnRef idx="0">
            <a:scrgbClr r="0" g="0" b="0"/>
          </a:lnRef>
          <a:fillRef idx="0">
            <a:scrgbClr r="0" g="0" b="0"/>
          </a:fillRef>
          <a:effectRef idx="0">
            <a:scrgbClr r="0" g="0" b="0"/>
          </a:effectRef>
          <a:fontRef idx="minor">
            <a:schemeClr val="dk1"/>
          </a:fontRef>
        </p:style>
        <p:txBody>
          <a:bodyPr spcFirstLastPara="0" vert="horz" wrap="square" lIns="448772" tIns="50800" rIns="50800" bIns="50800" numCol="1" spcCol="1270" anchor="ctr" anchorCtr="0">
            <a:noAutofit/>
          </a:bodyPr>
          <a:lstStyle/>
          <a:p>
            <a:r>
              <a:rPr lang="en-US" altLang="en-US" sz="2000" dirty="0">
                <a:solidFill>
                  <a:schemeClr val="tx1"/>
                </a:solidFill>
                <a:latin typeface="StoneSansITCStd Medium" panose="02000603050000020004" pitchFamily="50" charset="0"/>
              </a:rPr>
              <a:t>Expense – attorneys, hearings, evaluations</a:t>
            </a:r>
          </a:p>
        </p:txBody>
      </p:sp>
      <p:sp>
        <p:nvSpPr>
          <p:cNvPr id="9" name="TextBox 8"/>
          <p:cNvSpPr txBox="1"/>
          <p:nvPr/>
        </p:nvSpPr>
        <p:spPr>
          <a:xfrm>
            <a:off x="5289330" y="3390853"/>
            <a:ext cx="6699472" cy="685800"/>
          </a:xfrm>
          <a:prstGeom prst="rect">
            <a:avLst/>
          </a:prstGeom>
          <a:solidFill>
            <a:schemeClr val="accent2">
              <a:lumMod val="20000"/>
              <a:lumOff val="80000"/>
            </a:schemeClr>
          </a:solidFill>
          <a:ln w="19050">
            <a:solidFill>
              <a:schemeClr val="accent2"/>
            </a:solidFill>
          </a:ln>
          <a:scene3d>
            <a:camera prst="orthographicFront"/>
            <a:lightRig rig="flat" dir="t"/>
          </a:scene3d>
          <a:sp3d/>
        </p:spPr>
        <p:style>
          <a:lnRef idx="0">
            <a:scrgbClr r="0" g="0" b="0"/>
          </a:lnRef>
          <a:fillRef idx="0">
            <a:scrgbClr r="0" g="0" b="0"/>
          </a:fillRef>
          <a:effectRef idx="0">
            <a:scrgbClr r="0" g="0" b="0"/>
          </a:effectRef>
          <a:fontRef idx="minor">
            <a:schemeClr val="dk1"/>
          </a:fontRef>
        </p:style>
        <p:txBody>
          <a:bodyPr spcFirstLastPara="0" vert="horz" wrap="square" lIns="448772" tIns="50800" rIns="50800" bIns="50800" numCol="1" spcCol="1270" anchor="ctr" anchorCtr="0">
            <a:noAutofit/>
          </a:bodyPr>
          <a:lstStyle/>
          <a:p>
            <a:r>
              <a:rPr lang="en-US" altLang="en-US" sz="2000" dirty="0">
                <a:solidFill>
                  <a:schemeClr val="tx1"/>
                </a:solidFill>
                <a:latin typeface="StoneSansITCStd Medium" panose="02000603050000020004" pitchFamily="50" charset="0"/>
              </a:rPr>
              <a:t>Courts do not always follow law (partial vs. plenary, promote independence, etc.)</a:t>
            </a:r>
          </a:p>
        </p:txBody>
      </p:sp>
      <p:sp>
        <p:nvSpPr>
          <p:cNvPr id="10" name="TextBox 9"/>
          <p:cNvSpPr txBox="1"/>
          <p:nvPr/>
        </p:nvSpPr>
        <p:spPr>
          <a:xfrm>
            <a:off x="5082997" y="5133211"/>
            <a:ext cx="6905802" cy="457200"/>
          </a:xfrm>
          <a:prstGeom prst="rect">
            <a:avLst/>
          </a:prstGeom>
          <a:solidFill>
            <a:schemeClr val="accent2">
              <a:lumMod val="20000"/>
              <a:lumOff val="80000"/>
            </a:schemeClr>
          </a:solidFill>
          <a:ln w="19050">
            <a:solidFill>
              <a:schemeClr val="accent2"/>
            </a:solidFill>
          </a:ln>
          <a:scene3d>
            <a:camera prst="orthographicFront"/>
            <a:lightRig rig="flat" dir="t"/>
          </a:scene3d>
          <a:sp3d/>
        </p:spPr>
        <p:style>
          <a:lnRef idx="0">
            <a:scrgbClr r="0" g="0" b="0"/>
          </a:lnRef>
          <a:fillRef idx="0">
            <a:scrgbClr r="0" g="0" b="0"/>
          </a:fillRef>
          <a:effectRef idx="0">
            <a:scrgbClr r="0" g="0" b="0"/>
          </a:effectRef>
          <a:fontRef idx="minor">
            <a:schemeClr val="dk1"/>
          </a:fontRef>
        </p:style>
        <p:txBody>
          <a:bodyPr spcFirstLastPara="0" vert="horz" wrap="square" lIns="448772" tIns="50800" rIns="50800" bIns="50800" numCol="1" spcCol="1270" anchor="ctr" anchorCtr="0">
            <a:noAutofit/>
          </a:bodyPr>
          <a:lstStyle/>
          <a:p>
            <a:pPr lvl="0" defTabSz="889000">
              <a:lnSpc>
                <a:spcPct val="90000"/>
              </a:lnSpc>
              <a:spcBef>
                <a:spcPct val="0"/>
              </a:spcBef>
              <a:spcAft>
                <a:spcPct val="35000"/>
              </a:spcAft>
            </a:pPr>
            <a:r>
              <a:rPr lang="en-US" altLang="en-US" sz="2000" dirty="0">
                <a:solidFill>
                  <a:schemeClr val="tx1"/>
                </a:solidFill>
                <a:latin typeface="StoneSansITCStd Medium" panose="02000603050000020004" pitchFamily="50" charset="0"/>
              </a:rPr>
              <a:t>Attorneys and G.A.L.s – very little training</a:t>
            </a:r>
            <a:endParaRPr lang="en-US" sz="2000" spc="50" dirty="0">
              <a:ln w="0"/>
              <a:solidFill>
                <a:schemeClr val="tx1"/>
              </a:solidFill>
              <a:latin typeface="StoneSansITCStd Medium" panose="02000603050000020004" pitchFamily="50" charset="0"/>
            </a:endParaRPr>
          </a:p>
        </p:txBody>
      </p:sp>
      <p:sp>
        <p:nvSpPr>
          <p:cNvPr id="11" name="TextBox 10"/>
          <p:cNvSpPr txBox="1"/>
          <p:nvPr/>
        </p:nvSpPr>
        <p:spPr>
          <a:xfrm>
            <a:off x="4970107" y="5890092"/>
            <a:ext cx="7018692" cy="685800"/>
          </a:xfrm>
          <a:prstGeom prst="rect">
            <a:avLst/>
          </a:prstGeom>
          <a:solidFill>
            <a:schemeClr val="accent2">
              <a:lumMod val="20000"/>
              <a:lumOff val="80000"/>
            </a:schemeClr>
          </a:solidFill>
          <a:ln w="19050">
            <a:solidFill>
              <a:schemeClr val="accent2"/>
            </a:solidFill>
          </a:ln>
          <a:scene3d>
            <a:camera prst="orthographicFront"/>
            <a:lightRig rig="flat" dir="t"/>
          </a:scene3d>
          <a:sp3d/>
        </p:spPr>
        <p:style>
          <a:lnRef idx="0">
            <a:scrgbClr r="0" g="0" b="0"/>
          </a:lnRef>
          <a:fillRef idx="0">
            <a:scrgbClr r="0" g="0" b="0"/>
          </a:fillRef>
          <a:effectRef idx="0">
            <a:scrgbClr r="0" g="0" b="0"/>
          </a:effectRef>
          <a:fontRef idx="minor">
            <a:schemeClr val="dk1"/>
          </a:fontRef>
        </p:style>
        <p:txBody>
          <a:bodyPr spcFirstLastPara="0" vert="horz" wrap="square" lIns="448772" tIns="50800" rIns="50800" bIns="50800" numCol="1" spcCol="1270" anchor="ctr" anchorCtr="0">
            <a:noAutofit/>
          </a:bodyPr>
          <a:lstStyle/>
          <a:p>
            <a:r>
              <a:rPr lang="en-US" altLang="en-US" sz="2000" dirty="0">
                <a:solidFill>
                  <a:schemeClr val="tx1"/>
                </a:solidFill>
                <a:latin typeface="StoneSansITCStd Medium" panose="02000603050000020004" pitchFamily="50" charset="0"/>
              </a:rPr>
              <a:t>Corporate guardian problems- take money and independence </a:t>
            </a:r>
          </a:p>
        </p:txBody>
      </p:sp>
      <p:sp>
        <p:nvSpPr>
          <p:cNvPr id="13" name="TextBox 12"/>
          <p:cNvSpPr txBox="1"/>
          <p:nvPr/>
        </p:nvSpPr>
        <p:spPr>
          <a:xfrm>
            <a:off x="5147732" y="4376332"/>
            <a:ext cx="6841067" cy="457200"/>
          </a:xfrm>
          <a:prstGeom prst="rect">
            <a:avLst/>
          </a:prstGeom>
          <a:solidFill>
            <a:schemeClr val="accent2">
              <a:lumMod val="20000"/>
              <a:lumOff val="80000"/>
            </a:schemeClr>
          </a:solidFill>
          <a:ln w="19050">
            <a:solidFill>
              <a:schemeClr val="accent2"/>
            </a:solidFill>
          </a:ln>
          <a:scene3d>
            <a:camera prst="orthographicFront"/>
            <a:lightRig rig="flat" dir="t"/>
          </a:scene3d>
          <a:sp3d/>
        </p:spPr>
        <p:style>
          <a:lnRef idx="0">
            <a:scrgbClr r="0" g="0" b="0"/>
          </a:lnRef>
          <a:fillRef idx="0">
            <a:scrgbClr r="0" g="0" b="0"/>
          </a:fillRef>
          <a:effectRef idx="0">
            <a:scrgbClr r="0" g="0" b="0"/>
          </a:effectRef>
          <a:fontRef idx="minor">
            <a:schemeClr val="dk1"/>
          </a:fontRef>
        </p:style>
        <p:txBody>
          <a:bodyPr spcFirstLastPara="0" vert="horz" wrap="square" lIns="448772" tIns="50800" rIns="50800" bIns="50800" numCol="1" spcCol="1270" anchor="ctr" anchorCtr="0">
            <a:noAutofit/>
          </a:bodyPr>
          <a:lstStyle/>
          <a:p>
            <a:pPr lvl="0" defTabSz="889000">
              <a:lnSpc>
                <a:spcPct val="90000"/>
              </a:lnSpc>
              <a:spcBef>
                <a:spcPct val="0"/>
              </a:spcBef>
              <a:spcAft>
                <a:spcPct val="35000"/>
              </a:spcAft>
            </a:pPr>
            <a:r>
              <a:rPr lang="en-US" altLang="en-US" sz="2000" dirty="0">
                <a:solidFill>
                  <a:schemeClr val="tx1"/>
                </a:solidFill>
                <a:latin typeface="StoneSansITCStd Medium" panose="02000603050000020004" pitchFamily="50" charset="0"/>
              </a:rPr>
              <a:t>Very difficult to modify or terminate</a:t>
            </a:r>
            <a:endParaRPr lang="en-US" sz="2000" spc="50" dirty="0">
              <a:ln w="0"/>
              <a:solidFill>
                <a:schemeClr val="tx1"/>
              </a:solidFill>
              <a:latin typeface="StoneSansITCStd Medium" panose="02000603050000020004" pitchFamily="50" charset="0"/>
            </a:endParaRPr>
          </a:p>
        </p:txBody>
      </p:sp>
      <p:sp>
        <p:nvSpPr>
          <p:cNvPr id="3" name="Rectangle 1">
            <a:extLst>
              <a:ext uri="{FF2B5EF4-FFF2-40B4-BE49-F238E27FC236}">
                <a16:creationId xmlns:a16="http://schemas.microsoft.com/office/drawing/2014/main" id="{D58C1F67-66DC-45BA-930F-D6C908EDE5FE}"/>
              </a:ext>
            </a:extLst>
          </p:cNvPr>
          <p:cNvSpPr/>
          <p:nvPr/>
        </p:nvSpPr>
        <p:spPr>
          <a:xfrm rot="5400000" flipH="1">
            <a:off x="-533400" y="386645"/>
            <a:ext cx="6858000" cy="6084711"/>
          </a:xfrm>
          <a:custGeom>
            <a:avLst/>
            <a:gdLst>
              <a:gd name="connsiteX0" fmla="*/ 0 w 12193588"/>
              <a:gd name="connsiteY0" fmla="*/ 0 h 3911600"/>
              <a:gd name="connsiteX1" fmla="*/ 12193588 w 12193588"/>
              <a:gd name="connsiteY1" fmla="*/ 0 h 3911600"/>
              <a:gd name="connsiteX2" fmla="*/ 12193588 w 12193588"/>
              <a:gd name="connsiteY2" fmla="*/ 3911600 h 3911600"/>
              <a:gd name="connsiteX3" fmla="*/ 0 w 12193588"/>
              <a:gd name="connsiteY3" fmla="*/ 3911600 h 3911600"/>
              <a:gd name="connsiteX4" fmla="*/ 0 w 12193588"/>
              <a:gd name="connsiteY4" fmla="*/ 0 h 3911600"/>
              <a:gd name="connsiteX0" fmla="*/ 0 w 12193588"/>
              <a:gd name="connsiteY0" fmla="*/ 1422400 h 5334000"/>
              <a:gd name="connsiteX1" fmla="*/ 12193588 w 12193588"/>
              <a:gd name="connsiteY1" fmla="*/ 0 h 5334000"/>
              <a:gd name="connsiteX2" fmla="*/ 12193588 w 12193588"/>
              <a:gd name="connsiteY2" fmla="*/ 5334000 h 5334000"/>
              <a:gd name="connsiteX3" fmla="*/ 0 w 12193588"/>
              <a:gd name="connsiteY3" fmla="*/ 5334000 h 5334000"/>
              <a:gd name="connsiteX4" fmla="*/ 0 w 12193588"/>
              <a:gd name="connsiteY4" fmla="*/ 1422400 h 5334000"/>
              <a:gd name="connsiteX0" fmla="*/ 0 w 12193592"/>
              <a:gd name="connsiteY0" fmla="*/ 725616 h 4637216"/>
              <a:gd name="connsiteX1" fmla="*/ 12193592 w 12193592"/>
              <a:gd name="connsiteY1" fmla="*/ 0 h 4637216"/>
              <a:gd name="connsiteX2" fmla="*/ 12193588 w 12193592"/>
              <a:gd name="connsiteY2" fmla="*/ 4637216 h 4637216"/>
              <a:gd name="connsiteX3" fmla="*/ 0 w 12193592"/>
              <a:gd name="connsiteY3" fmla="*/ 4637216 h 4637216"/>
              <a:gd name="connsiteX4" fmla="*/ 0 w 12193592"/>
              <a:gd name="connsiteY4" fmla="*/ 725616 h 463721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3592" h="4637216">
                <a:moveTo>
                  <a:pt x="0" y="725616"/>
                </a:moveTo>
                <a:lnTo>
                  <a:pt x="12193592" y="0"/>
                </a:lnTo>
                <a:cubicBezTo>
                  <a:pt x="12193591" y="1545739"/>
                  <a:pt x="12193589" y="3091477"/>
                  <a:pt x="12193588" y="4637216"/>
                </a:cubicBezTo>
                <a:lnTo>
                  <a:pt x="0" y="4637216"/>
                </a:lnTo>
                <a:lnTo>
                  <a:pt x="0" y="725616"/>
                </a:lnTo>
                <a:close/>
              </a:path>
            </a:pathLst>
          </a:custGeom>
          <a:solidFill>
            <a:srgbClr val="EA71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solidFill>
                <a:schemeClr val="bg1">
                  <a:lumMod val="85000"/>
                </a:schemeClr>
              </a:solidFill>
            </a:endParaRPr>
          </a:p>
        </p:txBody>
      </p:sp>
      <p:sp>
        <p:nvSpPr>
          <p:cNvPr id="4" name="Rectangle 3"/>
          <p:cNvSpPr txBox="1">
            <a:spLocks noChangeArrowheads="1"/>
          </p:cNvSpPr>
          <p:nvPr/>
        </p:nvSpPr>
        <p:spPr>
          <a:xfrm>
            <a:off x="-428979" y="1869859"/>
            <a:ext cx="5263899" cy="2132141"/>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1" algn="ctr">
              <a:buFont typeface="Wingdings" panose="05000000000000000000" pitchFamily="2" charset="2"/>
              <a:buNone/>
            </a:pPr>
            <a:r>
              <a:rPr lang="en-US" altLang="en-US" sz="4400" b="1" dirty="0">
                <a:latin typeface="Ink Free" panose="03080402000500000000" pitchFamily="66" charset="0"/>
              </a:rPr>
              <a:t>Why avoid Guardianship?</a:t>
            </a:r>
            <a:endParaRPr lang="en-US" altLang="en-US" sz="2800" b="1" dirty="0">
              <a:latin typeface="Ink Free" panose="03080402000500000000" pitchFamily="66" charset="0"/>
            </a:endParaRPr>
          </a:p>
        </p:txBody>
      </p:sp>
      <p:sp>
        <p:nvSpPr>
          <p:cNvPr id="12" name="Rectangle 11"/>
          <p:cNvSpPr/>
          <p:nvPr/>
        </p:nvSpPr>
        <p:spPr>
          <a:xfrm>
            <a:off x="146755" y="3741798"/>
            <a:ext cx="5023556" cy="954107"/>
          </a:xfrm>
          <a:prstGeom prst="rect">
            <a:avLst/>
          </a:prstGeom>
        </p:spPr>
        <p:txBody>
          <a:bodyPr wrap="square">
            <a:spAutoFit/>
          </a:bodyPr>
          <a:lstStyle/>
          <a:p>
            <a:pPr algn="ctr"/>
            <a:r>
              <a:rPr lang="en-US" altLang="en-US" sz="2800" b="1" dirty="0">
                <a:latin typeface="StoneSansITCStd Medium" panose="02000603050000020004" pitchFamily="50" charset="0"/>
              </a:rPr>
              <a:t>It simply does not do what one wants it to do!</a:t>
            </a:r>
          </a:p>
        </p:txBody>
      </p:sp>
    </p:spTree>
    <p:extLst>
      <p:ext uri="{BB962C8B-B14F-4D97-AF65-F5344CB8AC3E}">
        <p14:creationId xmlns:p14="http://schemas.microsoft.com/office/powerpoint/2010/main" val="96992614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TextBox 4"/>
          <p:cNvSpPr txBox="1"/>
          <p:nvPr/>
        </p:nvSpPr>
        <p:spPr>
          <a:xfrm>
            <a:off x="767644" y="1443841"/>
            <a:ext cx="7526291" cy="3970318"/>
          </a:xfrm>
          <a:prstGeom prst="rect">
            <a:avLst/>
          </a:prstGeom>
          <a:noFill/>
        </p:spPr>
        <p:txBody>
          <a:bodyPr wrap="square" rtlCol="0">
            <a:spAutoFit/>
          </a:bodyPr>
          <a:lstStyle/>
          <a:p>
            <a:pPr algn="ctr">
              <a:buFont typeface="Wingdings" panose="05000000000000000000" pitchFamily="2" charset="2"/>
              <a:buNone/>
            </a:pPr>
            <a:r>
              <a:rPr lang="en-US" altLang="en-US" sz="2800" dirty="0">
                <a:latin typeface="StoneSansITCStd Medium" panose="02000603050000020004" pitchFamily="50" charset="0"/>
              </a:rPr>
              <a:t>The vast majority of those who end up petitioning the court to appoint a guardian for some person are either related to the person or a friend.</a:t>
            </a:r>
          </a:p>
          <a:p>
            <a:pPr algn="ctr">
              <a:buFont typeface="Wingdings" panose="05000000000000000000" pitchFamily="2" charset="2"/>
              <a:buNone/>
            </a:pPr>
            <a:endParaRPr lang="en-US" altLang="en-US" sz="2800" dirty="0">
              <a:latin typeface="StoneSansITCStd Medium" panose="02000603050000020004" pitchFamily="50" charset="0"/>
            </a:endParaRPr>
          </a:p>
          <a:p>
            <a:pPr algn="ctr">
              <a:buFont typeface="Wingdings" panose="05000000000000000000" pitchFamily="2" charset="2"/>
              <a:buNone/>
            </a:pPr>
            <a:endParaRPr lang="en-US" altLang="en-US" sz="2800" dirty="0">
              <a:latin typeface="StoneSansITCStd Medium" panose="02000603050000020004" pitchFamily="50" charset="0"/>
            </a:endParaRPr>
          </a:p>
          <a:p>
            <a:pPr algn="ctr"/>
            <a:r>
              <a:rPr lang="en-US" altLang="en-US" sz="2800" dirty="0">
                <a:latin typeface="StoneSansITCStd Medium" panose="02000603050000020004" pitchFamily="50" charset="0"/>
              </a:rPr>
              <a:t>However, most petitioners do not come to the decision to seek guardianship on their own, but are encouraged to do so by someone else.</a:t>
            </a:r>
          </a:p>
        </p:txBody>
      </p:sp>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26413" y="0"/>
            <a:ext cx="5299364" cy="6858000"/>
          </a:xfrm>
          <a:prstGeom prst="rect">
            <a:avLst/>
          </a:prstGeom>
        </p:spPr>
      </p:pic>
      <p:sp>
        <p:nvSpPr>
          <p:cNvPr id="10" name="TextBox 9"/>
          <p:cNvSpPr txBox="1"/>
          <p:nvPr/>
        </p:nvSpPr>
        <p:spPr>
          <a:xfrm rot="18087987">
            <a:off x="8668460" y="4695008"/>
            <a:ext cx="3882792" cy="769441"/>
          </a:xfrm>
          <a:prstGeom prst="rect">
            <a:avLst/>
          </a:prstGeom>
          <a:noFill/>
        </p:spPr>
        <p:txBody>
          <a:bodyPr wrap="square" rtlCol="0">
            <a:spAutoFit/>
          </a:bodyPr>
          <a:lstStyle/>
          <a:p>
            <a:pPr algn="ctr"/>
            <a:r>
              <a:rPr lang="en-US" sz="4400" b="1" dirty="0">
                <a:latin typeface="Ink Free" panose="03080402000500000000" pitchFamily="66" charset="0"/>
              </a:rPr>
              <a:t>Guardianship</a:t>
            </a:r>
          </a:p>
        </p:txBody>
      </p:sp>
      <p:cxnSp>
        <p:nvCxnSpPr>
          <p:cNvPr id="3" name="Straight Connector 2"/>
          <p:cNvCxnSpPr/>
          <p:nvPr/>
        </p:nvCxnSpPr>
        <p:spPr>
          <a:xfrm flipV="1">
            <a:off x="2081100" y="3608070"/>
            <a:ext cx="4899378" cy="33867"/>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2772033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TextBox 4"/>
          <p:cNvSpPr txBox="1"/>
          <p:nvPr/>
        </p:nvSpPr>
        <p:spPr>
          <a:xfrm>
            <a:off x="767644" y="1520786"/>
            <a:ext cx="7526291" cy="3816429"/>
          </a:xfrm>
          <a:prstGeom prst="rect">
            <a:avLst/>
          </a:prstGeom>
          <a:noFill/>
        </p:spPr>
        <p:txBody>
          <a:bodyPr wrap="square" rtlCol="0">
            <a:spAutoFit/>
          </a:bodyPr>
          <a:lstStyle/>
          <a:p>
            <a:pPr algn="ctr">
              <a:buFont typeface="Wingdings" panose="05000000000000000000" pitchFamily="2" charset="2"/>
              <a:buNone/>
            </a:pPr>
            <a:r>
              <a:rPr lang="en-US" altLang="en-US" sz="2800" dirty="0">
                <a:latin typeface="StoneSansITCStd Medium" panose="02000603050000020004" pitchFamily="50" charset="0"/>
              </a:rPr>
              <a:t>“We have to reject the very idea of incompetence. We need to replace it with the idea of ‘assisted competence’.  This will include a </a:t>
            </a:r>
            <a:r>
              <a:rPr lang="en-US" altLang="en-US" sz="2800" u="sng" dirty="0">
                <a:latin typeface="StoneSansITCStd Medium" panose="02000603050000020004" pitchFamily="50" charset="0"/>
              </a:rPr>
              <a:t>range of supports</a:t>
            </a:r>
            <a:r>
              <a:rPr lang="en-US" altLang="en-US" sz="2800" dirty="0">
                <a:latin typeface="StoneSansITCStd Medium" panose="02000603050000020004" pitchFamily="50" charset="0"/>
              </a:rPr>
              <a:t> that will enable individuals with cognitive disabilities to receive assistance in decision–making that will preserve their rights…”</a:t>
            </a:r>
          </a:p>
          <a:p>
            <a:pPr algn="ctr">
              <a:buFont typeface="Wingdings" panose="05000000000000000000" pitchFamily="2" charset="2"/>
              <a:buNone/>
            </a:pPr>
            <a:endParaRPr lang="en-US" altLang="en-US" sz="1200" dirty="0">
              <a:latin typeface="StoneSansITCStd Medium" panose="02000603050000020004" pitchFamily="50" charset="0"/>
            </a:endParaRPr>
          </a:p>
          <a:p>
            <a:pPr algn="r">
              <a:buFont typeface="Wingdings" panose="05000000000000000000" pitchFamily="2" charset="2"/>
              <a:buNone/>
            </a:pPr>
            <a:r>
              <a:rPr lang="en-US" altLang="en-US" dirty="0">
                <a:latin typeface="StoneSansITCStd Medium" panose="02000603050000020004" pitchFamily="50" charset="0"/>
              </a:rPr>
              <a:t>-</a:t>
            </a:r>
            <a:r>
              <a:rPr lang="en-US" altLang="en-US" sz="1600" dirty="0">
                <a:latin typeface="StoneSansITCStd Medium" panose="02000603050000020004" pitchFamily="50" charset="0"/>
              </a:rPr>
              <a:t>Thomas </a:t>
            </a:r>
            <a:r>
              <a:rPr lang="en-US" altLang="en-US" sz="1600" dirty="0" err="1">
                <a:latin typeface="StoneSansITCStd Medium" panose="02000603050000020004" pitchFamily="50" charset="0"/>
              </a:rPr>
              <a:t>Nerney</a:t>
            </a:r>
            <a:r>
              <a:rPr lang="en-US" altLang="en-US" sz="1600" dirty="0">
                <a:latin typeface="StoneSansITCStd Medium" panose="02000603050000020004" pitchFamily="50" charset="0"/>
              </a:rPr>
              <a:t>, Director of Center for Self Determination for Persons with Developmental Disabilities</a:t>
            </a:r>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60280" y="0"/>
            <a:ext cx="5299364" cy="6858000"/>
          </a:xfrm>
          <a:prstGeom prst="rect">
            <a:avLst/>
          </a:prstGeom>
        </p:spPr>
      </p:pic>
      <p:sp>
        <p:nvSpPr>
          <p:cNvPr id="10" name="TextBox 9"/>
          <p:cNvSpPr txBox="1"/>
          <p:nvPr/>
        </p:nvSpPr>
        <p:spPr>
          <a:xfrm rot="18087987">
            <a:off x="8668460" y="4695008"/>
            <a:ext cx="3882792" cy="769441"/>
          </a:xfrm>
          <a:prstGeom prst="rect">
            <a:avLst/>
          </a:prstGeom>
          <a:noFill/>
        </p:spPr>
        <p:txBody>
          <a:bodyPr wrap="square" rtlCol="0">
            <a:spAutoFit/>
          </a:bodyPr>
          <a:lstStyle/>
          <a:p>
            <a:pPr algn="ctr"/>
            <a:r>
              <a:rPr lang="en-US" sz="4400" b="1" dirty="0">
                <a:latin typeface="Ink Free" panose="03080402000500000000" pitchFamily="66" charset="0"/>
              </a:rPr>
              <a:t>Guardianship</a:t>
            </a:r>
          </a:p>
        </p:txBody>
      </p:sp>
    </p:spTree>
    <p:extLst>
      <p:ext uri="{BB962C8B-B14F-4D97-AF65-F5344CB8AC3E}">
        <p14:creationId xmlns:p14="http://schemas.microsoft.com/office/powerpoint/2010/main" val="406697913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TextBox 4"/>
          <p:cNvSpPr txBox="1"/>
          <p:nvPr/>
        </p:nvSpPr>
        <p:spPr>
          <a:xfrm>
            <a:off x="841022" y="2367171"/>
            <a:ext cx="7823200" cy="1754326"/>
          </a:xfrm>
          <a:prstGeom prst="rect">
            <a:avLst/>
          </a:prstGeom>
          <a:noFill/>
        </p:spPr>
        <p:txBody>
          <a:bodyPr wrap="square" rtlCol="0">
            <a:spAutoFit/>
          </a:bodyPr>
          <a:lstStyle/>
          <a:p>
            <a:pPr lvl="1" algn="ctr">
              <a:buFont typeface="Wingdings" panose="05000000000000000000" pitchFamily="2" charset="2"/>
              <a:buNone/>
            </a:pPr>
            <a:r>
              <a:rPr lang="en-US" altLang="en-US" sz="3600" dirty="0">
                <a:latin typeface="StoneSansITCStd Medium" panose="02000603050000020004" pitchFamily="50" charset="0"/>
              </a:rPr>
              <a:t>Must recognize incongruity of removing a person’s rights to protect them</a:t>
            </a:r>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08764" y="-22478"/>
            <a:ext cx="5299364" cy="6858000"/>
          </a:xfrm>
          <a:prstGeom prst="rect">
            <a:avLst/>
          </a:prstGeom>
        </p:spPr>
      </p:pic>
      <p:sp>
        <p:nvSpPr>
          <p:cNvPr id="10" name="TextBox 9"/>
          <p:cNvSpPr txBox="1"/>
          <p:nvPr/>
        </p:nvSpPr>
        <p:spPr>
          <a:xfrm rot="18087987">
            <a:off x="8668460" y="4695008"/>
            <a:ext cx="3882792" cy="769441"/>
          </a:xfrm>
          <a:prstGeom prst="rect">
            <a:avLst/>
          </a:prstGeom>
          <a:noFill/>
        </p:spPr>
        <p:txBody>
          <a:bodyPr wrap="square" rtlCol="0">
            <a:spAutoFit/>
          </a:bodyPr>
          <a:lstStyle/>
          <a:p>
            <a:pPr algn="ctr"/>
            <a:r>
              <a:rPr lang="en-US" sz="4400" b="1" dirty="0">
                <a:latin typeface="Ink Free" panose="03080402000500000000" pitchFamily="66" charset="0"/>
              </a:rPr>
              <a:t>Guardianship</a:t>
            </a:r>
          </a:p>
        </p:txBody>
      </p:sp>
    </p:spTree>
    <p:extLst>
      <p:ext uri="{BB962C8B-B14F-4D97-AF65-F5344CB8AC3E}">
        <p14:creationId xmlns:p14="http://schemas.microsoft.com/office/powerpoint/2010/main" val="368963997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6" name="Rectangle 1">
            <a:extLst>
              <a:ext uri="{FF2B5EF4-FFF2-40B4-BE49-F238E27FC236}">
                <a16:creationId xmlns:a16="http://schemas.microsoft.com/office/drawing/2014/main" id="{D58C1F67-66DC-45BA-930F-D6C908EDE5FE}"/>
              </a:ext>
            </a:extLst>
          </p:cNvPr>
          <p:cNvSpPr/>
          <p:nvPr/>
        </p:nvSpPr>
        <p:spPr>
          <a:xfrm rot="5400000" flipH="1">
            <a:off x="-402891" y="378469"/>
            <a:ext cx="6882422" cy="6076640"/>
          </a:xfrm>
          <a:custGeom>
            <a:avLst/>
            <a:gdLst>
              <a:gd name="connsiteX0" fmla="*/ 0 w 12193588"/>
              <a:gd name="connsiteY0" fmla="*/ 0 h 3911600"/>
              <a:gd name="connsiteX1" fmla="*/ 12193588 w 12193588"/>
              <a:gd name="connsiteY1" fmla="*/ 0 h 3911600"/>
              <a:gd name="connsiteX2" fmla="*/ 12193588 w 12193588"/>
              <a:gd name="connsiteY2" fmla="*/ 3911600 h 3911600"/>
              <a:gd name="connsiteX3" fmla="*/ 0 w 12193588"/>
              <a:gd name="connsiteY3" fmla="*/ 3911600 h 3911600"/>
              <a:gd name="connsiteX4" fmla="*/ 0 w 12193588"/>
              <a:gd name="connsiteY4" fmla="*/ 0 h 3911600"/>
              <a:gd name="connsiteX0" fmla="*/ 0 w 12193588"/>
              <a:gd name="connsiteY0" fmla="*/ 1422400 h 5334000"/>
              <a:gd name="connsiteX1" fmla="*/ 12193588 w 12193588"/>
              <a:gd name="connsiteY1" fmla="*/ 0 h 5334000"/>
              <a:gd name="connsiteX2" fmla="*/ 12193588 w 12193588"/>
              <a:gd name="connsiteY2" fmla="*/ 5334000 h 5334000"/>
              <a:gd name="connsiteX3" fmla="*/ 0 w 12193588"/>
              <a:gd name="connsiteY3" fmla="*/ 5334000 h 5334000"/>
              <a:gd name="connsiteX4" fmla="*/ 0 w 12193588"/>
              <a:gd name="connsiteY4" fmla="*/ 1422400 h 5334000"/>
              <a:gd name="connsiteX0" fmla="*/ 0 w 12193592"/>
              <a:gd name="connsiteY0" fmla="*/ 725616 h 4637216"/>
              <a:gd name="connsiteX1" fmla="*/ 12193592 w 12193592"/>
              <a:gd name="connsiteY1" fmla="*/ 0 h 4637216"/>
              <a:gd name="connsiteX2" fmla="*/ 12193588 w 12193592"/>
              <a:gd name="connsiteY2" fmla="*/ 4637216 h 4637216"/>
              <a:gd name="connsiteX3" fmla="*/ 0 w 12193592"/>
              <a:gd name="connsiteY3" fmla="*/ 4637216 h 4637216"/>
              <a:gd name="connsiteX4" fmla="*/ 0 w 12193592"/>
              <a:gd name="connsiteY4" fmla="*/ 725616 h 463721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3592" h="4637216">
                <a:moveTo>
                  <a:pt x="0" y="725616"/>
                </a:moveTo>
                <a:lnTo>
                  <a:pt x="12193592" y="0"/>
                </a:lnTo>
                <a:cubicBezTo>
                  <a:pt x="12193591" y="1545739"/>
                  <a:pt x="12193589" y="3091477"/>
                  <a:pt x="12193588" y="4637216"/>
                </a:cubicBezTo>
                <a:lnTo>
                  <a:pt x="0" y="4637216"/>
                </a:lnTo>
                <a:lnTo>
                  <a:pt x="0" y="725616"/>
                </a:lnTo>
                <a:close/>
              </a:path>
            </a:pathLst>
          </a:custGeom>
          <a:solidFill>
            <a:srgbClr val="FFCB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solidFill>
                <a:schemeClr val="bg1">
                  <a:lumMod val="85000"/>
                </a:schemeClr>
              </a:solidFill>
            </a:endParaRPr>
          </a:p>
        </p:txBody>
      </p:sp>
      <p:sp>
        <p:nvSpPr>
          <p:cNvPr id="4" name="Rectangle 3"/>
          <p:cNvSpPr txBox="1">
            <a:spLocks noChangeArrowheads="1"/>
          </p:cNvSpPr>
          <p:nvPr/>
        </p:nvSpPr>
        <p:spPr>
          <a:xfrm>
            <a:off x="0" y="2249039"/>
            <a:ext cx="5514751" cy="2359921"/>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endParaRPr lang="en-US" altLang="en-US" sz="4000" b="1" dirty="0">
              <a:latin typeface="Ink Free" panose="03080402000500000000" pitchFamily="66" charset="0"/>
            </a:endParaRPr>
          </a:p>
          <a:p>
            <a:pPr marL="0" indent="0" algn="ctr">
              <a:buNone/>
            </a:pPr>
            <a:r>
              <a:rPr lang="en-US" altLang="en-US" sz="4000" b="1" dirty="0">
                <a:latin typeface="Ink Free" panose="03080402000500000000" pitchFamily="66" charset="0"/>
              </a:rPr>
              <a:t>The # 1 thing</a:t>
            </a:r>
            <a:endParaRPr lang="en-US" altLang="en-US" sz="2400" b="1" dirty="0">
              <a:latin typeface="Ink Free" panose="03080402000500000000" pitchFamily="66" charset="0"/>
            </a:endParaRPr>
          </a:p>
        </p:txBody>
      </p:sp>
      <p:grpSp>
        <p:nvGrpSpPr>
          <p:cNvPr id="3" name="Group 2"/>
          <p:cNvGrpSpPr/>
          <p:nvPr/>
        </p:nvGrpSpPr>
        <p:grpSpPr>
          <a:xfrm>
            <a:off x="5855025" y="2820708"/>
            <a:ext cx="6228250" cy="1320698"/>
            <a:chOff x="5855025" y="2691693"/>
            <a:chExt cx="6228250" cy="1320698"/>
          </a:xfrm>
        </p:grpSpPr>
        <p:grpSp>
          <p:nvGrpSpPr>
            <p:cNvPr id="7" name="Group 6"/>
            <p:cNvGrpSpPr/>
            <p:nvPr/>
          </p:nvGrpSpPr>
          <p:grpSpPr>
            <a:xfrm>
              <a:off x="5855025" y="2691693"/>
              <a:ext cx="6228250" cy="438358"/>
              <a:chOff x="5963750" y="2691693"/>
              <a:chExt cx="6228250" cy="438358"/>
            </a:xfrm>
          </p:grpSpPr>
          <p:sp>
            <p:nvSpPr>
              <p:cNvPr id="10" name="Text Placeholder 3"/>
              <p:cNvSpPr txBox="1">
                <a:spLocks/>
              </p:cNvSpPr>
              <p:nvPr/>
            </p:nvSpPr>
            <p:spPr>
              <a:xfrm>
                <a:off x="6386517" y="2691693"/>
                <a:ext cx="5805483" cy="438358"/>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defRPr/>
                </a:pPr>
                <a:r>
                  <a:rPr lang="en-US" dirty="0">
                    <a:latin typeface="StoneSansITCStd Medium" panose="02000603050000020004" pitchFamily="50" charset="0"/>
                  </a:rPr>
                  <a:t>Caring and involved family/friends</a:t>
                </a:r>
              </a:p>
            </p:txBody>
          </p:sp>
          <p:pic>
            <p:nvPicPr>
              <p:cNvPr id="12" name="Picture 2" descr="Image result for Check box"/>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963750" y="2763726"/>
                <a:ext cx="360625" cy="366324"/>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6" name="Group 5"/>
            <p:cNvGrpSpPr/>
            <p:nvPr/>
          </p:nvGrpSpPr>
          <p:grpSpPr>
            <a:xfrm>
              <a:off x="5855026" y="3533937"/>
              <a:ext cx="6228249" cy="478454"/>
              <a:chOff x="5963750" y="3944491"/>
              <a:chExt cx="6228249" cy="478454"/>
            </a:xfrm>
          </p:grpSpPr>
          <p:sp>
            <p:nvSpPr>
              <p:cNvPr id="11" name="Text Placeholder 3"/>
              <p:cNvSpPr txBox="1">
                <a:spLocks/>
              </p:cNvSpPr>
              <p:nvPr/>
            </p:nvSpPr>
            <p:spPr>
              <a:xfrm>
                <a:off x="6386517" y="3944491"/>
                <a:ext cx="5805482" cy="478454"/>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defRPr/>
                </a:pPr>
                <a:r>
                  <a:rPr lang="en-US" dirty="0">
                    <a:latin typeface="StoneSansITCStd Medium" panose="02000603050000020004" pitchFamily="50" charset="0"/>
                  </a:rPr>
                  <a:t>Community networks/connections</a:t>
                </a:r>
              </a:p>
            </p:txBody>
          </p:sp>
          <p:pic>
            <p:nvPicPr>
              <p:cNvPr id="13" name="Picture 2" descr="Image result for Check box"/>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963750" y="4056620"/>
                <a:ext cx="360625" cy="366324"/>
              </a:xfrm>
              <a:prstGeom prst="rect">
                <a:avLst/>
              </a:prstGeom>
              <a:noFill/>
              <a:extLst>
                <a:ext uri="{909E8E84-426E-40DD-AFC4-6F175D3DCCD1}">
                  <a14:hiddenFill xmlns:a14="http://schemas.microsoft.com/office/drawing/2010/main">
                    <a:solidFill>
                      <a:srgbClr val="FFFFFF"/>
                    </a:solidFill>
                  </a14:hiddenFill>
                </a:ext>
              </a:extLst>
            </p:spPr>
          </p:pic>
        </p:grpSp>
      </p:grpSp>
      <p:sp>
        <p:nvSpPr>
          <p:cNvPr id="17" name="Content Placeholder 3"/>
          <p:cNvSpPr txBox="1">
            <a:spLocks/>
          </p:cNvSpPr>
          <p:nvPr/>
        </p:nvSpPr>
        <p:spPr>
          <a:xfrm>
            <a:off x="6815054" y="4480842"/>
            <a:ext cx="4308193" cy="513183"/>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Wingdings" panose="05000000000000000000" pitchFamily="2" charset="2"/>
              <a:buNone/>
              <a:defRPr/>
            </a:pPr>
            <a:r>
              <a:rPr lang="en-US" b="1" dirty="0">
                <a:latin typeface="StoneSansITCStd Medium" panose="02000603050000020004" pitchFamily="50" charset="0"/>
              </a:rPr>
              <a:t>Unpaid Supports</a:t>
            </a:r>
            <a:endParaRPr lang="en-US" dirty="0">
              <a:latin typeface="StoneSansITCStd Medium" panose="02000603050000020004" pitchFamily="50" charset="0"/>
            </a:endParaRPr>
          </a:p>
        </p:txBody>
      </p:sp>
      <p:sp>
        <p:nvSpPr>
          <p:cNvPr id="18" name="Content Placeholder 3"/>
          <p:cNvSpPr txBox="1">
            <a:spLocks/>
          </p:cNvSpPr>
          <p:nvPr/>
        </p:nvSpPr>
        <p:spPr>
          <a:xfrm>
            <a:off x="6815054" y="1521776"/>
            <a:ext cx="4308192" cy="959496"/>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Wingdings" panose="05000000000000000000" pitchFamily="2" charset="2"/>
              <a:buNone/>
              <a:defRPr/>
            </a:pPr>
            <a:r>
              <a:rPr lang="en-US" sz="6000" b="1" u="sng" dirty="0">
                <a:latin typeface="StoneSansITCStd Medium" panose="02000603050000020004" pitchFamily="50" charset="0"/>
              </a:rPr>
              <a:t>NETWORK</a:t>
            </a:r>
            <a:endParaRPr lang="en-US" dirty="0">
              <a:latin typeface="StoneSansITCStd Medium" panose="02000603050000020004" pitchFamily="50" charset="0"/>
            </a:endParaRPr>
          </a:p>
        </p:txBody>
      </p:sp>
    </p:spTree>
    <p:extLst>
      <p:ext uri="{BB962C8B-B14F-4D97-AF65-F5344CB8AC3E}">
        <p14:creationId xmlns:p14="http://schemas.microsoft.com/office/powerpoint/2010/main" val="393035062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1">
      <a:majorFont>
        <a:latin typeface="StoneSansITCStd SemiBold"/>
        <a:ea typeface=""/>
        <a:cs typeface=""/>
      </a:majorFont>
      <a:minorFont>
        <a:latin typeface="StoneSansITCStd Medium"/>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90A777B09505F846B311452193A07FBB" ma:contentTypeVersion="13" ma:contentTypeDescription="Create a new document." ma:contentTypeScope="" ma:versionID="3ec68e7fc63747333c988a7f377dfe4b">
  <xsd:schema xmlns:xsd="http://www.w3.org/2001/XMLSchema" xmlns:xs="http://www.w3.org/2001/XMLSchema" xmlns:p="http://schemas.microsoft.com/office/2006/metadata/properties" xmlns:ns3="c52f3507-8e06-4d1b-af4e-4955902eacfc" xmlns:ns4="2fae3982-4ce0-4509-89e9-42ef7ee79277" targetNamespace="http://schemas.microsoft.com/office/2006/metadata/properties" ma:root="true" ma:fieldsID="2f194b4b517c5f28eb0b9cde2e627484" ns3:_="" ns4:_="">
    <xsd:import namespace="c52f3507-8e06-4d1b-af4e-4955902eacfc"/>
    <xsd:import namespace="2fae3982-4ce0-4509-89e9-42ef7ee79277"/>
    <xsd:element name="properties">
      <xsd:complexType>
        <xsd:sequence>
          <xsd:element name="documentManagement">
            <xsd:complexType>
              <xsd:all>
                <xsd:element ref="ns3:SharedWithUsers" minOccurs="0"/>
                <xsd:element ref="ns3:SharedWithDetails" minOccurs="0"/>
                <xsd:element ref="ns3:SharingHintHash" minOccurs="0"/>
                <xsd:element ref="ns4:MediaServiceMetadata" minOccurs="0"/>
                <xsd:element ref="ns4:MediaServiceFastMetadata" minOccurs="0"/>
                <xsd:element ref="ns4:MediaServiceDateTaken" minOccurs="0"/>
                <xsd:element ref="ns4:MediaServiceAutoTags" minOccurs="0"/>
                <xsd:element ref="ns4:MediaServiceLocation" minOccurs="0"/>
                <xsd:element ref="ns4:MediaServiceOCR" minOccurs="0"/>
                <xsd:element ref="ns4:MediaServiceEventHashCode" minOccurs="0"/>
                <xsd:element ref="ns4:MediaServiceGenerationTime" minOccurs="0"/>
                <xsd:element ref="ns4:MediaServiceAutoKeyPoints" minOccurs="0"/>
                <xsd:element ref="ns4: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52f3507-8e06-4d1b-af4e-4955902eacfc" elementFormDefault="qualified">
    <xsd:import namespace="http://schemas.microsoft.com/office/2006/documentManagement/types"/>
    <xsd:import namespace="http://schemas.microsoft.com/office/infopath/2007/PartnerControls"/>
    <xsd:element name="SharedWithUsers" ma:index="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element name="SharingHintHash" ma:index="10" nillable="true" ma:displayName="Sharing Hint Hash" ma:description="" ma:hidden="true" ma:internalName="SharingHintHash"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2fae3982-4ce0-4509-89e9-42ef7ee79277" elementFormDefault="qualified">
    <xsd:import namespace="http://schemas.microsoft.com/office/2006/documentManagement/types"/>
    <xsd:import namespace="http://schemas.microsoft.com/office/infopath/2007/PartnerControls"/>
    <xsd:element name="MediaServiceMetadata" ma:index="11" nillable="true" ma:displayName="MediaServiceMetadata" ma:description="" ma:hidden="true" ma:internalName="MediaServiceMetadata" ma:readOnly="true">
      <xsd:simpleType>
        <xsd:restriction base="dms:Note"/>
      </xsd:simpleType>
    </xsd:element>
    <xsd:element name="MediaServiceFastMetadata" ma:index="12" nillable="true" ma:displayName="MediaServiceFastMetadata" ma:description="" ma:hidden="true" ma:internalName="MediaServiceFastMetadata" ma:readOnly="true">
      <xsd:simpleType>
        <xsd:restriction base="dms:Note"/>
      </xsd:simpleType>
    </xsd:element>
    <xsd:element name="MediaServiceDateTaken" ma:index="13" nillable="true" ma:displayName="MediaServiceDateTaken" ma:description="" ma:hidden="true" ma:internalName="MediaServiceDateTaken" ma:readOnly="true">
      <xsd:simpleType>
        <xsd:restriction base="dms:Text"/>
      </xsd:simpleType>
    </xsd:element>
    <xsd:element name="MediaServiceAutoTags" ma:index="14" nillable="true" ma:displayName="MediaServiceAutoTags" ma:description="" ma:internalName="MediaServiceAutoTags" ma:readOnly="true">
      <xsd:simpleType>
        <xsd:restriction base="dms:Text"/>
      </xsd:simpleType>
    </xsd:element>
    <xsd:element name="MediaServiceLocation" ma:index="15" nillable="true" ma:displayName="MediaServiceLocation" ma:description="" ma:internalName="MediaServiceLocation" ma:readOnly="true">
      <xsd:simpleType>
        <xsd:restriction base="dms:Text"/>
      </xsd:simpleType>
    </xsd:element>
    <xsd:element name="MediaServiceOCR" ma:index="16" nillable="true" ma:displayName="MediaServiceOCR" ma:internalName="MediaServiceOCR" ma:readOnly="true">
      <xsd:simpleType>
        <xsd:restriction base="dms:Note">
          <xsd:maxLength value="255"/>
        </xsd:restriction>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AutoKeyPoints" ma:index="19" nillable="true" ma:displayName="MediaServiceAutoKeyPoints" ma:hidden="true" ma:internalName="MediaServiceAutoKeyPoints" ma:readOnly="true">
      <xsd:simpleType>
        <xsd:restriction base="dms:Note"/>
      </xsd:simpleType>
    </xsd:element>
    <xsd:element name="MediaServiceKeyPoints" ma:index="20" nillable="true" ma:displayName="KeyPoints" ma:internalName="MediaServiceKeyPoint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9DE62DBE-ADA7-49E9-ABC8-D12584155F7B}">
  <ds:schemaRefs>
    <ds:schemaRef ds:uri="http://schemas.microsoft.com/sharepoint/v3/contenttype/forms"/>
  </ds:schemaRefs>
</ds:datastoreItem>
</file>

<file path=customXml/itemProps2.xml><?xml version="1.0" encoding="utf-8"?>
<ds:datastoreItem xmlns:ds="http://schemas.openxmlformats.org/officeDocument/2006/customXml" ds:itemID="{E03BA95D-21CA-4B80-B4F2-D50B184458B8}">
  <ds:schemaRefs>
    <ds:schemaRef ds:uri="http://purl.org/dc/elements/1.1/"/>
    <ds:schemaRef ds:uri="http://schemas.microsoft.com/office/2006/metadata/properties"/>
    <ds:schemaRef ds:uri="2fae3982-4ce0-4509-89e9-42ef7ee79277"/>
    <ds:schemaRef ds:uri="http://schemas.microsoft.com/office/2006/documentManagement/types"/>
    <ds:schemaRef ds:uri="http://purl.org/dc/terms/"/>
    <ds:schemaRef ds:uri="http://schemas.openxmlformats.org/package/2006/metadata/core-properties"/>
    <ds:schemaRef ds:uri="http://purl.org/dc/dcmitype/"/>
    <ds:schemaRef ds:uri="c52f3507-8e06-4d1b-af4e-4955902eacfc"/>
    <ds:schemaRef ds:uri="http://schemas.microsoft.com/office/infopath/2007/PartnerControls"/>
    <ds:schemaRef ds:uri="http://www.w3.org/XML/1998/namespace"/>
  </ds:schemaRefs>
</ds:datastoreItem>
</file>

<file path=customXml/itemProps3.xml><?xml version="1.0" encoding="utf-8"?>
<ds:datastoreItem xmlns:ds="http://schemas.openxmlformats.org/officeDocument/2006/customXml" ds:itemID="{D1456675-7FA3-414C-83DD-58312B91DF9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c52f3507-8e06-4d1b-af4e-4955902eacfc"/>
    <ds:schemaRef ds:uri="2fae3982-4ce0-4509-89e9-42ef7ee79277"/>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19298</TotalTime>
  <Words>1448</Words>
  <Application>Microsoft Office PowerPoint</Application>
  <PresentationFormat>Widescreen</PresentationFormat>
  <Paragraphs>196</Paragraphs>
  <Slides>32</Slides>
  <Notes>3</Notes>
  <HiddenSlides>0</HiddenSlides>
  <MMClips>2</MMClips>
  <ScaleCrop>false</ScaleCrop>
  <HeadingPairs>
    <vt:vector size="6" baseType="variant">
      <vt:variant>
        <vt:lpstr>Fonts Used</vt:lpstr>
      </vt:variant>
      <vt:variant>
        <vt:i4>8</vt:i4>
      </vt:variant>
      <vt:variant>
        <vt:lpstr>Theme</vt:lpstr>
      </vt:variant>
      <vt:variant>
        <vt:i4>2</vt:i4>
      </vt:variant>
      <vt:variant>
        <vt:lpstr>Slide Titles</vt:lpstr>
      </vt:variant>
      <vt:variant>
        <vt:i4>32</vt:i4>
      </vt:variant>
    </vt:vector>
  </HeadingPairs>
  <TitlesOfParts>
    <vt:vector size="42" baseType="lpstr">
      <vt:lpstr>Arial</vt:lpstr>
      <vt:lpstr>Calibri</vt:lpstr>
      <vt:lpstr>Calibri Light</vt:lpstr>
      <vt:lpstr>Ink Free</vt:lpstr>
      <vt:lpstr>StoneSansITCStd Medium</vt:lpstr>
      <vt:lpstr>StoneSansITCStd SemiBold</vt:lpstr>
      <vt:lpstr>Trebuchet MS</vt:lpstr>
      <vt:lpstr>Wingdings</vt:lpstr>
      <vt:lpstr>Office Theme</vt:lpstr>
      <vt:lpstr>1_Office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Who in WI can use Supported Decision-Making agreements?</vt:lpstr>
      <vt:lpstr>Honoring the Ability to Make Choices</vt:lpstr>
      <vt:lpstr>Honoring the Ability to Make Choices</vt:lpstr>
      <vt:lpstr>Opportunities for Choice-Making</vt:lpstr>
      <vt:lpstr>Opportunities with Implementation in WI?</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Stephanie  Mitschell</dc:creator>
  <cp:lastModifiedBy>Clissa, Fil P - BPDD</cp:lastModifiedBy>
  <cp:revision>219</cp:revision>
  <cp:lastPrinted>2019-08-20T17:50:02Z</cp:lastPrinted>
  <dcterms:created xsi:type="dcterms:W3CDTF">2017-01-17T17:35:28Z</dcterms:created>
  <dcterms:modified xsi:type="dcterms:W3CDTF">2019-09-13T19:18:00Z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0x01010090A777B09505F846B311452193A07FBB</vt:lpwstr>
  </property>
</Properties>
</file>