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3"/>
  </p:notesMasterIdLst>
  <p:handoutMasterIdLst>
    <p:handoutMasterId r:id="rId34"/>
  </p:handoutMasterIdLst>
  <p:sldIdLst>
    <p:sldId id="256" r:id="rId2"/>
    <p:sldId id="283" r:id="rId3"/>
    <p:sldId id="309" r:id="rId4"/>
    <p:sldId id="297" r:id="rId5"/>
    <p:sldId id="257" r:id="rId6"/>
    <p:sldId id="295" r:id="rId7"/>
    <p:sldId id="271" r:id="rId8"/>
    <p:sldId id="274" r:id="rId9"/>
    <p:sldId id="323" r:id="rId10"/>
    <p:sldId id="270" r:id="rId11"/>
    <p:sldId id="302" r:id="rId12"/>
    <p:sldId id="310" r:id="rId13"/>
    <p:sldId id="329" r:id="rId14"/>
    <p:sldId id="328" r:id="rId15"/>
    <p:sldId id="301" r:id="rId16"/>
    <p:sldId id="300" r:id="rId17"/>
    <p:sldId id="303" r:id="rId18"/>
    <p:sldId id="275" r:id="rId19"/>
    <p:sldId id="304" r:id="rId20"/>
    <p:sldId id="288" r:id="rId21"/>
    <p:sldId id="308" r:id="rId22"/>
    <p:sldId id="298" r:id="rId23"/>
    <p:sldId id="314" r:id="rId24"/>
    <p:sldId id="313" r:id="rId25"/>
    <p:sldId id="317" r:id="rId26"/>
    <p:sldId id="316" r:id="rId27"/>
    <p:sldId id="319" r:id="rId28"/>
    <p:sldId id="320" r:id="rId29"/>
    <p:sldId id="321" r:id="rId30"/>
    <p:sldId id="325" r:id="rId31"/>
    <p:sldId id="281"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21E"/>
    <a:srgbClr val="00CC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8" autoAdjust="0"/>
    <p:restoredTop sz="74551" autoAdjust="0"/>
  </p:normalViewPr>
  <p:slideViewPr>
    <p:cSldViewPr snapToGrid="0">
      <p:cViewPr varScale="1">
        <p:scale>
          <a:sx n="37" d="100"/>
          <a:sy n="37" d="100"/>
        </p:scale>
        <p:origin x="774"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C8707-87F9-4444-90C5-BAA6469580A2}" type="doc">
      <dgm:prSet loTypeId="urn:microsoft.com/office/officeart/2005/8/layout/hList7" loCatId="list" qsTypeId="urn:microsoft.com/office/officeart/2005/8/quickstyle/3d2" qsCatId="3D" csTypeId="urn:microsoft.com/office/officeart/2005/8/colors/accent1_2" csCatId="accent1" phldr="1"/>
      <dgm:spPr/>
      <dgm:t>
        <a:bodyPr/>
        <a:lstStyle/>
        <a:p>
          <a:endParaRPr lang="en-US"/>
        </a:p>
      </dgm:t>
    </dgm:pt>
    <dgm:pt modelId="{0474BD9B-1987-4FE0-967E-024D420DE7B9}">
      <dgm:prSet phldrT="[Text]" custT="1"/>
      <dgm:spPr>
        <a:solidFill>
          <a:srgbClr val="C00000"/>
        </a:solidFill>
        <a:effectLst>
          <a:outerShdw blurRad="50800" dist="50800" dir="5400000" algn="ctr" rotWithShape="0">
            <a:srgbClr val="000000"/>
          </a:outerShdw>
        </a:effectLst>
      </dgm:spPr>
      <dgm:t>
        <a:bodyPr/>
        <a:lstStyle/>
        <a:p>
          <a:r>
            <a:rPr lang="en-US" sz="1400" b="1" dirty="0">
              <a:solidFill>
                <a:schemeClr val="bg1"/>
              </a:solidFill>
              <a:latin typeface="Arial" panose="020B0604020202020204" pitchFamily="34" charset="0"/>
              <a:cs typeface="Arial" panose="020B0604020202020204" pitchFamily="34" charset="0"/>
            </a:rPr>
            <a:t>Power of Attorney, medical proxy</a:t>
          </a:r>
        </a:p>
      </dgm:t>
    </dgm:pt>
    <dgm:pt modelId="{F2FD3D4D-42A3-4FE9-BAC8-BC9A15FFD1E0}" type="parTrans" cxnId="{24CA42E7-ED3B-4433-9650-8D0E63ACEB32}">
      <dgm:prSet/>
      <dgm:spPr/>
      <dgm:t>
        <a:bodyPr/>
        <a:lstStyle/>
        <a:p>
          <a:endParaRPr lang="en-US"/>
        </a:p>
      </dgm:t>
    </dgm:pt>
    <dgm:pt modelId="{F8BED959-F953-400D-8C4D-1BD78755DFDD}" type="sibTrans" cxnId="{24CA42E7-ED3B-4433-9650-8D0E63ACEB32}">
      <dgm:prSet/>
      <dgm:spPr/>
      <dgm:t>
        <a:bodyPr/>
        <a:lstStyle/>
        <a:p>
          <a:endParaRPr lang="en-US"/>
        </a:p>
      </dgm:t>
    </dgm:pt>
    <dgm:pt modelId="{80801988-A5B7-40A0-B4C0-B01400D7CB0A}">
      <dgm:prSet phldrT="[Text]" custT="1"/>
      <dgm:spPr>
        <a:solidFill>
          <a:srgbClr val="7030A0"/>
        </a:solidFill>
      </dgm:spPr>
      <dgm:t>
        <a:bodyPr/>
        <a:lstStyle/>
        <a:p>
          <a:r>
            <a:rPr lang="en-US" sz="1400" b="1" dirty="0">
              <a:solidFill>
                <a:schemeClr val="bg1"/>
              </a:solidFill>
              <a:latin typeface="Arial" panose="020B0604020202020204" pitchFamily="34" charset="0"/>
              <a:cs typeface="Arial" panose="020B0604020202020204" pitchFamily="34" charset="0"/>
            </a:rPr>
            <a:t>Limited or Full Guardianship</a:t>
          </a:r>
        </a:p>
      </dgm:t>
    </dgm:pt>
    <dgm:pt modelId="{6319505C-003E-4933-913A-A18AD7DCAAA2}" type="parTrans" cxnId="{0EBBCDCD-FBF4-4FA4-BEC3-5981DDF13BD2}">
      <dgm:prSet/>
      <dgm:spPr/>
      <dgm:t>
        <a:bodyPr/>
        <a:lstStyle/>
        <a:p>
          <a:endParaRPr lang="en-US"/>
        </a:p>
      </dgm:t>
    </dgm:pt>
    <dgm:pt modelId="{E54DDC8D-3598-4CCF-85D0-3065126F0143}" type="sibTrans" cxnId="{0EBBCDCD-FBF4-4FA4-BEC3-5981DDF13BD2}">
      <dgm:prSet/>
      <dgm:spPr/>
      <dgm:t>
        <a:bodyPr/>
        <a:lstStyle/>
        <a:p>
          <a:endParaRPr lang="en-US"/>
        </a:p>
      </dgm:t>
    </dgm:pt>
    <dgm:pt modelId="{76CC6127-16B3-4414-8DDF-C9584D0EF19F}">
      <dgm:prSet custT="1"/>
      <dgm:spPr>
        <a:solidFill>
          <a:schemeClr val="accent6">
            <a:lumMod val="75000"/>
          </a:schemeClr>
        </a:solidFill>
      </dgm:spPr>
      <dgm:t>
        <a:bodyPr/>
        <a:lstStyle/>
        <a:p>
          <a:r>
            <a:rPr lang="en-US" sz="1400" b="1" dirty="0">
              <a:solidFill>
                <a:schemeClr val="bg1"/>
              </a:solidFill>
              <a:latin typeface="Arial" panose="020B0604020202020204" pitchFamily="34" charset="0"/>
              <a:cs typeface="Arial" panose="020B0604020202020204" pitchFamily="34" charset="0"/>
            </a:rPr>
            <a:t>Release forms</a:t>
          </a:r>
        </a:p>
      </dgm:t>
    </dgm:pt>
    <dgm:pt modelId="{CCECF525-6851-4994-B24F-6C32D4387505}" type="parTrans" cxnId="{B4EF8779-F28F-43B6-9F7A-DEBF278F90A0}">
      <dgm:prSet/>
      <dgm:spPr/>
      <dgm:t>
        <a:bodyPr/>
        <a:lstStyle/>
        <a:p>
          <a:endParaRPr lang="en-US"/>
        </a:p>
      </dgm:t>
    </dgm:pt>
    <dgm:pt modelId="{BCE7B83E-77F0-46A0-938C-465150E7104D}" type="sibTrans" cxnId="{B4EF8779-F28F-43B6-9F7A-DEBF278F90A0}">
      <dgm:prSet/>
      <dgm:spPr/>
      <dgm:t>
        <a:bodyPr/>
        <a:lstStyle/>
        <a:p>
          <a:endParaRPr lang="en-US"/>
        </a:p>
      </dgm:t>
    </dgm:pt>
    <dgm:pt modelId="{CDE37DF6-363B-4D40-8620-B6854D9B237E}">
      <dgm:prSet phldrT="[Text]" custT="1"/>
      <dgm:spPr>
        <a:solidFill>
          <a:srgbClr val="F7921E"/>
        </a:solidFill>
      </dgm:spPr>
      <dgm:t>
        <a:bodyPr/>
        <a:lstStyle/>
        <a:p>
          <a:r>
            <a:rPr lang="en-US" sz="1400" b="1" dirty="0">
              <a:solidFill>
                <a:schemeClr val="bg1"/>
              </a:solidFill>
              <a:latin typeface="Arial" panose="020B0604020202020204" pitchFamily="34" charset="0"/>
              <a:cs typeface="Arial" panose="020B0604020202020204" pitchFamily="34" charset="0"/>
            </a:rPr>
            <a:t>Supported Decision Making agreements (Wisconsin</a:t>
          </a:r>
          <a:r>
            <a:rPr lang="en-US" sz="1200" b="1" dirty="0">
              <a:solidFill>
                <a:schemeClr val="bg1"/>
              </a:solidFill>
              <a:latin typeface="Arial" panose="020B0604020202020204" pitchFamily="34" charset="0"/>
              <a:cs typeface="Arial" panose="020B0604020202020204" pitchFamily="34" charset="0"/>
            </a:rPr>
            <a:t>)</a:t>
          </a:r>
        </a:p>
      </dgm:t>
    </dgm:pt>
    <dgm:pt modelId="{26039DCF-D889-4865-A0E7-328491DEF5DF}" type="parTrans" cxnId="{371A5BAA-2F61-48BC-A120-D4B0EF2DABE4}">
      <dgm:prSet/>
      <dgm:spPr/>
      <dgm:t>
        <a:bodyPr/>
        <a:lstStyle/>
        <a:p>
          <a:endParaRPr lang="en-US"/>
        </a:p>
      </dgm:t>
    </dgm:pt>
    <dgm:pt modelId="{4D059943-AB20-4ADA-A525-3DDF7924A885}" type="sibTrans" cxnId="{371A5BAA-2F61-48BC-A120-D4B0EF2DABE4}">
      <dgm:prSet/>
      <dgm:spPr/>
      <dgm:t>
        <a:bodyPr/>
        <a:lstStyle/>
        <a:p>
          <a:endParaRPr lang="en-US"/>
        </a:p>
      </dgm:t>
    </dgm:pt>
    <dgm:pt modelId="{868AF8BF-D831-4470-B247-C42C452310CE}">
      <dgm:prSet custT="1"/>
      <dgm:spPr>
        <a:solidFill>
          <a:srgbClr val="7030A0"/>
        </a:solidFill>
      </dgm:spPr>
      <dgm:t>
        <a:bodyPr/>
        <a:lstStyle/>
        <a:p>
          <a:r>
            <a:rPr lang="en-US" altLang="en-US" sz="1200" dirty="0">
              <a:solidFill>
                <a:schemeClr val="bg1"/>
              </a:solidFill>
            </a:rPr>
            <a:t>Transfers some or all decision-making authority from the Person to a court-appointed Guardian.</a:t>
          </a:r>
          <a:endParaRPr lang="en-US" sz="1200" dirty="0">
            <a:solidFill>
              <a:schemeClr val="bg1"/>
            </a:solidFill>
          </a:endParaRPr>
        </a:p>
      </dgm:t>
    </dgm:pt>
    <dgm:pt modelId="{604EA642-278B-4B29-A109-0BCB88D36ED1}" type="parTrans" cxnId="{5FB04146-C68B-4D49-8343-51DAFAF03FA6}">
      <dgm:prSet/>
      <dgm:spPr/>
      <dgm:t>
        <a:bodyPr/>
        <a:lstStyle/>
        <a:p>
          <a:endParaRPr lang="en-US"/>
        </a:p>
      </dgm:t>
    </dgm:pt>
    <dgm:pt modelId="{DE41B93E-955A-4B41-A428-CDD26E1DE3A7}" type="sibTrans" cxnId="{5FB04146-C68B-4D49-8343-51DAFAF03FA6}">
      <dgm:prSet/>
      <dgm:spPr/>
      <dgm:t>
        <a:bodyPr/>
        <a:lstStyle/>
        <a:p>
          <a:endParaRPr lang="en-US"/>
        </a:p>
      </dgm:t>
    </dgm:pt>
    <dgm:pt modelId="{FF7B71F9-7055-4391-82A1-C2B31D40B0A9}">
      <dgm:prSet phldrT="[Text]" custT="1"/>
      <dgm:spPr>
        <a:solidFill>
          <a:srgbClr val="C00000"/>
        </a:solidFill>
        <a:effectLst>
          <a:outerShdw blurRad="50800" dist="50800" dir="5400000" algn="ctr" rotWithShape="0">
            <a:srgbClr val="000000"/>
          </a:outerShdw>
        </a:effectLst>
      </dgm:spPr>
      <dgm:t>
        <a:bodyPr/>
        <a:lstStyle/>
        <a:p>
          <a:r>
            <a:rPr lang="en-US" sz="1100" dirty="0">
              <a:solidFill>
                <a:schemeClr val="bg1"/>
              </a:solidFill>
            </a:rPr>
            <a:t>Formal legal arrangements that permit others to act on the Person’s behalf.</a:t>
          </a:r>
        </a:p>
      </dgm:t>
    </dgm:pt>
    <dgm:pt modelId="{FC8B986E-27B1-4519-B516-80AA964A574F}" type="parTrans" cxnId="{8DD46336-8F2C-4226-AAC5-7F6597AD2C74}">
      <dgm:prSet/>
      <dgm:spPr/>
      <dgm:t>
        <a:bodyPr/>
        <a:lstStyle/>
        <a:p>
          <a:endParaRPr lang="en-US"/>
        </a:p>
      </dgm:t>
    </dgm:pt>
    <dgm:pt modelId="{9742D30D-847F-4437-B153-D17B45CB40CD}" type="sibTrans" cxnId="{8DD46336-8F2C-4226-AAC5-7F6597AD2C74}">
      <dgm:prSet/>
      <dgm:spPr/>
      <dgm:t>
        <a:bodyPr/>
        <a:lstStyle/>
        <a:p>
          <a:endParaRPr lang="en-US"/>
        </a:p>
      </dgm:t>
    </dgm:pt>
    <dgm:pt modelId="{A5655A63-E110-4FAE-8CA9-81C70464ABC4}">
      <dgm:prSet phldrT="[Text]" custT="1"/>
      <dgm:spPr>
        <a:solidFill>
          <a:srgbClr val="F7921E"/>
        </a:solidFill>
      </dgm:spPr>
      <dgm:t>
        <a:bodyPr/>
        <a:lstStyle/>
        <a:p>
          <a:r>
            <a:rPr lang="en-US" sz="1200" dirty="0">
              <a:solidFill>
                <a:schemeClr val="bg1"/>
              </a:solidFill>
            </a:rPr>
            <a:t>Person makes all their own decisions. Person identifies area of the life in which they want support, identifies a Supporter(s) to help them gather information, compare options, and communicate their decisions to others. </a:t>
          </a:r>
        </a:p>
      </dgm:t>
    </dgm:pt>
    <dgm:pt modelId="{EB89C31C-EBD1-446B-88DF-F61C5009755A}" type="parTrans" cxnId="{8F765074-6D47-4AFD-9897-EAFF0FE97686}">
      <dgm:prSet/>
      <dgm:spPr/>
      <dgm:t>
        <a:bodyPr/>
        <a:lstStyle/>
        <a:p>
          <a:endParaRPr lang="en-US"/>
        </a:p>
      </dgm:t>
    </dgm:pt>
    <dgm:pt modelId="{FE0F384D-0218-48C2-B51D-80305758D4B7}" type="sibTrans" cxnId="{8F765074-6D47-4AFD-9897-EAFF0FE97686}">
      <dgm:prSet/>
      <dgm:spPr/>
      <dgm:t>
        <a:bodyPr/>
        <a:lstStyle/>
        <a:p>
          <a:endParaRPr lang="en-US"/>
        </a:p>
      </dgm:t>
    </dgm:pt>
    <dgm:pt modelId="{1FDF968B-F3CF-44C7-BDC4-96EC11C329AB}">
      <dgm:prSet custT="1"/>
      <dgm:spPr>
        <a:solidFill>
          <a:schemeClr val="accent6">
            <a:lumMod val="75000"/>
          </a:schemeClr>
        </a:solidFill>
      </dgm:spPr>
      <dgm:t>
        <a:bodyPr/>
        <a:lstStyle/>
        <a:p>
          <a:r>
            <a:rPr lang="en-US" sz="1200" dirty="0">
              <a:solidFill>
                <a:schemeClr val="bg1"/>
              </a:solidFill>
            </a:rPr>
            <a:t>Person signs release forms authorizing a specific person(s) access to certain kinds of records (health, financial, etc.). </a:t>
          </a:r>
        </a:p>
      </dgm:t>
    </dgm:pt>
    <dgm:pt modelId="{7150B550-8006-4E85-A310-91AD28F5E5B4}" type="parTrans" cxnId="{7987ED79-6C12-46A9-8811-47B2DAD79C4C}">
      <dgm:prSet/>
      <dgm:spPr/>
      <dgm:t>
        <a:bodyPr/>
        <a:lstStyle/>
        <a:p>
          <a:endParaRPr lang="en-US"/>
        </a:p>
      </dgm:t>
    </dgm:pt>
    <dgm:pt modelId="{8D754D2F-A01A-49E7-A809-633E22AC92BE}" type="sibTrans" cxnId="{7987ED79-6C12-46A9-8811-47B2DAD79C4C}">
      <dgm:prSet/>
      <dgm:spPr/>
      <dgm:t>
        <a:bodyPr/>
        <a:lstStyle/>
        <a:p>
          <a:endParaRPr lang="en-US"/>
        </a:p>
      </dgm:t>
    </dgm:pt>
    <dgm:pt modelId="{88117F4B-18CB-4392-B4E0-6F61590A232F}">
      <dgm:prSet custT="1"/>
      <dgm:spPr>
        <a:solidFill>
          <a:schemeClr val="accent6">
            <a:lumMod val="75000"/>
          </a:schemeClr>
        </a:solidFill>
      </dgm:spPr>
      <dgm:t>
        <a:bodyPr/>
        <a:lstStyle/>
        <a:p>
          <a:r>
            <a:rPr lang="en-US" sz="1200" dirty="0">
              <a:solidFill>
                <a:schemeClr val="bg1"/>
              </a:solidFill>
            </a:rPr>
            <a:t>Some release forms may allow a person to select certain records to be released while retaining privacy over others. </a:t>
          </a:r>
        </a:p>
      </dgm:t>
    </dgm:pt>
    <dgm:pt modelId="{DBF660E6-5C57-4CDE-AFC0-0983D3411857}" type="parTrans" cxnId="{50556142-8AFA-47CE-81E3-80E063F102C1}">
      <dgm:prSet/>
      <dgm:spPr/>
      <dgm:t>
        <a:bodyPr/>
        <a:lstStyle/>
        <a:p>
          <a:endParaRPr lang="en-US"/>
        </a:p>
      </dgm:t>
    </dgm:pt>
    <dgm:pt modelId="{BAA06064-40D2-4E5B-BCC6-AB1F5D725BF8}" type="sibTrans" cxnId="{50556142-8AFA-47CE-81E3-80E063F102C1}">
      <dgm:prSet/>
      <dgm:spPr/>
      <dgm:t>
        <a:bodyPr/>
        <a:lstStyle/>
        <a:p>
          <a:endParaRPr lang="en-US"/>
        </a:p>
      </dgm:t>
    </dgm:pt>
    <dgm:pt modelId="{F5D02A7A-4471-48BB-BC37-1DE698F0D67E}">
      <dgm:prSet phldrT="[Text]" custT="1"/>
      <dgm:spPr>
        <a:solidFill>
          <a:srgbClr val="F7921E"/>
        </a:solidFill>
      </dgm:spPr>
      <dgm:t>
        <a:bodyPr/>
        <a:lstStyle/>
        <a:p>
          <a:r>
            <a:rPr lang="en-US" sz="1200" dirty="0">
              <a:solidFill>
                <a:schemeClr val="bg1"/>
              </a:solidFill>
            </a:rPr>
            <a:t>The Supported Decision-Making agreement outlines what types of decisions the Person wants support and the role of the Supporter.</a:t>
          </a:r>
        </a:p>
      </dgm:t>
    </dgm:pt>
    <dgm:pt modelId="{5BC14E62-7BAC-411F-B86D-FA8BD15F6FAB}" type="parTrans" cxnId="{BA213A49-88A2-468E-A886-C6231911024C}">
      <dgm:prSet/>
      <dgm:spPr/>
      <dgm:t>
        <a:bodyPr/>
        <a:lstStyle/>
        <a:p>
          <a:endParaRPr lang="en-US"/>
        </a:p>
      </dgm:t>
    </dgm:pt>
    <dgm:pt modelId="{020E2E1D-6678-4329-A109-6F02AA2FCDF6}" type="sibTrans" cxnId="{BA213A49-88A2-468E-A886-C6231911024C}">
      <dgm:prSet/>
      <dgm:spPr/>
      <dgm:t>
        <a:bodyPr/>
        <a:lstStyle/>
        <a:p>
          <a:endParaRPr lang="en-US"/>
        </a:p>
      </dgm:t>
    </dgm:pt>
    <dgm:pt modelId="{6AAAF5CE-EA3A-407F-886D-FC2D3F4BE22C}">
      <dgm:prSet phldrT="[Text]" custT="1"/>
      <dgm:spPr>
        <a:solidFill>
          <a:srgbClr val="F7921E"/>
        </a:solidFill>
      </dgm:spPr>
      <dgm:t>
        <a:bodyPr/>
        <a:lstStyle/>
        <a:p>
          <a:r>
            <a:rPr lang="en-US" sz="1200" dirty="0">
              <a:solidFill>
                <a:schemeClr val="bg1"/>
              </a:solidFill>
            </a:rPr>
            <a:t>Agreement can be changed or stopped at any time by the Person or Supporter</a:t>
          </a:r>
          <a:r>
            <a:rPr lang="en-US" sz="1100" dirty="0">
              <a:solidFill>
                <a:schemeClr val="bg1"/>
              </a:solidFill>
            </a:rPr>
            <a:t>.</a:t>
          </a:r>
        </a:p>
      </dgm:t>
    </dgm:pt>
    <dgm:pt modelId="{9331FD62-A18E-4399-AC0A-1403CF9BC6A8}" type="parTrans" cxnId="{5978CD77-5ED2-480F-986E-C24A06545EF7}">
      <dgm:prSet/>
      <dgm:spPr/>
      <dgm:t>
        <a:bodyPr/>
        <a:lstStyle/>
        <a:p>
          <a:endParaRPr lang="en-US"/>
        </a:p>
      </dgm:t>
    </dgm:pt>
    <dgm:pt modelId="{8C6C5601-2BFD-4D85-933C-45A92AE1E75A}" type="sibTrans" cxnId="{5978CD77-5ED2-480F-986E-C24A06545EF7}">
      <dgm:prSet/>
      <dgm:spPr/>
      <dgm:t>
        <a:bodyPr/>
        <a:lstStyle/>
        <a:p>
          <a:endParaRPr lang="en-US"/>
        </a:p>
      </dgm:t>
    </dgm:pt>
    <dgm:pt modelId="{87CD8B6C-B9DC-4BE9-90FE-4FE05773EA37}">
      <dgm:prSet custT="1"/>
      <dgm:spPr>
        <a:solidFill>
          <a:schemeClr val="accent1">
            <a:lumMod val="75000"/>
          </a:schemeClr>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Representative payee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100" dirty="0">
            <a:solidFill>
              <a:schemeClr val="bg1"/>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rPr>
            <a:t>The Social Security Administration (SSA) appoints an individual/organization to receive SSI/SSDI benefits for a person who cannot manage or direct the management of their own benefits.</a:t>
          </a:r>
        </a:p>
        <a:p>
          <a:pPr marL="0" marR="0" lvl="0" indent="0" algn="l"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rPr>
            <a:t>To change a Representative Payee, the Person must complete an application process with the SSA</a:t>
          </a:r>
          <a:r>
            <a:rPr lang="en-US" sz="1100" dirty="0">
              <a:solidFill>
                <a:schemeClr val="bg1"/>
              </a:solidFill>
            </a:rPr>
            <a:t>.</a:t>
          </a:r>
        </a:p>
      </dgm:t>
    </dgm:pt>
    <dgm:pt modelId="{103AB996-51D5-48EE-B88C-CE3982FB1C69}" type="parTrans" cxnId="{A1D16404-ED7A-4007-94C8-FE68747508C1}">
      <dgm:prSet/>
      <dgm:spPr/>
      <dgm:t>
        <a:bodyPr/>
        <a:lstStyle/>
        <a:p>
          <a:endParaRPr lang="en-US"/>
        </a:p>
      </dgm:t>
    </dgm:pt>
    <dgm:pt modelId="{53243CED-E8C7-4AA8-9277-75B62055D0DD}" type="sibTrans" cxnId="{A1D16404-ED7A-4007-94C8-FE68747508C1}">
      <dgm:prSet/>
      <dgm:spPr/>
      <dgm:t>
        <a:bodyPr/>
        <a:lstStyle/>
        <a:p>
          <a:endParaRPr lang="en-US"/>
        </a:p>
      </dgm:t>
    </dgm:pt>
    <dgm:pt modelId="{44A411BD-76A4-4351-BD26-4C9920482376}">
      <dgm:prSet phldrT="[Text]" custT="1"/>
      <dgm:spPr>
        <a:solidFill>
          <a:srgbClr val="C00000"/>
        </a:solidFill>
        <a:effectLst>
          <a:outerShdw blurRad="50800" dist="50800" dir="5400000" algn="ctr" rotWithShape="0">
            <a:srgbClr val="000000"/>
          </a:outerShdw>
        </a:effectLst>
      </dgm:spPr>
      <dgm:t>
        <a:bodyPr/>
        <a:lstStyle/>
        <a:p>
          <a:r>
            <a:rPr lang="en-US" sz="1100" dirty="0">
              <a:solidFill>
                <a:schemeClr val="bg1"/>
              </a:solidFill>
            </a:rPr>
            <a:t>Medical Proxy documents appoint a proxy/agent to express a person’s wishes and make health care decisions for the person if the person cannot speak for themselves.</a:t>
          </a:r>
        </a:p>
      </dgm:t>
    </dgm:pt>
    <dgm:pt modelId="{22D3B473-7FFE-48DB-922E-F22D2D25D341}" type="parTrans" cxnId="{1CA78FF5-94AE-445C-B738-2012EE1FBBE5}">
      <dgm:prSet/>
      <dgm:spPr/>
      <dgm:t>
        <a:bodyPr/>
        <a:lstStyle/>
        <a:p>
          <a:endParaRPr lang="en-US"/>
        </a:p>
      </dgm:t>
    </dgm:pt>
    <dgm:pt modelId="{CF77B85E-40FE-4765-9F6A-7206A96A8AE1}" type="sibTrans" cxnId="{1CA78FF5-94AE-445C-B738-2012EE1FBBE5}">
      <dgm:prSet/>
      <dgm:spPr/>
      <dgm:t>
        <a:bodyPr/>
        <a:lstStyle/>
        <a:p>
          <a:endParaRPr lang="en-US"/>
        </a:p>
      </dgm:t>
    </dgm:pt>
    <dgm:pt modelId="{84C7E9F0-620B-4A76-8704-8B3A2278096E}">
      <dgm:prSet phldrT="[Text]" custT="1"/>
      <dgm:spPr>
        <a:solidFill>
          <a:srgbClr val="C00000"/>
        </a:solidFill>
        <a:effectLst>
          <a:outerShdw blurRad="50800" dist="50800" dir="5400000" algn="ctr" rotWithShape="0">
            <a:srgbClr val="000000"/>
          </a:outerShdw>
        </a:effectLst>
      </dgm:spPr>
      <dgm:t>
        <a:bodyPr/>
        <a:lstStyle/>
        <a:p>
          <a:r>
            <a:rPr lang="en-US" sz="1100" dirty="0">
              <a:solidFill>
                <a:schemeClr val="bg1"/>
              </a:solidFill>
            </a:rPr>
            <a:t>Powers of Attorney (POA) designate another (a POA) individual to make certain decisions (generally health care or financial) on the Person’s behalf. POAs can be set up in different ways. Some POAs are activated only when a person is incapacitated. Or a POA can be written so an individual other that the Person is always the designated decision maker in certain areas. </a:t>
          </a:r>
        </a:p>
      </dgm:t>
    </dgm:pt>
    <dgm:pt modelId="{1752B0B1-49F7-4367-A69A-59D0F38F91AF}" type="parTrans" cxnId="{0B91E1C1-F54C-4FDF-8FC6-398A8393F2F4}">
      <dgm:prSet/>
      <dgm:spPr/>
      <dgm:t>
        <a:bodyPr/>
        <a:lstStyle/>
        <a:p>
          <a:endParaRPr lang="en-US"/>
        </a:p>
      </dgm:t>
    </dgm:pt>
    <dgm:pt modelId="{446CDECC-0774-40FE-BBEF-ED6387FCCB12}" type="sibTrans" cxnId="{0B91E1C1-F54C-4FDF-8FC6-398A8393F2F4}">
      <dgm:prSet/>
      <dgm:spPr/>
      <dgm:t>
        <a:bodyPr/>
        <a:lstStyle/>
        <a:p>
          <a:endParaRPr lang="en-US"/>
        </a:p>
      </dgm:t>
    </dgm:pt>
    <dgm:pt modelId="{9094DA15-7817-4829-90F0-78019002EC00}">
      <dgm:prSet custT="1"/>
      <dgm:spPr>
        <a:solidFill>
          <a:srgbClr val="7030A0"/>
        </a:solidFill>
      </dgm:spPr>
      <dgm:t>
        <a:bodyPr/>
        <a:lstStyle/>
        <a:p>
          <a:r>
            <a:rPr lang="en-US" sz="1200" dirty="0">
              <a:solidFill>
                <a:schemeClr val="bg1"/>
              </a:solidFill>
            </a:rPr>
            <a:t> Once guardianship is granted by the courts it is difficult (and costly) to modify or reverse the guardianship; any changes must be made through a formal court process. </a:t>
          </a:r>
        </a:p>
      </dgm:t>
    </dgm:pt>
    <dgm:pt modelId="{DD162D83-7982-499C-A122-EA3E824669B9}" type="parTrans" cxnId="{54D8ED7D-75CE-4E07-8BBA-8928B6C451BC}">
      <dgm:prSet/>
      <dgm:spPr/>
      <dgm:t>
        <a:bodyPr/>
        <a:lstStyle/>
        <a:p>
          <a:endParaRPr lang="en-US"/>
        </a:p>
      </dgm:t>
    </dgm:pt>
    <dgm:pt modelId="{C53E6DAC-9261-4B67-A9AF-C1BA6B0BD7EC}" type="sibTrans" cxnId="{54D8ED7D-75CE-4E07-8BBA-8928B6C451BC}">
      <dgm:prSet/>
      <dgm:spPr/>
      <dgm:t>
        <a:bodyPr/>
        <a:lstStyle/>
        <a:p>
          <a:endParaRPr lang="en-US"/>
        </a:p>
      </dgm:t>
    </dgm:pt>
    <dgm:pt modelId="{47A32928-9F75-4458-8314-CE3A76081EC8}">
      <dgm:prSet custT="1"/>
      <dgm:spPr>
        <a:solidFill>
          <a:schemeClr val="accent6">
            <a:lumMod val="75000"/>
          </a:schemeClr>
        </a:solidFill>
      </dgm:spPr>
      <dgm:t>
        <a:bodyPr/>
        <a:lstStyle/>
        <a:p>
          <a:r>
            <a:rPr lang="en-US" sz="1200" dirty="0">
              <a:solidFill>
                <a:schemeClr val="bg1"/>
              </a:solidFill>
            </a:rPr>
            <a:t>Some release forms may provide one-time or time-limited access to records, others releases may remain in effect in perpetuity. </a:t>
          </a:r>
        </a:p>
      </dgm:t>
    </dgm:pt>
    <dgm:pt modelId="{5FB353E1-50FA-438F-85E4-E2E72D96E665}" type="parTrans" cxnId="{93583DCA-0E83-4130-8312-730C47D075F7}">
      <dgm:prSet/>
      <dgm:spPr/>
      <dgm:t>
        <a:bodyPr/>
        <a:lstStyle/>
        <a:p>
          <a:endParaRPr lang="en-US"/>
        </a:p>
      </dgm:t>
    </dgm:pt>
    <dgm:pt modelId="{3549B4A7-6B0F-4187-B32F-B5EEF52E3AF6}" type="sibTrans" cxnId="{93583DCA-0E83-4130-8312-730C47D075F7}">
      <dgm:prSet/>
      <dgm:spPr/>
      <dgm:t>
        <a:bodyPr/>
        <a:lstStyle/>
        <a:p>
          <a:endParaRPr lang="en-US"/>
        </a:p>
      </dgm:t>
    </dgm:pt>
    <dgm:pt modelId="{B41BE393-546D-42D8-86F0-A9C754133727}" type="pres">
      <dgm:prSet presAssocID="{612C8707-87F9-4444-90C5-BAA6469580A2}" presName="Name0" presStyleCnt="0">
        <dgm:presLayoutVars>
          <dgm:dir/>
          <dgm:resizeHandles val="exact"/>
        </dgm:presLayoutVars>
      </dgm:prSet>
      <dgm:spPr/>
    </dgm:pt>
    <dgm:pt modelId="{6EA4818C-9F18-40A5-B756-A118C9589B64}" type="pres">
      <dgm:prSet presAssocID="{612C8707-87F9-4444-90C5-BAA6469580A2}" presName="fgShape" presStyleLbl="fgShp" presStyleIdx="0" presStyleCnt="1" custFlipVert="1" custScaleY="49550" custLinFactNeighborX="852" custLinFactNeighborY="59835"/>
      <dgm:spPr>
        <a:gradFill rotWithShape="0">
          <a:gsLst>
            <a:gs pos="0">
              <a:schemeClr val="tx1"/>
            </a:gs>
            <a:gs pos="50000">
              <a:schemeClr val="tx1">
                <a:lumMod val="50000"/>
              </a:schemeClr>
            </a:gs>
            <a:gs pos="100000">
              <a:schemeClr val="bg1">
                <a:lumMod val="95000"/>
                <a:lumOff val="5000"/>
              </a:schemeClr>
            </a:gs>
          </a:gsLst>
          <a:lin ang="5400000" scaled="0"/>
        </a:gradFill>
      </dgm:spPr>
    </dgm:pt>
    <dgm:pt modelId="{4E18C861-CB15-4464-8597-9AC43A4D3421}" type="pres">
      <dgm:prSet presAssocID="{612C8707-87F9-4444-90C5-BAA6469580A2}" presName="linComp" presStyleCnt="0"/>
      <dgm:spPr/>
    </dgm:pt>
    <dgm:pt modelId="{BE9AAD67-9AE5-434D-A816-D1BB96ADAC9A}" type="pres">
      <dgm:prSet presAssocID="{76CC6127-16B3-4414-8DDF-C9584D0EF19F}" presName="compNode" presStyleCnt="0"/>
      <dgm:spPr/>
    </dgm:pt>
    <dgm:pt modelId="{A35F449F-DE30-472F-BD69-AA0871382BE6}" type="pres">
      <dgm:prSet presAssocID="{76CC6127-16B3-4414-8DDF-C9584D0EF19F}" presName="bkgdShape" presStyleLbl="node1" presStyleIdx="0" presStyleCnt="5" custScaleX="92238" custLinFactNeighborX="-897" custLinFactNeighborY="-569"/>
      <dgm:spPr/>
    </dgm:pt>
    <dgm:pt modelId="{6F21C248-E2A1-4567-A6E7-51BF94E28114}" type="pres">
      <dgm:prSet presAssocID="{76CC6127-16B3-4414-8DDF-C9584D0EF19F}" presName="nodeTx" presStyleLbl="node1" presStyleIdx="0" presStyleCnt="5">
        <dgm:presLayoutVars>
          <dgm:bulletEnabled val="1"/>
        </dgm:presLayoutVars>
      </dgm:prSet>
      <dgm:spPr/>
    </dgm:pt>
    <dgm:pt modelId="{707B92C0-E8FC-4DBE-BA36-E0F9F05A1D90}" type="pres">
      <dgm:prSet presAssocID="{76CC6127-16B3-4414-8DDF-C9584D0EF19F}" presName="invisiNode" presStyleLbl="node1" presStyleIdx="0" presStyleCnt="5"/>
      <dgm:spPr/>
    </dgm:pt>
    <dgm:pt modelId="{D765C587-C94E-4F01-9225-19190710ADA1}" type="pres">
      <dgm:prSet presAssocID="{76CC6127-16B3-4414-8DDF-C9584D0EF19F}" presName="imagNode" presStyleLbl="fgImgPlace1" presStyleIdx="0" presStyleCnt="5" custScaleX="42588" custScaleY="47369" custLinFactNeighborX="-2582" custLinFactNeighborY="6362"/>
      <dgm:spPr>
        <a:prstGeom prst="roundRect">
          <a:avLst/>
        </a:prstGeom>
        <a:blipFill dpi="0" rotWithShape="1">
          <a:blip xmlns:r="http://schemas.openxmlformats.org/officeDocument/2006/relationships" r:embed="rId1">
            <a:alphaModFix amt="0"/>
          </a:blip>
          <a:srcRect/>
          <a:stretch>
            <a:fillRect l="-16000" r="-16000"/>
          </a:stretch>
        </a:blipFill>
      </dgm:spPr>
    </dgm:pt>
    <dgm:pt modelId="{93B975EB-D9C5-4016-9F5A-EB991F28FE2E}" type="pres">
      <dgm:prSet presAssocID="{BCE7B83E-77F0-46A0-938C-465150E7104D}" presName="sibTrans" presStyleLbl="sibTrans2D1" presStyleIdx="0" presStyleCnt="0"/>
      <dgm:spPr/>
    </dgm:pt>
    <dgm:pt modelId="{D58ECFB2-897B-4B08-AE15-10783A43F939}" type="pres">
      <dgm:prSet presAssocID="{CDE37DF6-363B-4D40-8620-B6854D9B237E}" presName="compNode" presStyleCnt="0"/>
      <dgm:spPr/>
    </dgm:pt>
    <dgm:pt modelId="{C64D43FF-F23A-4DE8-90DA-D32C0A6839F9}" type="pres">
      <dgm:prSet presAssocID="{CDE37DF6-363B-4D40-8620-B6854D9B237E}" presName="bkgdShape" presStyleLbl="node1" presStyleIdx="1" presStyleCnt="5" custLinFactNeighborX="-524" custLinFactNeighborY="619"/>
      <dgm:spPr/>
    </dgm:pt>
    <dgm:pt modelId="{41D735B0-4437-42AC-8CDD-7E2D6153A3D9}" type="pres">
      <dgm:prSet presAssocID="{CDE37DF6-363B-4D40-8620-B6854D9B237E}" presName="nodeTx" presStyleLbl="node1" presStyleIdx="1" presStyleCnt="5">
        <dgm:presLayoutVars>
          <dgm:bulletEnabled val="1"/>
        </dgm:presLayoutVars>
      </dgm:prSet>
      <dgm:spPr/>
    </dgm:pt>
    <dgm:pt modelId="{E8657B64-FE07-4E6D-AE34-33E2C6A7AA8D}" type="pres">
      <dgm:prSet presAssocID="{CDE37DF6-363B-4D40-8620-B6854D9B237E}" presName="invisiNode" presStyleLbl="node1" presStyleIdx="1" presStyleCnt="5"/>
      <dgm:spPr/>
    </dgm:pt>
    <dgm:pt modelId="{E94379EA-CFBB-4780-B2CB-9DE3EDAE61CC}" type="pres">
      <dgm:prSet presAssocID="{CDE37DF6-363B-4D40-8620-B6854D9B237E}" presName="imagNode" presStyleLbl="fgImgPlace1" presStyleIdx="1" presStyleCnt="5" custScaleX="70366" custScaleY="70366" custLinFactNeighborX="-2112" custLinFactNeighborY="16050"/>
      <dgm:spPr>
        <a:blipFill dpi="0" rotWithShape="1">
          <a:blip xmlns:r="http://schemas.openxmlformats.org/officeDocument/2006/relationships" r:embed="rId2">
            <a:alphaModFix amt="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eam"/>
        </a:ext>
      </dgm:extLst>
    </dgm:pt>
    <dgm:pt modelId="{997FA575-64E6-4979-8119-232342E3F472}" type="pres">
      <dgm:prSet presAssocID="{4D059943-AB20-4ADA-A525-3DDF7924A885}" presName="sibTrans" presStyleLbl="sibTrans2D1" presStyleIdx="0" presStyleCnt="0"/>
      <dgm:spPr/>
    </dgm:pt>
    <dgm:pt modelId="{428F4C6B-4D3D-4D72-AE89-D6740FF86F8D}" type="pres">
      <dgm:prSet presAssocID="{87CD8B6C-B9DC-4BE9-90FE-4FE05773EA37}" presName="compNode" presStyleCnt="0"/>
      <dgm:spPr/>
    </dgm:pt>
    <dgm:pt modelId="{256B9713-DC93-4A8E-82FF-3E6E91326ED9}" type="pres">
      <dgm:prSet presAssocID="{87CD8B6C-B9DC-4BE9-90FE-4FE05773EA37}" presName="bkgdShape" presStyleLbl="node1" presStyleIdx="2" presStyleCnt="5"/>
      <dgm:spPr/>
    </dgm:pt>
    <dgm:pt modelId="{D6F8270F-7AA9-4871-9B48-2E7F20BECC39}" type="pres">
      <dgm:prSet presAssocID="{87CD8B6C-B9DC-4BE9-90FE-4FE05773EA37}" presName="nodeTx" presStyleLbl="node1" presStyleIdx="2" presStyleCnt="5">
        <dgm:presLayoutVars>
          <dgm:bulletEnabled val="1"/>
        </dgm:presLayoutVars>
      </dgm:prSet>
      <dgm:spPr/>
    </dgm:pt>
    <dgm:pt modelId="{A1BCB06A-8B9D-4AA7-8CDE-937E979DA7FA}" type="pres">
      <dgm:prSet presAssocID="{87CD8B6C-B9DC-4BE9-90FE-4FE05773EA37}" presName="invisiNode" presStyleLbl="node1" presStyleIdx="2" presStyleCnt="5"/>
      <dgm:spPr/>
    </dgm:pt>
    <dgm:pt modelId="{551EF8BD-9BB2-4751-A916-50807193000E}" type="pres">
      <dgm:prSet presAssocID="{87CD8B6C-B9DC-4BE9-90FE-4FE05773EA37}" presName="imagNode" presStyleLbl="fgImgPlace1" presStyleIdx="2" presStyleCnt="5" custScaleX="70366" custScaleY="70366" custLinFactNeighborY="21118"/>
      <dgm:spPr>
        <a:blipFill dpi="0" rotWithShape="1">
          <a:blip xmlns:r="http://schemas.openxmlformats.org/officeDocument/2006/relationships" r:embed="rId4">
            <a:alphaModFix amt="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 r="-1000"/>
          </a:stretch>
        </a:blipFill>
      </dgm:spPr>
      <dgm:extLst>
        <a:ext uri="{E40237B7-FDA0-4F09-8148-C483321AD2D9}">
          <dgm14:cNvPr xmlns:dgm14="http://schemas.microsoft.com/office/drawing/2010/diagram" id="0" name="" descr="User"/>
        </a:ext>
      </dgm:extLst>
    </dgm:pt>
    <dgm:pt modelId="{695A7950-5F75-4D31-9DEA-011C3AA35D8A}" type="pres">
      <dgm:prSet presAssocID="{53243CED-E8C7-4AA8-9277-75B62055D0DD}" presName="sibTrans" presStyleLbl="sibTrans2D1" presStyleIdx="0" presStyleCnt="0"/>
      <dgm:spPr/>
    </dgm:pt>
    <dgm:pt modelId="{45AB94D4-E4EF-410F-A55C-4124EC15008E}" type="pres">
      <dgm:prSet presAssocID="{0474BD9B-1987-4FE0-967E-024D420DE7B9}" presName="compNode" presStyleCnt="0"/>
      <dgm:spPr/>
    </dgm:pt>
    <dgm:pt modelId="{10A44C73-820F-4447-BEFA-F04461F4AA40}" type="pres">
      <dgm:prSet presAssocID="{0474BD9B-1987-4FE0-967E-024D420DE7B9}" presName="bkgdShape" presStyleLbl="node1" presStyleIdx="3" presStyleCnt="5"/>
      <dgm:spPr/>
    </dgm:pt>
    <dgm:pt modelId="{885B00F3-3CE3-4FC9-AA7C-7CE3FA571EE0}" type="pres">
      <dgm:prSet presAssocID="{0474BD9B-1987-4FE0-967E-024D420DE7B9}" presName="nodeTx" presStyleLbl="node1" presStyleIdx="3" presStyleCnt="5">
        <dgm:presLayoutVars>
          <dgm:bulletEnabled val="1"/>
        </dgm:presLayoutVars>
      </dgm:prSet>
      <dgm:spPr/>
    </dgm:pt>
    <dgm:pt modelId="{D3D69EFD-29BE-4525-A0D8-FF338EBB668D}" type="pres">
      <dgm:prSet presAssocID="{0474BD9B-1987-4FE0-967E-024D420DE7B9}" presName="invisiNode" presStyleLbl="node1" presStyleIdx="3" presStyleCnt="5"/>
      <dgm:spPr/>
    </dgm:pt>
    <dgm:pt modelId="{CB8F2D78-3F90-47CE-BBB9-014758DE6DFE}" type="pres">
      <dgm:prSet presAssocID="{0474BD9B-1987-4FE0-967E-024D420DE7B9}" presName="imagNode" presStyleLbl="fgImgPlace1" presStyleIdx="3" presStyleCnt="5" custScaleX="70366" custScaleY="70366" custLinFactNeighborX="845" custLinFactNeighborY="11345"/>
      <dgm:spPr>
        <a:blipFill dpi="0" rotWithShape="1">
          <a:blip xmlns:r="http://schemas.openxmlformats.org/officeDocument/2006/relationships" r:embed="rId6">
            <a:alphaModFix amt="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Meeting"/>
        </a:ext>
      </dgm:extLst>
    </dgm:pt>
    <dgm:pt modelId="{D82E1D47-B362-4C33-AD0D-B2918E1EDF5B}" type="pres">
      <dgm:prSet presAssocID="{F8BED959-F953-400D-8C4D-1BD78755DFDD}" presName="sibTrans" presStyleLbl="sibTrans2D1" presStyleIdx="0" presStyleCnt="0"/>
      <dgm:spPr/>
    </dgm:pt>
    <dgm:pt modelId="{D0D81EEB-B921-4F15-8E3D-4F582EAA05CF}" type="pres">
      <dgm:prSet presAssocID="{80801988-A5B7-40A0-B4C0-B01400D7CB0A}" presName="compNode" presStyleCnt="0"/>
      <dgm:spPr/>
    </dgm:pt>
    <dgm:pt modelId="{9C7A5E03-D924-4B3F-AE7C-CE16C8A5988C}" type="pres">
      <dgm:prSet presAssocID="{80801988-A5B7-40A0-B4C0-B01400D7CB0A}" presName="bkgdShape" presStyleLbl="node1" presStyleIdx="4" presStyleCnt="5"/>
      <dgm:spPr/>
    </dgm:pt>
    <dgm:pt modelId="{E4B1F558-187C-469A-A140-6B7490A0BE2F}" type="pres">
      <dgm:prSet presAssocID="{80801988-A5B7-40A0-B4C0-B01400D7CB0A}" presName="nodeTx" presStyleLbl="node1" presStyleIdx="4" presStyleCnt="5">
        <dgm:presLayoutVars>
          <dgm:bulletEnabled val="1"/>
        </dgm:presLayoutVars>
      </dgm:prSet>
      <dgm:spPr/>
    </dgm:pt>
    <dgm:pt modelId="{15F53EA0-BB41-4F45-B58C-D2259046C302}" type="pres">
      <dgm:prSet presAssocID="{80801988-A5B7-40A0-B4C0-B01400D7CB0A}" presName="invisiNode" presStyleLbl="node1" presStyleIdx="4" presStyleCnt="5"/>
      <dgm:spPr/>
    </dgm:pt>
    <dgm:pt modelId="{2223FEB4-16D8-4C03-9B4F-287F85A3DC77}" type="pres">
      <dgm:prSet presAssocID="{80801988-A5B7-40A0-B4C0-B01400D7CB0A}" presName="imagNode" presStyleLbl="fgImgPlace1" presStyleIdx="4" presStyleCnt="5" custScaleX="70366" custScaleY="70366" custLinFactNeighborX="1093" custLinFactNeighborY="16937"/>
      <dgm:spPr>
        <a:solidFill>
          <a:srgbClr val="7030A0">
            <a:alpha val="0"/>
          </a:srgbClr>
        </a:solidFill>
        <a:effectLst/>
      </dgm:spPr>
    </dgm:pt>
  </dgm:ptLst>
  <dgm:cxnLst>
    <dgm:cxn modelId="{27B7DB00-C6B2-4085-934C-42C605ABFE32}" type="presOf" srcId="{BCE7B83E-77F0-46A0-938C-465150E7104D}" destId="{93B975EB-D9C5-4016-9F5A-EB991F28FE2E}" srcOrd="0" destOrd="0" presId="urn:microsoft.com/office/officeart/2005/8/layout/hList7"/>
    <dgm:cxn modelId="{A1D16404-ED7A-4007-94C8-FE68747508C1}" srcId="{612C8707-87F9-4444-90C5-BAA6469580A2}" destId="{87CD8B6C-B9DC-4BE9-90FE-4FE05773EA37}" srcOrd="2" destOrd="0" parTransId="{103AB996-51D5-48EE-B88C-CE3982FB1C69}" sibTransId="{53243CED-E8C7-4AA8-9277-75B62055D0DD}"/>
    <dgm:cxn modelId="{FA279510-825A-47B0-95C4-A0FD0A7C89A3}" type="presOf" srcId="{88117F4B-18CB-4392-B4E0-6F61590A232F}" destId="{A35F449F-DE30-472F-BD69-AA0871382BE6}" srcOrd="0" destOrd="2" presId="urn:microsoft.com/office/officeart/2005/8/layout/hList7"/>
    <dgm:cxn modelId="{4C029E11-1F75-4438-93D2-4AE5CF5BE37F}" type="presOf" srcId="{0474BD9B-1987-4FE0-967E-024D420DE7B9}" destId="{10A44C73-820F-4447-BEFA-F04461F4AA40}" srcOrd="0" destOrd="0" presId="urn:microsoft.com/office/officeart/2005/8/layout/hList7"/>
    <dgm:cxn modelId="{18B17519-EE36-4A62-BDE4-8E6B4D379014}" type="presOf" srcId="{47A32928-9F75-4458-8314-CE3A76081EC8}" destId="{6F21C248-E2A1-4567-A6E7-51BF94E28114}" srcOrd="1" destOrd="3" presId="urn:microsoft.com/office/officeart/2005/8/layout/hList7"/>
    <dgm:cxn modelId="{6A47101D-666E-420A-B850-92BEE491C13F}" type="presOf" srcId="{1FDF968B-F3CF-44C7-BDC4-96EC11C329AB}" destId="{A35F449F-DE30-472F-BD69-AA0871382BE6}" srcOrd="0" destOrd="1" presId="urn:microsoft.com/office/officeart/2005/8/layout/hList7"/>
    <dgm:cxn modelId="{48B98F24-3C60-4410-B94F-309509F5006E}" type="presOf" srcId="{47A32928-9F75-4458-8314-CE3A76081EC8}" destId="{A35F449F-DE30-472F-BD69-AA0871382BE6}" srcOrd="0" destOrd="3" presId="urn:microsoft.com/office/officeart/2005/8/layout/hList7"/>
    <dgm:cxn modelId="{1DEB872E-6E8F-4475-A03C-41B1352E4146}" type="presOf" srcId="{76CC6127-16B3-4414-8DDF-C9584D0EF19F}" destId="{6F21C248-E2A1-4567-A6E7-51BF94E28114}" srcOrd="1" destOrd="0" presId="urn:microsoft.com/office/officeart/2005/8/layout/hList7"/>
    <dgm:cxn modelId="{E9DF032F-E24C-4DC9-B8EA-315C0364BC87}" type="presOf" srcId="{F5D02A7A-4471-48BB-BC37-1DE698F0D67E}" destId="{C64D43FF-F23A-4DE8-90DA-D32C0A6839F9}" srcOrd="0" destOrd="2" presId="urn:microsoft.com/office/officeart/2005/8/layout/hList7"/>
    <dgm:cxn modelId="{744F0934-4FE3-4AA4-9FBE-AAFEE873DF78}" type="presOf" srcId="{A5655A63-E110-4FAE-8CA9-81C70464ABC4}" destId="{C64D43FF-F23A-4DE8-90DA-D32C0A6839F9}" srcOrd="0" destOrd="1" presId="urn:microsoft.com/office/officeart/2005/8/layout/hList7"/>
    <dgm:cxn modelId="{8DD46336-8F2C-4226-AAC5-7F6597AD2C74}" srcId="{0474BD9B-1987-4FE0-967E-024D420DE7B9}" destId="{FF7B71F9-7055-4391-82A1-C2B31D40B0A9}" srcOrd="0" destOrd="0" parTransId="{FC8B986E-27B1-4519-B516-80AA964A574F}" sibTransId="{9742D30D-847F-4437-B153-D17B45CB40CD}"/>
    <dgm:cxn modelId="{8D6D4F38-3A08-4C54-9F46-5CC4B0A82167}" type="presOf" srcId="{F5D02A7A-4471-48BB-BC37-1DE698F0D67E}" destId="{41D735B0-4437-42AC-8CDD-7E2D6153A3D9}" srcOrd="1" destOrd="2" presId="urn:microsoft.com/office/officeart/2005/8/layout/hList7"/>
    <dgm:cxn modelId="{256B113E-9943-45B1-913C-8711F439A9E7}" type="presOf" srcId="{868AF8BF-D831-4470-B247-C42C452310CE}" destId="{9C7A5E03-D924-4B3F-AE7C-CE16C8A5988C}" srcOrd="0" destOrd="1" presId="urn:microsoft.com/office/officeart/2005/8/layout/hList7"/>
    <dgm:cxn modelId="{5C28D95E-B85A-44E4-9DD6-2C788AAE572F}" type="presOf" srcId="{1FDF968B-F3CF-44C7-BDC4-96EC11C329AB}" destId="{6F21C248-E2A1-4567-A6E7-51BF94E28114}" srcOrd="1" destOrd="1" presId="urn:microsoft.com/office/officeart/2005/8/layout/hList7"/>
    <dgm:cxn modelId="{26194A60-A13B-4FD5-B18F-245728E33951}" type="presOf" srcId="{0474BD9B-1987-4FE0-967E-024D420DE7B9}" destId="{885B00F3-3CE3-4FC9-AA7C-7CE3FA571EE0}" srcOrd="1" destOrd="0" presId="urn:microsoft.com/office/officeart/2005/8/layout/hList7"/>
    <dgm:cxn modelId="{50556142-8AFA-47CE-81E3-80E063F102C1}" srcId="{76CC6127-16B3-4414-8DDF-C9584D0EF19F}" destId="{88117F4B-18CB-4392-B4E0-6F61590A232F}" srcOrd="1" destOrd="0" parTransId="{DBF660E6-5C57-4CDE-AFC0-0983D3411857}" sibTransId="{BAA06064-40D2-4E5B-BCC6-AB1F5D725BF8}"/>
    <dgm:cxn modelId="{5FB04146-C68B-4D49-8343-51DAFAF03FA6}" srcId="{80801988-A5B7-40A0-B4C0-B01400D7CB0A}" destId="{868AF8BF-D831-4470-B247-C42C452310CE}" srcOrd="0" destOrd="0" parTransId="{604EA642-278B-4B29-A109-0BCB88D36ED1}" sibTransId="{DE41B93E-955A-4B41-A428-CDD26E1DE3A7}"/>
    <dgm:cxn modelId="{BA213A49-88A2-468E-A886-C6231911024C}" srcId="{CDE37DF6-363B-4D40-8620-B6854D9B237E}" destId="{F5D02A7A-4471-48BB-BC37-1DE698F0D67E}" srcOrd="1" destOrd="0" parTransId="{5BC14E62-7BAC-411F-B86D-FA8BD15F6FAB}" sibTransId="{020E2E1D-6678-4329-A109-6F02AA2FCDF6}"/>
    <dgm:cxn modelId="{5EFA916B-F72F-4B7D-9E4F-EA9D17DDEFA9}" type="presOf" srcId="{6AAAF5CE-EA3A-407F-886D-FC2D3F4BE22C}" destId="{C64D43FF-F23A-4DE8-90DA-D32C0A6839F9}" srcOrd="0" destOrd="3" presId="urn:microsoft.com/office/officeart/2005/8/layout/hList7"/>
    <dgm:cxn modelId="{971DB472-14A3-4F05-BE10-39A67064E836}" type="presOf" srcId="{4D059943-AB20-4ADA-A525-3DDF7924A885}" destId="{997FA575-64E6-4979-8119-232342E3F472}" srcOrd="0" destOrd="0" presId="urn:microsoft.com/office/officeart/2005/8/layout/hList7"/>
    <dgm:cxn modelId="{A785C472-DD18-4AB4-B3CD-E2EFC4BB7D4C}" type="presOf" srcId="{80801988-A5B7-40A0-B4C0-B01400D7CB0A}" destId="{9C7A5E03-D924-4B3F-AE7C-CE16C8A5988C}" srcOrd="0" destOrd="0" presId="urn:microsoft.com/office/officeart/2005/8/layout/hList7"/>
    <dgm:cxn modelId="{DC080074-F0DC-44AA-B13F-AFF1E10411E7}" type="presOf" srcId="{6AAAF5CE-EA3A-407F-886D-FC2D3F4BE22C}" destId="{41D735B0-4437-42AC-8CDD-7E2D6153A3D9}" srcOrd="1" destOrd="3" presId="urn:microsoft.com/office/officeart/2005/8/layout/hList7"/>
    <dgm:cxn modelId="{8F765074-6D47-4AFD-9897-EAFF0FE97686}" srcId="{CDE37DF6-363B-4D40-8620-B6854D9B237E}" destId="{A5655A63-E110-4FAE-8CA9-81C70464ABC4}" srcOrd="0" destOrd="0" parTransId="{EB89C31C-EBD1-446B-88DF-F61C5009755A}" sibTransId="{FE0F384D-0218-48C2-B51D-80305758D4B7}"/>
    <dgm:cxn modelId="{00DBC875-BC80-4754-9225-FFBF6BE5E26F}" type="presOf" srcId="{A5655A63-E110-4FAE-8CA9-81C70464ABC4}" destId="{41D735B0-4437-42AC-8CDD-7E2D6153A3D9}" srcOrd="1" destOrd="1" presId="urn:microsoft.com/office/officeart/2005/8/layout/hList7"/>
    <dgm:cxn modelId="{5978CD77-5ED2-480F-986E-C24A06545EF7}" srcId="{CDE37DF6-363B-4D40-8620-B6854D9B237E}" destId="{6AAAF5CE-EA3A-407F-886D-FC2D3F4BE22C}" srcOrd="2" destOrd="0" parTransId="{9331FD62-A18E-4399-AC0A-1403CF9BC6A8}" sibTransId="{8C6C5601-2BFD-4D85-933C-45A92AE1E75A}"/>
    <dgm:cxn modelId="{1D958278-AA6B-4A91-9F9D-B00E13F0A1F1}" type="presOf" srcId="{612C8707-87F9-4444-90C5-BAA6469580A2}" destId="{B41BE393-546D-42D8-86F0-A9C754133727}" srcOrd="0" destOrd="0" presId="urn:microsoft.com/office/officeart/2005/8/layout/hList7"/>
    <dgm:cxn modelId="{B4EF8779-F28F-43B6-9F7A-DEBF278F90A0}" srcId="{612C8707-87F9-4444-90C5-BAA6469580A2}" destId="{76CC6127-16B3-4414-8DDF-C9584D0EF19F}" srcOrd="0" destOrd="0" parTransId="{CCECF525-6851-4994-B24F-6C32D4387505}" sibTransId="{BCE7B83E-77F0-46A0-938C-465150E7104D}"/>
    <dgm:cxn modelId="{7987ED79-6C12-46A9-8811-47B2DAD79C4C}" srcId="{76CC6127-16B3-4414-8DDF-C9584D0EF19F}" destId="{1FDF968B-F3CF-44C7-BDC4-96EC11C329AB}" srcOrd="0" destOrd="0" parTransId="{7150B550-8006-4E85-A310-91AD28F5E5B4}" sibTransId="{8D754D2F-A01A-49E7-A809-633E22AC92BE}"/>
    <dgm:cxn modelId="{54D8ED7D-75CE-4E07-8BBA-8928B6C451BC}" srcId="{80801988-A5B7-40A0-B4C0-B01400D7CB0A}" destId="{9094DA15-7817-4829-90F0-78019002EC00}" srcOrd="1" destOrd="0" parTransId="{DD162D83-7982-499C-A122-EA3E824669B9}" sibTransId="{C53E6DAC-9261-4B67-A9AF-C1BA6B0BD7EC}"/>
    <dgm:cxn modelId="{B0A05586-D217-4789-9EEC-F3DB3A233E3C}" type="presOf" srcId="{FF7B71F9-7055-4391-82A1-C2B31D40B0A9}" destId="{10A44C73-820F-4447-BEFA-F04461F4AA40}" srcOrd="0" destOrd="1" presId="urn:microsoft.com/office/officeart/2005/8/layout/hList7"/>
    <dgm:cxn modelId="{D1129C8B-D227-4D51-903B-5B9117996DE2}" type="presOf" srcId="{CDE37DF6-363B-4D40-8620-B6854D9B237E}" destId="{41D735B0-4437-42AC-8CDD-7E2D6153A3D9}" srcOrd="1" destOrd="0" presId="urn:microsoft.com/office/officeart/2005/8/layout/hList7"/>
    <dgm:cxn modelId="{DDBF358F-AE02-4569-B862-A1AA3DC374C7}" type="presOf" srcId="{84C7E9F0-620B-4A76-8704-8B3A2278096E}" destId="{10A44C73-820F-4447-BEFA-F04461F4AA40}" srcOrd="0" destOrd="2" presId="urn:microsoft.com/office/officeart/2005/8/layout/hList7"/>
    <dgm:cxn modelId="{B74CE18F-2147-4808-B388-2E4EA57B8427}" type="presOf" srcId="{9094DA15-7817-4829-90F0-78019002EC00}" destId="{9C7A5E03-D924-4B3F-AE7C-CE16C8A5988C}" srcOrd="0" destOrd="2" presId="urn:microsoft.com/office/officeart/2005/8/layout/hList7"/>
    <dgm:cxn modelId="{08DF6C99-CFF4-4146-8720-EFBA66CE6C1B}" type="presOf" srcId="{53243CED-E8C7-4AA8-9277-75B62055D0DD}" destId="{695A7950-5F75-4D31-9DEA-011C3AA35D8A}" srcOrd="0" destOrd="0" presId="urn:microsoft.com/office/officeart/2005/8/layout/hList7"/>
    <dgm:cxn modelId="{371A5BAA-2F61-48BC-A120-D4B0EF2DABE4}" srcId="{612C8707-87F9-4444-90C5-BAA6469580A2}" destId="{CDE37DF6-363B-4D40-8620-B6854D9B237E}" srcOrd="1" destOrd="0" parTransId="{26039DCF-D889-4865-A0E7-328491DEF5DF}" sibTransId="{4D059943-AB20-4ADA-A525-3DDF7924A885}"/>
    <dgm:cxn modelId="{19D86CB4-024C-43B8-A710-A46955BB1123}" type="presOf" srcId="{FF7B71F9-7055-4391-82A1-C2B31D40B0A9}" destId="{885B00F3-3CE3-4FC9-AA7C-7CE3FA571EE0}" srcOrd="1" destOrd="1" presId="urn:microsoft.com/office/officeart/2005/8/layout/hList7"/>
    <dgm:cxn modelId="{21C1E6B8-B12A-41E6-9073-8C92E3E95504}" type="presOf" srcId="{44A411BD-76A4-4351-BD26-4C9920482376}" destId="{885B00F3-3CE3-4FC9-AA7C-7CE3FA571EE0}" srcOrd="1" destOrd="3" presId="urn:microsoft.com/office/officeart/2005/8/layout/hList7"/>
    <dgm:cxn modelId="{B4D2D8BA-E5C5-4A04-9226-8FC59131B121}" type="presOf" srcId="{88117F4B-18CB-4392-B4E0-6F61590A232F}" destId="{6F21C248-E2A1-4567-A6E7-51BF94E28114}" srcOrd="1" destOrd="2" presId="urn:microsoft.com/office/officeart/2005/8/layout/hList7"/>
    <dgm:cxn modelId="{C996DDBB-35BA-482C-B69F-25CF9CBB1BFD}" type="presOf" srcId="{84C7E9F0-620B-4A76-8704-8B3A2278096E}" destId="{885B00F3-3CE3-4FC9-AA7C-7CE3FA571EE0}" srcOrd="1" destOrd="2" presId="urn:microsoft.com/office/officeart/2005/8/layout/hList7"/>
    <dgm:cxn modelId="{3782A1BD-F9C2-44F9-99EE-BEA21E15B4C5}" type="presOf" srcId="{44A411BD-76A4-4351-BD26-4C9920482376}" destId="{10A44C73-820F-4447-BEFA-F04461F4AA40}" srcOrd="0" destOrd="3" presId="urn:microsoft.com/office/officeart/2005/8/layout/hList7"/>
    <dgm:cxn modelId="{0B91E1C1-F54C-4FDF-8FC6-398A8393F2F4}" srcId="{0474BD9B-1987-4FE0-967E-024D420DE7B9}" destId="{84C7E9F0-620B-4A76-8704-8B3A2278096E}" srcOrd="1" destOrd="0" parTransId="{1752B0B1-49F7-4367-A69A-59D0F38F91AF}" sibTransId="{446CDECC-0774-40FE-BBEF-ED6387FCCB12}"/>
    <dgm:cxn modelId="{93583DCA-0E83-4130-8312-730C47D075F7}" srcId="{76CC6127-16B3-4414-8DDF-C9584D0EF19F}" destId="{47A32928-9F75-4458-8314-CE3A76081EC8}" srcOrd="2" destOrd="0" parTransId="{5FB353E1-50FA-438F-85E4-E2E72D96E665}" sibTransId="{3549B4A7-6B0F-4187-B32F-B5EEF52E3AF6}"/>
    <dgm:cxn modelId="{0EBBCDCD-FBF4-4FA4-BEC3-5981DDF13BD2}" srcId="{612C8707-87F9-4444-90C5-BAA6469580A2}" destId="{80801988-A5B7-40A0-B4C0-B01400D7CB0A}" srcOrd="4" destOrd="0" parTransId="{6319505C-003E-4933-913A-A18AD7DCAAA2}" sibTransId="{E54DDC8D-3598-4CCF-85D0-3065126F0143}"/>
    <dgm:cxn modelId="{67C3BAD3-AA97-436A-9799-022CB412F4A1}" type="presOf" srcId="{76CC6127-16B3-4414-8DDF-C9584D0EF19F}" destId="{A35F449F-DE30-472F-BD69-AA0871382BE6}" srcOrd="0" destOrd="0" presId="urn:microsoft.com/office/officeart/2005/8/layout/hList7"/>
    <dgm:cxn modelId="{436D9ADC-6470-4AAA-9D63-52A2AB25EC04}" type="presOf" srcId="{9094DA15-7817-4829-90F0-78019002EC00}" destId="{E4B1F558-187C-469A-A140-6B7490A0BE2F}" srcOrd="1" destOrd="2" presId="urn:microsoft.com/office/officeart/2005/8/layout/hList7"/>
    <dgm:cxn modelId="{24CA42E7-ED3B-4433-9650-8D0E63ACEB32}" srcId="{612C8707-87F9-4444-90C5-BAA6469580A2}" destId="{0474BD9B-1987-4FE0-967E-024D420DE7B9}" srcOrd="3" destOrd="0" parTransId="{F2FD3D4D-42A3-4FE9-BAC8-BC9A15FFD1E0}" sibTransId="{F8BED959-F953-400D-8C4D-1BD78755DFDD}"/>
    <dgm:cxn modelId="{CDBE92E7-27CE-498C-81E0-A81BFFCB0FF3}" type="presOf" srcId="{87CD8B6C-B9DC-4BE9-90FE-4FE05773EA37}" destId="{D6F8270F-7AA9-4871-9B48-2E7F20BECC39}" srcOrd="1" destOrd="0" presId="urn:microsoft.com/office/officeart/2005/8/layout/hList7"/>
    <dgm:cxn modelId="{25590DED-499E-497F-8E03-EF96C9E2F276}" type="presOf" srcId="{868AF8BF-D831-4470-B247-C42C452310CE}" destId="{E4B1F558-187C-469A-A140-6B7490A0BE2F}" srcOrd="1" destOrd="1" presId="urn:microsoft.com/office/officeart/2005/8/layout/hList7"/>
    <dgm:cxn modelId="{9CA8F8F3-41FC-4196-A17B-43B465FE3E03}" type="presOf" srcId="{CDE37DF6-363B-4D40-8620-B6854D9B237E}" destId="{C64D43FF-F23A-4DE8-90DA-D32C0A6839F9}" srcOrd="0" destOrd="0" presId="urn:microsoft.com/office/officeart/2005/8/layout/hList7"/>
    <dgm:cxn modelId="{1CA78FF5-94AE-445C-B738-2012EE1FBBE5}" srcId="{0474BD9B-1987-4FE0-967E-024D420DE7B9}" destId="{44A411BD-76A4-4351-BD26-4C9920482376}" srcOrd="2" destOrd="0" parTransId="{22D3B473-7FFE-48DB-922E-F22D2D25D341}" sibTransId="{CF77B85E-40FE-4765-9F6A-7206A96A8AE1}"/>
    <dgm:cxn modelId="{4FDF30FD-4F5E-4916-8961-4DDB03C6AF9F}" type="presOf" srcId="{87CD8B6C-B9DC-4BE9-90FE-4FE05773EA37}" destId="{256B9713-DC93-4A8E-82FF-3E6E91326ED9}" srcOrd="0" destOrd="0" presId="urn:microsoft.com/office/officeart/2005/8/layout/hList7"/>
    <dgm:cxn modelId="{A973A9FD-C5DF-4039-B1E8-36730C98A3B0}" type="presOf" srcId="{80801988-A5B7-40A0-B4C0-B01400D7CB0A}" destId="{E4B1F558-187C-469A-A140-6B7490A0BE2F}" srcOrd="1" destOrd="0" presId="urn:microsoft.com/office/officeart/2005/8/layout/hList7"/>
    <dgm:cxn modelId="{05DCBFFF-B9BD-4F00-AFF4-ED7FDAE05A1E}" type="presOf" srcId="{F8BED959-F953-400D-8C4D-1BD78755DFDD}" destId="{D82E1D47-B362-4C33-AD0D-B2918E1EDF5B}" srcOrd="0" destOrd="0" presId="urn:microsoft.com/office/officeart/2005/8/layout/hList7"/>
    <dgm:cxn modelId="{3765E58D-DF72-4366-AF6B-0AF21AE9250E}" type="presParOf" srcId="{B41BE393-546D-42D8-86F0-A9C754133727}" destId="{6EA4818C-9F18-40A5-B756-A118C9589B64}" srcOrd="0" destOrd="0" presId="urn:microsoft.com/office/officeart/2005/8/layout/hList7"/>
    <dgm:cxn modelId="{3E4DA5AF-8309-434D-ADA7-ED52AC2D4CE7}" type="presParOf" srcId="{B41BE393-546D-42D8-86F0-A9C754133727}" destId="{4E18C861-CB15-4464-8597-9AC43A4D3421}" srcOrd="1" destOrd="0" presId="urn:microsoft.com/office/officeart/2005/8/layout/hList7"/>
    <dgm:cxn modelId="{CE68A1E7-F073-4B95-8041-4409E28F88B9}" type="presParOf" srcId="{4E18C861-CB15-4464-8597-9AC43A4D3421}" destId="{BE9AAD67-9AE5-434D-A816-D1BB96ADAC9A}" srcOrd="0" destOrd="0" presId="urn:microsoft.com/office/officeart/2005/8/layout/hList7"/>
    <dgm:cxn modelId="{7C157816-CEC3-470D-941C-F3D252A33DF4}" type="presParOf" srcId="{BE9AAD67-9AE5-434D-A816-D1BB96ADAC9A}" destId="{A35F449F-DE30-472F-BD69-AA0871382BE6}" srcOrd="0" destOrd="0" presId="urn:microsoft.com/office/officeart/2005/8/layout/hList7"/>
    <dgm:cxn modelId="{05A28720-6733-425F-8624-733B429E4754}" type="presParOf" srcId="{BE9AAD67-9AE5-434D-A816-D1BB96ADAC9A}" destId="{6F21C248-E2A1-4567-A6E7-51BF94E28114}" srcOrd="1" destOrd="0" presId="urn:microsoft.com/office/officeart/2005/8/layout/hList7"/>
    <dgm:cxn modelId="{DF10B469-DA2C-4A4D-B61C-D35DFE2C4652}" type="presParOf" srcId="{BE9AAD67-9AE5-434D-A816-D1BB96ADAC9A}" destId="{707B92C0-E8FC-4DBE-BA36-E0F9F05A1D90}" srcOrd="2" destOrd="0" presId="urn:microsoft.com/office/officeart/2005/8/layout/hList7"/>
    <dgm:cxn modelId="{C3C85EBA-CEF3-4F4A-8F96-3D6FDA515E4C}" type="presParOf" srcId="{BE9AAD67-9AE5-434D-A816-D1BB96ADAC9A}" destId="{D765C587-C94E-4F01-9225-19190710ADA1}" srcOrd="3" destOrd="0" presId="urn:microsoft.com/office/officeart/2005/8/layout/hList7"/>
    <dgm:cxn modelId="{18FD2221-2F2B-42AE-BFEA-DE3E51182961}" type="presParOf" srcId="{4E18C861-CB15-4464-8597-9AC43A4D3421}" destId="{93B975EB-D9C5-4016-9F5A-EB991F28FE2E}" srcOrd="1" destOrd="0" presId="urn:microsoft.com/office/officeart/2005/8/layout/hList7"/>
    <dgm:cxn modelId="{09666A47-D161-48EA-8BA3-8E274B0A9CFC}" type="presParOf" srcId="{4E18C861-CB15-4464-8597-9AC43A4D3421}" destId="{D58ECFB2-897B-4B08-AE15-10783A43F939}" srcOrd="2" destOrd="0" presId="urn:microsoft.com/office/officeart/2005/8/layout/hList7"/>
    <dgm:cxn modelId="{D3C269CD-3027-44DA-B38C-88E4AE253139}" type="presParOf" srcId="{D58ECFB2-897B-4B08-AE15-10783A43F939}" destId="{C64D43FF-F23A-4DE8-90DA-D32C0A6839F9}" srcOrd="0" destOrd="0" presId="urn:microsoft.com/office/officeart/2005/8/layout/hList7"/>
    <dgm:cxn modelId="{D6A9203F-C9FF-4711-AC76-753185DC467D}" type="presParOf" srcId="{D58ECFB2-897B-4B08-AE15-10783A43F939}" destId="{41D735B0-4437-42AC-8CDD-7E2D6153A3D9}" srcOrd="1" destOrd="0" presId="urn:microsoft.com/office/officeart/2005/8/layout/hList7"/>
    <dgm:cxn modelId="{DF6205B9-99EC-4FCF-BB16-22247C76CC9F}" type="presParOf" srcId="{D58ECFB2-897B-4B08-AE15-10783A43F939}" destId="{E8657B64-FE07-4E6D-AE34-33E2C6A7AA8D}" srcOrd="2" destOrd="0" presId="urn:microsoft.com/office/officeart/2005/8/layout/hList7"/>
    <dgm:cxn modelId="{F16CA7E7-41A3-4E80-B36B-B63E845DF932}" type="presParOf" srcId="{D58ECFB2-897B-4B08-AE15-10783A43F939}" destId="{E94379EA-CFBB-4780-B2CB-9DE3EDAE61CC}" srcOrd="3" destOrd="0" presId="urn:microsoft.com/office/officeart/2005/8/layout/hList7"/>
    <dgm:cxn modelId="{E5E512B2-B51C-4C7E-9D7F-5A3BAA0909C0}" type="presParOf" srcId="{4E18C861-CB15-4464-8597-9AC43A4D3421}" destId="{997FA575-64E6-4979-8119-232342E3F472}" srcOrd="3" destOrd="0" presId="urn:microsoft.com/office/officeart/2005/8/layout/hList7"/>
    <dgm:cxn modelId="{6FAD1800-B7F5-4995-884A-CF3C0756F70B}" type="presParOf" srcId="{4E18C861-CB15-4464-8597-9AC43A4D3421}" destId="{428F4C6B-4D3D-4D72-AE89-D6740FF86F8D}" srcOrd="4" destOrd="0" presId="urn:microsoft.com/office/officeart/2005/8/layout/hList7"/>
    <dgm:cxn modelId="{B2725DE4-BB99-4933-8DB9-590026870A8B}" type="presParOf" srcId="{428F4C6B-4D3D-4D72-AE89-D6740FF86F8D}" destId="{256B9713-DC93-4A8E-82FF-3E6E91326ED9}" srcOrd="0" destOrd="0" presId="urn:microsoft.com/office/officeart/2005/8/layout/hList7"/>
    <dgm:cxn modelId="{46BFFFF5-A2BC-406B-83B6-C1A196694F2B}" type="presParOf" srcId="{428F4C6B-4D3D-4D72-AE89-D6740FF86F8D}" destId="{D6F8270F-7AA9-4871-9B48-2E7F20BECC39}" srcOrd="1" destOrd="0" presId="urn:microsoft.com/office/officeart/2005/8/layout/hList7"/>
    <dgm:cxn modelId="{CE589E73-3142-447A-86D1-01AEEF428D0C}" type="presParOf" srcId="{428F4C6B-4D3D-4D72-AE89-D6740FF86F8D}" destId="{A1BCB06A-8B9D-4AA7-8CDE-937E979DA7FA}" srcOrd="2" destOrd="0" presId="urn:microsoft.com/office/officeart/2005/8/layout/hList7"/>
    <dgm:cxn modelId="{7718FFE3-BF7F-45A6-A58F-3E491978B26F}" type="presParOf" srcId="{428F4C6B-4D3D-4D72-AE89-D6740FF86F8D}" destId="{551EF8BD-9BB2-4751-A916-50807193000E}" srcOrd="3" destOrd="0" presId="urn:microsoft.com/office/officeart/2005/8/layout/hList7"/>
    <dgm:cxn modelId="{6C5EE87A-6A2E-4523-8B54-94CB35F174EC}" type="presParOf" srcId="{4E18C861-CB15-4464-8597-9AC43A4D3421}" destId="{695A7950-5F75-4D31-9DEA-011C3AA35D8A}" srcOrd="5" destOrd="0" presId="urn:microsoft.com/office/officeart/2005/8/layout/hList7"/>
    <dgm:cxn modelId="{D970DD5E-274E-4024-9DCC-CDD4DD7CC09F}" type="presParOf" srcId="{4E18C861-CB15-4464-8597-9AC43A4D3421}" destId="{45AB94D4-E4EF-410F-A55C-4124EC15008E}" srcOrd="6" destOrd="0" presId="urn:microsoft.com/office/officeart/2005/8/layout/hList7"/>
    <dgm:cxn modelId="{40E10CE0-35BC-40AB-8D27-F47E8E554EBA}" type="presParOf" srcId="{45AB94D4-E4EF-410F-A55C-4124EC15008E}" destId="{10A44C73-820F-4447-BEFA-F04461F4AA40}" srcOrd="0" destOrd="0" presId="urn:microsoft.com/office/officeart/2005/8/layout/hList7"/>
    <dgm:cxn modelId="{4F03E4FC-67EF-4B23-A9F6-EBE40D7B12BD}" type="presParOf" srcId="{45AB94D4-E4EF-410F-A55C-4124EC15008E}" destId="{885B00F3-3CE3-4FC9-AA7C-7CE3FA571EE0}" srcOrd="1" destOrd="0" presId="urn:microsoft.com/office/officeart/2005/8/layout/hList7"/>
    <dgm:cxn modelId="{DCB3F313-BDAA-4863-9D58-C16ADD3849C3}" type="presParOf" srcId="{45AB94D4-E4EF-410F-A55C-4124EC15008E}" destId="{D3D69EFD-29BE-4525-A0D8-FF338EBB668D}" srcOrd="2" destOrd="0" presId="urn:microsoft.com/office/officeart/2005/8/layout/hList7"/>
    <dgm:cxn modelId="{F4B55473-E673-44D7-99C1-287C29939C5A}" type="presParOf" srcId="{45AB94D4-E4EF-410F-A55C-4124EC15008E}" destId="{CB8F2D78-3F90-47CE-BBB9-014758DE6DFE}" srcOrd="3" destOrd="0" presId="urn:microsoft.com/office/officeart/2005/8/layout/hList7"/>
    <dgm:cxn modelId="{17EA7E9F-62B2-4414-9296-F38E259AC5B9}" type="presParOf" srcId="{4E18C861-CB15-4464-8597-9AC43A4D3421}" destId="{D82E1D47-B362-4C33-AD0D-B2918E1EDF5B}" srcOrd="7" destOrd="0" presId="urn:microsoft.com/office/officeart/2005/8/layout/hList7"/>
    <dgm:cxn modelId="{E49D1C58-4586-4805-B33D-F1AD167416BE}" type="presParOf" srcId="{4E18C861-CB15-4464-8597-9AC43A4D3421}" destId="{D0D81EEB-B921-4F15-8E3D-4F582EAA05CF}" srcOrd="8" destOrd="0" presId="urn:microsoft.com/office/officeart/2005/8/layout/hList7"/>
    <dgm:cxn modelId="{F89C3D2B-4A24-4A45-94BC-7D8C6268E5E1}" type="presParOf" srcId="{D0D81EEB-B921-4F15-8E3D-4F582EAA05CF}" destId="{9C7A5E03-D924-4B3F-AE7C-CE16C8A5988C}" srcOrd="0" destOrd="0" presId="urn:microsoft.com/office/officeart/2005/8/layout/hList7"/>
    <dgm:cxn modelId="{B0F26870-B2F9-4459-999A-617426310F90}" type="presParOf" srcId="{D0D81EEB-B921-4F15-8E3D-4F582EAA05CF}" destId="{E4B1F558-187C-469A-A140-6B7490A0BE2F}" srcOrd="1" destOrd="0" presId="urn:microsoft.com/office/officeart/2005/8/layout/hList7"/>
    <dgm:cxn modelId="{C5E948D1-6803-4933-AB50-7278329BB99E}" type="presParOf" srcId="{D0D81EEB-B921-4F15-8E3D-4F582EAA05CF}" destId="{15F53EA0-BB41-4F45-B58C-D2259046C302}" srcOrd="2" destOrd="0" presId="urn:microsoft.com/office/officeart/2005/8/layout/hList7"/>
    <dgm:cxn modelId="{8AE8837B-F83C-475F-839A-6ED4ED7F32E1}" type="presParOf" srcId="{D0D81EEB-B921-4F15-8E3D-4F582EAA05CF}" destId="{2223FEB4-16D8-4C03-9B4F-287F85A3DC7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F449F-DE30-472F-BD69-AA0871382BE6}">
      <dsp:nvSpPr>
        <dsp:cNvPr id="0" name=""/>
        <dsp:cNvSpPr/>
      </dsp:nvSpPr>
      <dsp:spPr>
        <a:xfrm>
          <a:off x="27990" y="0"/>
          <a:ext cx="2175625" cy="6634066"/>
        </a:xfrm>
        <a:prstGeom prst="roundRect">
          <a:avLst>
            <a:gd name="adj" fmla="val 10000"/>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Release forms</a:t>
          </a:r>
        </a:p>
        <a:p>
          <a:pPr marL="114300" lvl="1" indent="-114300" algn="l" defTabSz="533400">
            <a:lnSpc>
              <a:spcPct val="90000"/>
            </a:lnSpc>
            <a:spcBef>
              <a:spcPct val="0"/>
            </a:spcBef>
            <a:spcAft>
              <a:spcPct val="15000"/>
            </a:spcAft>
            <a:buChar char="•"/>
          </a:pPr>
          <a:r>
            <a:rPr lang="en-US" sz="1200" kern="1200" dirty="0">
              <a:solidFill>
                <a:schemeClr val="bg1"/>
              </a:solidFill>
            </a:rPr>
            <a:t>Person signs release forms authorizing a specific person(s) access to certain kinds of records (health, financial, etc.). </a:t>
          </a:r>
        </a:p>
        <a:p>
          <a:pPr marL="114300" lvl="1" indent="-114300" algn="l" defTabSz="533400">
            <a:lnSpc>
              <a:spcPct val="90000"/>
            </a:lnSpc>
            <a:spcBef>
              <a:spcPct val="0"/>
            </a:spcBef>
            <a:spcAft>
              <a:spcPct val="15000"/>
            </a:spcAft>
            <a:buChar char="•"/>
          </a:pPr>
          <a:r>
            <a:rPr lang="en-US" sz="1200" kern="1200" dirty="0">
              <a:solidFill>
                <a:schemeClr val="bg1"/>
              </a:solidFill>
            </a:rPr>
            <a:t>Some release forms may allow a person to select certain records to be released while retaining privacy over others. </a:t>
          </a:r>
        </a:p>
        <a:p>
          <a:pPr marL="114300" lvl="1" indent="-114300" algn="l" defTabSz="533400">
            <a:lnSpc>
              <a:spcPct val="90000"/>
            </a:lnSpc>
            <a:spcBef>
              <a:spcPct val="0"/>
            </a:spcBef>
            <a:spcAft>
              <a:spcPct val="15000"/>
            </a:spcAft>
            <a:buChar char="•"/>
          </a:pPr>
          <a:r>
            <a:rPr lang="en-US" sz="1200" kern="1200" dirty="0">
              <a:solidFill>
                <a:schemeClr val="bg1"/>
              </a:solidFill>
            </a:rPr>
            <a:t>Some release forms may provide one-time or time-limited access to records, others releases may remain in effect in perpetuity. </a:t>
          </a:r>
        </a:p>
      </dsp:txBody>
      <dsp:txXfrm>
        <a:off x="27990" y="2653626"/>
        <a:ext cx="2175625" cy="2653626"/>
      </dsp:txXfrm>
    </dsp:sp>
    <dsp:sp modelId="{D765C587-C94E-4F01-9225-19190710ADA1}">
      <dsp:nvSpPr>
        <dsp:cNvPr id="0" name=""/>
        <dsp:cNvSpPr/>
      </dsp:nvSpPr>
      <dsp:spPr>
        <a:xfrm>
          <a:off x="609506" y="1119936"/>
          <a:ext cx="940830" cy="1046449"/>
        </a:xfrm>
        <a:prstGeom prst="roundRect">
          <a:avLst/>
        </a:prstGeom>
        <a:blipFill dpi="0" rotWithShape="1">
          <a:blip xmlns:r="http://schemas.openxmlformats.org/officeDocument/2006/relationships" r:embed="rId1">
            <a:alphaModFix amt="0"/>
          </a:blip>
          <a:srcRect/>
          <a:stretch>
            <a:fillRect l="-16000" r="-1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64D43FF-F23A-4DE8-90DA-D32C0A6839F9}">
      <dsp:nvSpPr>
        <dsp:cNvPr id="0" name=""/>
        <dsp:cNvSpPr/>
      </dsp:nvSpPr>
      <dsp:spPr>
        <a:xfrm>
          <a:off x="2283176" y="0"/>
          <a:ext cx="2358708" cy="6634066"/>
        </a:xfrm>
        <a:prstGeom prst="roundRect">
          <a:avLst>
            <a:gd name="adj" fmla="val 10000"/>
          </a:avLst>
        </a:prstGeom>
        <a:solidFill>
          <a:srgbClr val="F7921E"/>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Supported Decision Making agreements (Wisconsin</a:t>
          </a:r>
          <a:r>
            <a:rPr lang="en-US" sz="1200" b="1" kern="1200" dirty="0">
              <a:solidFill>
                <a:schemeClr val="bg1"/>
              </a:solidFill>
              <a:latin typeface="Arial" panose="020B0604020202020204" pitchFamily="34" charset="0"/>
              <a:cs typeface="Arial" panose="020B0604020202020204" pitchFamily="34" charset="0"/>
            </a:rPr>
            <a:t>)</a:t>
          </a:r>
        </a:p>
        <a:p>
          <a:pPr marL="114300" lvl="1" indent="-114300" algn="l" defTabSz="533400">
            <a:lnSpc>
              <a:spcPct val="90000"/>
            </a:lnSpc>
            <a:spcBef>
              <a:spcPct val="0"/>
            </a:spcBef>
            <a:spcAft>
              <a:spcPct val="15000"/>
            </a:spcAft>
            <a:buChar char="•"/>
          </a:pPr>
          <a:r>
            <a:rPr lang="en-US" sz="1200" kern="1200" dirty="0">
              <a:solidFill>
                <a:schemeClr val="bg1"/>
              </a:solidFill>
            </a:rPr>
            <a:t>Person makes all their own decisions. Person identifies area of the life in which they want support, identifies a Supporter(s) to help them gather information, compare options, and communicate their decisions to others. </a:t>
          </a:r>
        </a:p>
        <a:p>
          <a:pPr marL="114300" lvl="1" indent="-114300" algn="l" defTabSz="533400">
            <a:lnSpc>
              <a:spcPct val="90000"/>
            </a:lnSpc>
            <a:spcBef>
              <a:spcPct val="0"/>
            </a:spcBef>
            <a:spcAft>
              <a:spcPct val="15000"/>
            </a:spcAft>
            <a:buChar char="•"/>
          </a:pPr>
          <a:r>
            <a:rPr lang="en-US" sz="1200" kern="1200" dirty="0">
              <a:solidFill>
                <a:schemeClr val="bg1"/>
              </a:solidFill>
            </a:rPr>
            <a:t>The Supported Decision-Making agreement outlines what types of decisions the Person wants support and the role of the Supporter.</a:t>
          </a:r>
        </a:p>
        <a:p>
          <a:pPr marL="114300" lvl="1" indent="-114300" algn="l" defTabSz="533400">
            <a:lnSpc>
              <a:spcPct val="90000"/>
            </a:lnSpc>
            <a:spcBef>
              <a:spcPct val="0"/>
            </a:spcBef>
            <a:spcAft>
              <a:spcPct val="15000"/>
            </a:spcAft>
            <a:buChar char="•"/>
          </a:pPr>
          <a:r>
            <a:rPr lang="en-US" sz="1200" kern="1200" dirty="0">
              <a:solidFill>
                <a:schemeClr val="bg1"/>
              </a:solidFill>
            </a:rPr>
            <a:t>Agreement can be changed or stopped at any time by the Person or Supporter</a:t>
          </a:r>
          <a:r>
            <a:rPr lang="en-US" sz="1100" kern="1200" dirty="0">
              <a:solidFill>
                <a:schemeClr val="bg1"/>
              </a:solidFill>
            </a:rPr>
            <a:t>.</a:t>
          </a:r>
        </a:p>
      </dsp:txBody>
      <dsp:txXfrm>
        <a:off x="2283176" y="2653626"/>
        <a:ext cx="2358708" cy="2653626"/>
      </dsp:txXfrm>
    </dsp:sp>
    <dsp:sp modelId="{E94379EA-CFBB-4780-B2CB-9DE3EDAE61CC}">
      <dsp:nvSpPr>
        <dsp:cNvPr id="0" name=""/>
        <dsp:cNvSpPr/>
      </dsp:nvSpPr>
      <dsp:spPr>
        <a:xfrm>
          <a:off x="2650990" y="1079940"/>
          <a:ext cx="1554486" cy="1554486"/>
        </a:xfrm>
        <a:prstGeom prst="ellipse">
          <a:avLst/>
        </a:prstGeom>
        <a:blipFill dpi="0" rotWithShape="1">
          <a:blip xmlns:r="http://schemas.openxmlformats.org/officeDocument/2006/relationships" r:embed="rId2">
            <a:alphaModFix amt="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56B9713-DC93-4A8E-82FF-3E6E91326ED9}">
      <dsp:nvSpPr>
        <dsp:cNvPr id="0" name=""/>
        <dsp:cNvSpPr/>
      </dsp:nvSpPr>
      <dsp:spPr>
        <a:xfrm>
          <a:off x="4725006" y="0"/>
          <a:ext cx="2358708" cy="6634066"/>
        </a:xfrm>
        <a:prstGeom prst="roundRect">
          <a:avLst>
            <a:gd name="adj" fmla="val 10000"/>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solidFill>
                <a:schemeClr val="bg1"/>
              </a:solidFill>
              <a:latin typeface="Arial" panose="020B0604020202020204" pitchFamily="34" charset="0"/>
              <a:cs typeface="Arial" panose="020B0604020202020204" pitchFamily="34" charset="0"/>
            </a:rPr>
            <a:t>Representative payee</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100" kern="1200" dirty="0">
            <a:solidFill>
              <a:schemeClr val="bg1"/>
            </a:solidFill>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200" kern="1200" dirty="0">
              <a:solidFill>
                <a:schemeClr val="bg1"/>
              </a:solidFill>
            </a:rPr>
            <a:t>The Social Security Administration (SSA) appoints an individual/organization to receive SSI/SSDI benefits for a person who cannot manage or direct the management of their own benefits.</a:t>
          </a:r>
        </a:p>
        <a:p>
          <a:pPr marL="0" marR="0" lvl="0" indent="0" algn="l" defTabSz="914400" eaLnBrk="1" fontAlgn="auto" latinLnBrk="0" hangingPunct="1">
            <a:lnSpc>
              <a:spcPct val="100000"/>
            </a:lnSpc>
            <a:spcBef>
              <a:spcPct val="0"/>
            </a:spcBef>
            <a:spcAft>
              <a:spcPts val="0"/>
            </a:spcAft>
            <a:buClrTx/>
            <a:buSzTx/>
            <a:buFontTx/>
            <a:buNone/>
            <a:tabLst/>
            <a:defRPr/>
          </a:pPr>
          <a:r>
            <a:rPr lang="en-US" sz="1200" kern="1200" dirty="0">
              <a:solidFill>
                <a:schemeClr val="bg1"/>
              </a:solidFill>
            </a:rPr>
            <a:t>To change a Representative Payee, the Person must complete an application process with the SSA</a:t>
          </a:r>
          <a:r>
            <a:rPr lang="en-US" sz="1100" kern="1200" dirty="0">
              <a:solidFill>
                <a:schemeClr val="bg1"/>
              </a:solidFill>
            </a:rPr>
            <a:t>.</a:t>
          </a:r>
        </a:p>
      </dsp:txBody>
      <dsp:txXfrm>
        <a:off x="4725006" y="2653626"/>
        <a:ext cx="2358708" cy="2653626"/>
      </dsp:txXfrm>
    </dsp:sp>
    <dsp:sp modelId="{551EF8BD-9BB2-4751-A916-50807193000E}">
      <dsp:nvSpPr>
        <dsp:cNvPr id="0" name=""/>
        <dsp:cNvSpPr/>
      </dsp:nvSpPr>
      <dsp:spPr>
        <a:xfrm>
          <a:off x="5127117" y="1191899"/>
          <a:ext cx="1554486" cy="1554486"/>
        </a:xfrm>
        <a:prstGeom prst="ellipse">
          <a:avLst/>
        </a:prstGeom>
        <a:blipFill dpi="0" rotWithShape="1">
          <a:blip xmlns:r="http://schemas.openxmlformats.org/officeDocument/2006/relationships" r:embed="rId4">
            <a:alphaModFix amt="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0A44C73-820F-4447-BEFA-F04461F4AA40}">
      <dsp:nvSpPr>
        <dsp:cNvPr id="0" name=""/>
        <dsp:cNvSpPr/>
      </dsp:nvSpPr>
      <dsp:spPr>
        <a:xfrm>
          <a:off x="7154476" y="0"/>
          <a:ext cx="2358708" cy="6634066"/>
        </a:xfrm>
        <a:prstGeom prst="roundRect">
          <a:avLst>
            <a:gd name="adj" fmla="val 10000"/>
          </a:avLst>
        </a:prstGeom>
        <a:solidFill>
          <a:srgbClr val="C00000"/>
        </a:solidFill>
        <a:ln>
          <a:noFill/>
        </a:ln>
        <a:effectLst>
          <a:outerShdw blurRad="50800" dist="50800" dir="5400000" algn="ctr" rotWithShape="0">
            <a:srgbClr val="000000"/>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Power of Attorney, medical proxy</a:t>
          </a:r>
        </a:p>
        <a:p>
          <a:pPr marL="57150" lvl="1" indent="-57150" algn="l" defTabSz="488950">
            <a:lnSpc>
              <a:spcPct val="90000"/>
            </a:lnSpc>
            <a:spcBef>
              <a:spcPct val="0"/>
            </a:spcBef>
            <a:spcAft>
              <a:spcPct val="15000"/>
            </a:spcAft>
            <a:buChar char="•"/>
          </a:pPr>
          <a:r>
            <a:rPr lang="en-US" sz="1100" kern="1200" dirty="0">
              <a:solidFill>
                <a:schemeClr val="bg1"/>
              </a:solidFill>
            </a:rPr>
            <a:t>Formal legal arrangements that permit others to act on the Person’s behalf.</a:t>
          </a:r>
        </a:p>
        <a:p>
          <a:pPr marL="57150" lvl="1" indent="-57150" algn="l" defTabSz="488950">
            <a:lnSpc>
              <a:spcPct val="90000"/>
            </a:lnSpc>
            <a:spcBef>
              <a:spcPct val="0"/>
            </a:spcBef>
            <a:spcAft>
              <a:spcPct val="15000"/>
            </a:spcAft>
            <a:buChar char="•"/>
          </a:pPr>
          <a:r>
            <a:rPr lang="en-US" sz="1100" kern="1200" dirty="0">
              <a:solidFill>
                <a:schemeClr val="bg1"/>
              </a:solidFill>
            </a:rPr>
            <a:t>Powers of Attorney (POA) designate another (a POA) individual to make certain decisions (generally health care or financial) on the Person’s behalf. POAs can be set up in different ways. Some POAs are activated only when a person is incapacitated. Or a POA can be written so an individual other that the Person is always the designated decision maker in certain areas. </a:t>
          </a:r>
        </a:p>
        <a:p>
          <a:pPr marL="57150" lvl="1" indent="-57150" algn="l" defTabSz="488950">
            <a:lnSpc>
              <a:spcPct val="90000"/>
            </a:lnSpc>
            <a:spcBef>
              <a:spcPct val="0"/>
            </a:spcBef>
            <a:spcAft>
              <a:spcPct val="15000"/>
            </a:spcAft>
            <a:buChar char="•"/>
          </a:pPr>
          <a:r>
            <a:rPr lang="en-US" sz="1100" kern="1200" dirty="0">
              <a:solidFill>
                <a:schemeClr val="bg1"/>
              </a:solidFill>
            </a:rPr>
            <a:t>Medical Proxy documents appoint a proxy/agent to express a person’s wishes and make health care decisions for the person if the person cannot speak for themselves.</a:t>
          </a:r>
        </a:p>
      </dsp:txBody>
      <dsp:txXfrm>
        <a:off x="7154476" y="2653626"/>
        <a:ext cx="2358708" cy="2653626"/>
      </dsp:txXfrm>
    </dsp:sp>
    <dsp:sp modelId="{CB8F2D78-3F90-47CE-BBB9-014758DE6DFE}">
      <dsp:nvSpPr>
        <dsp:cNvPr id="0" name=""/>
        <dsp:cNvSpPr/>
      </dsp:nvSpPr>
      <dsp:spPr>
        <a:xfrm>
          <a:off x="7575254" y="976000"/>
          <a:ext cx="1554486" cy="1554486"/>
        </a:xfrm>
        <a:prstGeom prst="ellipse">
          <a:avLst/>
        </a:prstGeom>
        <a:blipFill dpi="0" rotWithShape="1">
          <a:blip xmlns:r="http://schemas.openxmlformats.org/officeDocument/2006/relationships" r:embed="rId6">
            <a:alphaModFix amt="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C7A5E03-D924-4B3F-AE7C-CE16C8A5988C}">
      <dsp:nvSpPr>
        <dsp:cNvPr id="0" name=""/>
        <dsp:cNvSpPr/>
      </dsp:nvSpPr>
      <dsp:spPr>
        <a:xfrm>
          <a:off x="9583946" y="0"/>
          <a:ext cx="2358708" cy="6634066"/>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Limited or Full Guardianship</a:t>
          </a:r>
        </a:p>
        <a:p>
          <a:pPr marL="114300" lvl="1" indent="-114300" algn="l" defTabSz="533400">
            <a:lnSpc>
              <a:spcPct val="90000"/>
            </a:lnSpc>
            <a:spcBef>
              <a:spcPct val="0"/>
            </a:spcBef>
            <a:spcAft>
              <a:spcPct val="15000"/>
            </a:spcAft>
            <a:buChar char="•"/>
          </a:pPr>
          <a:r>
            <a:rPr lang="en-US" altLang="en-US" sz="1200" kern="1200" dirty="0">
              <a:solidFill>
                <a:schemeClr val="bg1"/>
              </a:solidFill>
            </a:rPr>
            <a:t>Transfers some or all decision-making authority from the Person to a court-appointed Guardian.</a:t>
          </a:r>
          <a:endParaRPr lang="en-US" sz="1200" kern="1200" dirty="0">
            <a:solidFill>
              <a:schemeClr val="bg1"/>
            </a:solidFill>
          </a:endParaRPr>
        </a:p>
        <a:p>
          <a:pPr marL="114300" lvl="1" indent="-114300" algn="l" defTabSz="533400">
            <a:lnSpc>
              <a:spcPct val="90000"/>
            </a:lnSpc>
            <a:spcBef>
              <a:spcPct val="0"/>
            </a:spcBef>
            <a:spcAft>
              <a:spcPct val="15000"/>
            </a:spcAft>
            <a:buChar char="•"/>
          </a:pPr>
          <a:r>
            <a:rPr lang="en-US" sz="1200" kern="1200" dirty="0">
              <a:solidFill>
                <a:schemeClr val="bg1"/>
              </a:solidFill>
            </a:rPr>
            <a:t> Once guardianship is granted by the courts it is difficult (and costly) to modify or reverse the guardianship; any changes must be made through a formal court process. </a:t>
          </a:r>
        </a:p>
      </dsp:txBody>
      <dsp:txXfrm>
        <a:off x="9583946" y="2653626"/>
        <a:ext cx="2358708" cy="2653626"/>
      </dsp:txXfrm>
    </dsp:sp>
    <dsp:sp modelId="{2223FEB4-16D8-4C03-9B4F-287F85A3DC77}">
      <dsp:nvSpPr>
        <dsp:cNvPr id="0" name=""/>
        <dsp:cNvSpPr/>
      </dsp:nvSpPr>
      <dsp:spPr>
        <a:xfrm>
          <a:off x="10010203" y="1099535"/>
          <a:ext cx="1554486" cy="1554486"/>
        </a:xfrm>
        <a:prstGeom prst="ellipse">
          <a:avLst/>
        </a:prstGeom>
        <a:solidFill>
          <a:srgbClr val="7030A0">
            <a:alpha val="0"/>
          </a:srgb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EA4818C-9F18-40A5-B756-A118C9589B64}">
      <dsp:nvSpPr>
        <dsp:cNvPr id="0" name=""/>
        <dsp:cNvSpPr/>
      </dsp:nvSpPr>
      <dsp:spPr>
        <a:xfrm flipV="1">
          <a:off x="612997" y="6140989"/>
          <a:ext cx="10952438" cy="493076"/>
        </a:xfrm>
        <a:prstGeom prst="leftRightArrow">
          <a:avLst/>
        </a:prstGeom>
        <a:gradFill rotWithShape="0">
          <a:gsLst>
            <a:gs pos="0">
              <a:schemeClr val="tx1"/>
            </a:gs>
            <a:gs pos="50000">
              <a:schemeClr val="tx1">
                <a:lumMod val="50000"/>
              </a:schemeClr>
            </a:gs>
            <a:gs pos="100000">
              <a:schemeClr val="bg1">
                <a:lumMod val="95000"/>
                <a:lumOff val="5000"/>
              </a:schemeClr>
            </a:gs>
          </a:gsLst>
          <a:lin ang="5400000" scaled="0"/>
        </a:gra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119564-D5DF-4878-BCD1-C85978D7BAA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5ECF140-F3CD-41B0-BB75-FE1E5E5B052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D4492A9-D834-407E-A11E-2E479273F4F1}" type="datetimeFigureOut">
              <a:rPr lang="en-US" smtClean="0"/>
              <a:t>9/9/2019</a:t>
            </a:fld>
            <a:endParaRPr lang="en-US"/>
          </a:p>
        </p:txBody>
      </p:sp>
      <p:sp>
        <p:nvSpPr>
          <p:cNvPr id="4" name="Footer Placeholder 3">
            <a:extLst>
              <a:ext uri="{FF2B5EF4-FFF2-40B4-BE49-F238E27FC236}">
                <a16:creationId xmlns:a16="http://schemas.microsoft.com/office/drawing/2014/main" id="{9524C500-4D0B-48C7-9582-AA10C3081EA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4B189A-BE0C-4C16-9F7B-F2EB4B33248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A63238A-9AA0-4CB9-86F1-77F2D3B5D959}" type="slidenum">
              <a:rPr lang="en-US" smtClean="0"/>
              <a:t>‹#›</a:t>
            </a:fld>
            <a:endParaRPr lang="en-US"/>
          </a:p>
        </p:txBody>
      </p:sp>
    </p:spTree>
    <p:extLst>
      <p:ext uri="{BB962C8B-B14F-4D97-AF65-F5344CB8AC3E}">
        <p14:creationId xmlns:p14="http://schemas.microsoft.com/office/powerpoint/2010/main" val="1200180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5AF0758-1498-48E5-9663-A2F451B13C94}" type="datetimeFigureOut">
              <a:rPr lang="en-US" smtClean="0"/>
              <a:t>9/9/2019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DB4502-4227-48CC-8068-9397C0595AE3}" type="slidenum">
              <a:rPr lang="en-US" smtClean="0"/>
              <a:t>‹#›</a:t>
            </a:fld>
            <a:endParaRPr lang="en-US"/>
          </a:p>
        </p:txBody>
      </p:sp>
    </p:spTree>
    <p:extLst>
      <p:ext uri="{BB962C8B-B14F-4D97-AF65-F5344CB8AC3E}">
        <p14:creationId xmlns:p14="http://schemas.microsoft.com/office/powerpoint/2010/main" val="46417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legis.wisconsin.gov/document/statutes/52.3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cs.legis.wisconsin.gov/document/statutes/52.14(2)(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i-bpdd.org/wp-content/uploads/2019/04/SDM-Tracking-Form_0219.pdf" TargetMode="External"/><Relationship Id="rId3" Type="http://schemas.openxmlformats.org/officeDocument/2006/relationships/hyperlink" Target="https://wi-bpdd.org/wp-content/uploads/2019/04/Lets_talk_SDM_10082018.pdf" TargetMode="External"/><Relationship Id="rId7" Type="http://schemas.openxmlformats.org/officeDocument/2006/relationships/hyperlink" Target="https://www.dhs.wisconsin.gov/forms/f02377.pdf"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i-bpdd.org/wp-content/uploads/2019/04/SDM_FAQ_final_04152019.pdf" TargetMode="External"/><Relationship Id="rId5" Type="http://schemas.openxmlformats.org/officeDocument/2006/relationships/hyperlink" Target="https://wi-bpdd.org/wp-content/uploads/2019/04/SDM_agreement_worksheet_0319.pdf" TargetMode="External"/><Relationship Id="rId4" Type="http://schemas.openxmlformats.org/officeDocument/2006/relationships/hyperlink" Target="https://wi-bpdd.org/wp-content/uploads/2019/04/Lets-talk-Guradian-alternatives_0219.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4502-4227-48CC-8068-9397C0595AE3}" type="slidenum">
              <a:rPr lang="en-US" smtClean="0"/>
              <a:t>1</a:t>
            </a:fld>
            <a:endParaRPr lang="en-US"/>
          </a:p>
        </p:txBody>
      </p:sp>
    </p:spTree>
    <p:extLst>
      <p:ext uri="{BB962C8B-B14F-4D97-AF65-F5344CB8AC3E}">
        <p14:creationId xmlns:p14="http://schemas.microsoft.com/office/powerpoint/2010/main" val="334133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B4502-4227-48CC-8068-9397C0595AE3}" type="slidenum">
              <a:rPr lang="en-US" smtClean="0"/>
              <a:t>14</a:t>
            </a:fld>
            <a:endParaRPr lang="en-US"/>
          </a:p>
        </p:txBody>
      </p:sp>
    </p:spTree>
    <p:extLst>
      <p:ext uri="{BB962C8B-B14F-4D97-AF65-F5344CB8AC3E}">
        <p14:creationId xmlns:p14="http://schemas.microsoft.com/office/powerpoint/2010/main" val="275963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Powers of Attorney, limited guardianships, and full guardianships, a patient’s Supported Decision-Making agreement(s) should be noted in their records and kept on file. It is the Person’s responsibility (just like POAs) to make sure that any changes to an existing agreement, revocation of an existing agreement, or additional agreements are kept current in their files. </a:t>
            </a:r>
          </a:p>
          <a:p>
            <a:endParaRPr lang="en-US" dirty="0"/>
          </a:p>
          <a:p>
            <a:r>
              <a:rPr lang="en-US" dirty="0"/>
              <a:t>Just like other legal options (like POAs and guardianship), electronic record management systems may need to be adjusted to reflect this new option. Ideally, staff should be able to indicate in a patient’s electronic medical record if they have an SDM agreement and provide access to the actual agreement. Since SDM agreements can be used in conjunction with POAs, limited guardianship, and record releases, electronic records management systems should ensure that multiple legal arrangements can be selected in individual records.</a:t>
            </a:r>
          </a:p>
          <a:p>
            <a:endParaRPr lang="en-US" dirty="0"/>
          </a:p>
          <a:p>
            <a:r>
              <a:rPr lang="en-US" dirty="0"/>
              <a:t>SDM agreements are legally recognized, and should be honored. We sometimes get the question of enforcement; POAs and letters of guardianship do not have enforcement provisions within state statute either, but providers do not question whether they need to honor those.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states have supported decision making laws too: </a:t>
            </a:r>
            <a:r>
              <a:rPr lang="en-US" sz="1200" kern="1200" dirty="0">
                <a:solidFill>
                  <a:schemeClr val="tx1"/>
                </a:solidFill>
                <a:effectLst/>
                <a:latin typeface="+mn-lt"/>
                <a:ea typeface="+mn-ea"/>
                <a:cs typeface="+mn-cs"/>
              </a:rPr>
              <a:t>Texas, Delaware, </a:t>
            </a:r>
            <a:r>
              <a:rPr lang="en-US" sz="1200" kern="1200" dirty="0" err="1">
                <a:solidFill>
                  <a:schemeClr val="tx1"/>
                </a:solidFill>
                <a:effectLst/>
                <a:latin typeface="+mn-lt"/>
                <a:ea typeface="+mn-ea"/>
                <a:cs typeface="+mn-cs"/>
              </a:rPr>
              <a:t>Tennesse</a:t>
            </a:r>
            <a:r>
              <a:rPr lang="en-US" sz="1200" kern="1200" dirty="0">
                <a:solidFill>
                  <a:schemeClr val="tx1"/>
                </a:solidFill>
                <a:effectLst/>
                <a:latin typeface="+mn-lt"/>
                <a:ea typeface="+mn-ea"/>
                <a:cs typeface="+mn-cs"/>
              </a:rPr>
              <a:t>, Wisconsin, Washington DC, Alaska, Indiana. Several other states have passed legislation authorizing study of Supported Decision Making as an alternative to guardianship (Maine, Washington, Virginia, North Carolina).</a:t>
            </a:r>
          </a:p>
          <a:p>
            <a:endParaRPr lang="en-US" dirty="0"/>
          </a:p>
        </p:txBody>
      </p:sp>
      <p:sp>
        <p:nvSpPr>
          <p:cNvPr id="4" name="Slide Number Placeholder 3"/>
          <p:cNvSpPr>
            <a:spLocks noGrp="1"/>
          </p:cNvSpPr>
          <p:nvPr>
            <p:ph type="sldNum" sz="quarter" idx="5"/>
          </p:nvPr>
        </p:nvSpPr>
        <p:spPr/>
        <p:txBody>
          <a:bodyPr/>
          <a:lstStyle/>
          <a:p>
            <a:fld id="{1DDB4502-4227-48CC-8068-9397C0595AE3}" type="slidenum">
              <a:rPr lang="en-US" smtClean="0"/>
              <a:t>15</a:t>
            </a:fld>
            <a:endParaRPr lang="en-US"/>
          </a:p>
        </p:txBody>
      </p:sp>
    </p:spTree>
    <p:extLst>
      <p:ext uri="{BB962C8B-B14F-4D97-AF65-F5344CB8AC3E}">
        <p14:creationId xmlns:p14="http://schemas.microsoft.com/office/powerpoint/2010/main" val="843627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B4502-4227-48CC-8068-9397C0595AE3}" type="slidenum">
              <a:rPr lang="en-US" smtClean="0"/>
              <a:t>16</a:t>
            </a:fld>
            <a:endParaRPr lang="en-US"/>
          </a:p>
        </p:txBody>
      </p:sp>
    </p:spTree>
    <p:extLst>
      <p:ext uri="{BB962C8B-B14F-4D97-AF65-F5344CB8AC3E}">
        <p14:creationId xmlns:p14="http://schemas.microsoft.com/office/powerpoint/2010/main" val="2515257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 Statutes Ch 52.30 details the liability protections. </a:t>
            </a:r>
          </a:p>
          <a:p>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person who receives the original or a copy of a supported decision-making agreement shall rely on the agreement, except if the person has cause to believe that the adult with a functional impairment is being abused, neglected, unduly influenced, or financially exploited by the supporter as described under s. </a:t>
            </a:r>
            <a:r>
              <a:rPr lang="en-US" sz="1200" b="0" i="0" u="none" strike="noStrike" kern="1200" dirty="0">
                <a:solidFill>
                  <a:schemeClr val="tx1"/>
                </a:solidFill>
                <a:effectLst/>
                <a:latin typeface="+mn-lt"/>
                <a:ea typeface="+mn-ea"/>
                <a:cs typeface="+mn-cs"/>
                <a:hlinkClick r:id="rId3" tooltip="Statutes 52.32"/>
              </a:rPr>
              <a:t>52.32</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person is not subject to criminal or civil liability and has not engaged in professional misconduct for an act or omission if the act or omission is done in good faith and in reliance on a supported decision-making agreement.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Any health care provider that respects and acts consistently with the authority given to a supporter by a duly executed supported decision-making agreement shall be immune from any action alleging that the agreement was invalid unless the entity, custodian, or organization had actual knowledge or notice that the adult with a functional impairment had revoked such authorization, that the agreement was invalid, or that the supporter had committed abuse, neglect, or financial exploitation as described in s. </a:t>
            </a:r>
            <a:r>
              <a:rPr lang="en-US" sz="1200" b="0" i="0" u="none" strike="noStrike" kern="1200" dirty="0">
                <a:solidFill>
                  <a:schemeClr val="tx1"/>
                </a:solidFill>
                <a:effectLst/>
                <a:latin typeface="+mn-lt"/>
                <a:ea typeface="+mn-ea"/>
                <a:cs typeface="+mn-cs"/>
                <a:hlinkClick r:id="rId4" tooltip="Statutes 52.14(2)(a)"/>
              </a:rPr>
              <a:t>52.14 (2) (a)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Any health care provider that provides health care based on the consent of an adult with a functional impairment, made with supports and services provided through a duly executed supported decision-making agreement, shall be immune from any action alleging that the adult with a functional impairment lacked capacity to provide informed consent unless the entity, custodian, or organization had actual knowledge or notice that the adult with a functional impairment had revoked such authorization, that the agreement was invalid, or that the supporter had committed abuse, neglect, or financial exploitation as described in s. </a:t>
            </a:r>
            <a:r>
              <a:rPr lang="en-US" sz="1200" b="0" i="0" u="none" strike="noStrike" kern="1200" dirty="0">
                <a:solidFill>
                  <a:schemeClr val="tx1"/>
                </a:solidFill>
                <a:effectLst/>
                <a:latin typeface="+mn-lt"/>
                <a:ea typeface="+mn-ea"/>
                <a:cs typeface="+mn-cs"/>
                <a:hlinkClick r:id="rId4" tooltip="Statutes 52.14(2)(a)"/>
              </a:rPr>
              <a:t>52.14 (2) (a)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Any public or private entity, custodian, or organization that discloses personal information about an adult with a functional impairment to a supporter who is authorized to access, collect, or obtain or assist the adult with a functional impairment in accessing, collecting, or obtaining that information shall be immune from any action alleging that it improperly or unlawfully disclosed such information to the supporter unless the entity, custodian, or organization had actual knowledge that the adult with a functional impairment had revoked such authorization.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existence or availability of a supported decision-making agreement does not relieve a health care provider of any legal obligation to provide services to individuals with disabilities, including the obligation to provide reasonable accommodations or auxiliary aids and services, including interpretation services and communication supports to individuals with disabilities under the federal Americans with Disabilities Act.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DDB4502-4227-48CC-8068-9397C0595AE3}" type="slidenum">
              <a:rPr lang="en-US" smtClean="0"/>
              <a:t>17</a:t>
            </a:fld>
            <a:endParaRPr lang="en-US"/>
          </a:p>
        </p:txBody>
      </p:sp>
    </p:spTree>
    <p:extLst>
      <p:ext uri="{BB962C8B-B14F-4D97-AF65-F5344CB8AC3E}">
        <p14:creationId xmlns:p14="http://schemas.microsoft.com/office/powerpoint/2010/main" val="113633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An elder at risk is over 60, an adult at risk is 18-59.</a:t>
            </a:r>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18</a:t>
            </a:fld>
            <a:endParaRPr lang="en-US"/>
          </a:p>
        </p:txBody>
      </p:sp>
    </p:spTree>
    <p:extLst>
      <p:ext uri="{BB962C8B-B14F-4D97-AF65-F5344CB8AC3E}">
        <p14:creationId xmlns:p14="http://schemas.microsoft.com/office/powerpoint/2010/main" val="203729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guardianship proceedings, before ruling on the guardianship, judges are now required to consider 1) whether any alternatives to guardianship, including SDM, have been tried, and 2) whether less restrictive means, including SDM, could be used.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DB4502-4227-48CC-8068-9397C0595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Multi pager on </a:t>
            </a:r>
            <a:r>
              <a:rPr lang="en-US" sz="1200" u="sng" kern="1200" dirty="0">
                <a:solidFill>
                  <a:schemeClr val="tx1"/>
                </a:solidFill>
                <a:effectLst/>
                <a:latin typeface="+mn-lt"/>
                <a:ea typeface="+mn-ea"/>
                <a:cs typeface="+mn-cs"/>
                <a:hlinkClick r:id="rId3"/>
              </a:rPr>
              <a:t>Supported Decision Making</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Multi pager on </a:t>
            </a:r>
            <a:r>
              <a:rPr lang="en-US" sz="1200" u="sng" kern="1200" dirty="0">
                <a:solidFill>
                  <a:schemeClr val="tx1"/>
                </a:solidFill>
                <a:effectLst/>
                <a:latin typeface="+mn-lt"/>
                <a:ea typeface="+mn-ea"/>
                <a:cs typeface="+mn-cs"/>
                <a:hlinkClick r:id="rId4"/>
              </a:rPr>
              <a:t>Guardianship Alternatives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Supported Decision Making Agreement worksheet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Supported Decision Making </a:t>
            </a:r>
            <a:r>
              <a:rPr lang="en-US" sz="1200" u="sng" kern="1200" dirty="0">
                <a:solidFill>
                  <a:schemeClr val="tx1"/>
                </a:solidFill>
                <a:effectLst/>
                <a:latin typeface="+mn-lt"/>
                <a:ea typeface="+mn-ea"/>
                <a:cs typeface="+mn-cs"/>
                <a:hlinkClick r:id="rId6"/>
              </a:rPr>
              <a:t>Frequently Asked Questions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Official </a:t>
            </a:r>
            <a:r>
              <a:rPr lang="en-US" sz="1200" u="sng" kern="1200" dirty="0">
                <a:solidFill>
                  <a:schemeClr val="tx1"/>
                </a:solidFill>
                <a:effectLst/>
                <a:latin typeface="+mn-lt"/>
                <a:ea typeface="+mn-ea"/>
                <a:cs typeface="+mn-cs"/>
                <a:hlinkClick r:id="rId7"/>
              </a:rPr>
              <a:t>Supported Decision Making agreement form</a:t>
            </a:r>
            <a:r>
              <a:rPr lang="en-US" sz="1200" kern="1200" dirty="0">
                <a:solidFill>
                  <a:schemeClr val="tx1"/>
                </a:solidFill>
                <a:effectLst/>
                <a:latin typeface="+mn-lt"/>
                <a:ea typeface="+mn-ea"/>
                <a:cs typeface="+mn-cs"/>
              </a:rPr>
              <a:t> (DHS)</a:t>
            </a: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hlinkClick r:id="rId8"/>
              </a:rPr>
              <a:t>Supported Decision Making tracking</a:t>
            </a:r>
            <a:r>
              <a:rPr lang="en-US" sz="1200" kern="1200" dirty="0">
                <a:solidFill>
                  <a:schemeClr val="tx1"/>
                </a:solidFill>
                <a:effectLst/>
                <a:latin typeface="+mn-lt"/>
                <a:ea typeface="+mn-ea"/>
                <a:cs typeface="+mn-cs"/>
              </a:rPr>
              <a:t>: who are my supporters and where have I shared my agreement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the documents above are included in our standard “SDM toolkit” that we print out in hard copy and assemble into folders. These are available to ADRCs, providers, etc. if they would find it helpful as they interact with families. They can contact Jeremy Gundlach in our office with publication orders.</a:t>
            </a:r>
          </a:p>
          <a:p>
            <a:endParaRPr lang="en-US" dirty="0"/>
          </a:p>
        </p:txBody>
      </p:sp>
      <p:sp>
        <p:nvSpPr>
          <p:cNvPr id="4" name="Slide Number Placeholder 3"/>
          <p:cNvSpPr>
            <a:spLocks noGrp="1"/>
          </p:cNvSpPr>
          <p:nvPr>
            <p:ph type="sldNum" sz="quarter" idx="10"/>
          </p:nvPr>
        </p:nvSpPr>
        <p:spPr/>
        <p:txBody>
          <a:bodyPr/>
          <a:lstStyle/>
          <a:p>
            <a:fld id="{E2619A60-CE24-467B-B5EC-32154D22D412}" type="slidenum">
              <a:rPr lang="en-US" smtClean="0"/>
              <a:t>20</a:t>
            </a:fld>
            <a:endParaRPr lang="en-US"/>
          </a:p>
        </p:txBody>
      </p:sp>
    </p:spTree>
    <p:extLst>
      <p:ext uri="{BB962C8B-B14F-4D97-AF65-F5344CB8AC3E}">
        <p14:creationId xmlns:p14="http://schemas.microsoft.com/office/powerpoint/2010/main" val="3617106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B4502-4227-48CC-8068-9397C0595AE3}" type="slidenum">
              <a:rPr lang="en-US" smtClean="0"/>
              <a:t>21</a:t>
            </a:fld>
            <a:endParaRPr lang="en-US"/>
          </a:p>
        </p:txBody>
      </p:sp>
    </p:spTree>
    <p:extLst>
      <p:ext uri="{BB962C8B-B14F-4D97-AF65-F5344CB8AC3E}">
        <p14:creationId xmlns:p14="http://schemas.microsoft.com/office/powerpoint/2010/main" val="2373521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B4502-4227-48CC-8068-9397C0595AE3}" type="slidenum">
              <a:rPr lang="en-US" smtClean="0"/>
              <a:t>22</a:t>
            </a:fld>
            <a:endParaRPr lang="en-US"/>
          </a:p>
        </p:txBody>
      </p:sp>
    </p:spTree>
    <p:extLst>
      <p:ext uri="{BB962C8B-B14F-4D97-AF65-F5344CB8AC3E}">
        <p14:creationId xmlns:p14="http://schemas.microsoft.com/office/powerpoint/2010/main" val="372628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Supported Decision-Making is flexible and can be updated easily as the Person’s ability and capacity to make decisions changes over time, due to gaining of experience and skills or acquiring additional functional impairments.</a:t>
            </a:r>
          </a:p>
          <a:p>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23</a:t>
            </a:fld>
            <a:endParaRPr lang="en-US"/>
          </a:p>
        </p:txBody>
      </p:sp>
    </p:spTree>
    <p:extLst>
      <p:ext uri="{BB962C8B-B14F-4D97-AF65-F5344CB8AC3E}">
        <p14:creationId xmlns:p14="http://schemas.microsoft.com/office/powerpoint/2010/main" val="317937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6">
                  <a:lumMod val="75000"/>
                </a:schemeClr>
              </a:buClr>
            </a:pPr>
            <a:r>
              <a:rPr lang="en-US" sz="1100" dirty="0">
                <a:latin typeface="+mn-lt"/>
              </a:rPr>
              <a:t>There are many options for individuals that want or need help with some or many decisions, and not all of them involve transferring their decision making authority to someone else. Release forms require the person to grant formal permission in order for another individual to see records, but the person doesn’t lose their civil rights to make their own decisions. Supported Decision Making Agreements allow the person to identify the kind of decisions they want support with, a Supporter(s), and to define the role of the Supporter without giving up any of their decision-making authority.</a:t>
            </a:r>
          </a:p>
          <a:p>
            <a:pPr>
              <a:buClr>
                <a:schemeClr val="accent6">
                  <a:lumMod val="75000"/>
                </a:schemeClr>
              </a:buClr>
            </a:pPr>
            <a:endParaRPr lang="en-US" sz="1100" dirty="0">
              <a:latin typeface="+mn-lt"/>
            </a:endParaRPr>
          </a:p>
          <a:p>
            <a:pPr>
              <a:buClr>
                <a:schemeClr val="accent6">
                  <a:lumMod val="75000"/>
                </a:schemeClr>
              </a:buClr>
            </a:pPr>
            <a:r>
              <a:rPr lang="en-US" sz="1100" dirty="0">
                <a:latin typeface="+mn-lt"/>
              </a:rPr>
              <a:t>Representative Payees and Powers of Attorneys (POA) do grant decision making authority to another person in certain circumstances but have a much narrower scope of authority than limited or full guardianship. Limited guardianship transfers the authority to make some decisions to another person (guardian), however the ward retains their autonomy and authority to make their own decisions in areas </a:t>
            </a:r>
          </a:p>
          <a:p>
            <a:pPr>
              <a:buClr>
                <a:schemeClr val="accent6">
                  <a:lumMod val="75000"/>
                </a:schemeClr>
              </a:buClr>
            </a:pPr>
            <a:endParaRPr lang="en-US" sz="1100" dirty="0">
              <a:effectLst/>
              <a:latin typeface="+mn-lt"/>
            </a:endParaRPr>
          </a:p>
          <a:p>
            <a:pPr>
              <a:buClr>
                <a:schemeClr val="accent6">
                  <a:lumMod val="75000"/>
                </a:schemeClr>
              </a:buClr>
            </a:pPr>
            <a:r>
              <a:rPr lang="en-US" sz="1100" dirty="0">
                <a:effectLst/>
                <a:latin typeface="+mn-lt"/>
                <a:cs typeface="Arial" panose="020B0604020202020204" pitchFamily="34" charset="0"/>
              </a:rPr>
              <a:t>Supported Decision-Making—both the concept and formal SDM agreements--can be used in combination with other legal arrangements (including Power of Attorney, limited or full guardianship). These options are not mutually exclusive and can be used to complement each other.  </a:t>
            </a:r>
            <a:r>
              <a:rPr lang="en-US" sz="1100" dirty="0">
                <a:effectLst/>
                <a:latin typeface="+mn-lt"/>
              </a:rPr>
              <a:t>For many people Supported Decision-Making may be the only tool they need to have trusted people provide support as they make their life decisions.</a:t>
            </a:r>
          </a:p>
        </p:txBody>
      </p:sp>
      <p:sp>
        <p:nvSpPr>
          <p:cNvPr id="4" name="Slide Number Placeholder 3"/>
          <p:cNvSpPr>
            <a:spLocks noGrp="1"/>
          </p:cNvSpPr>
          <p:nvPr>
            <p:ph type="sldNum" sz="quarter" idx="10"/>
          </p:nvPr>
        </p:nvSpPr>
        <p:spPr/>
        <p:txBody>
          <a:bodyPr/>
          <a:lstStyle/>
          <a:p>
            <a:fld id="{1DDB4502-4227-48CC-8068-9397C0595AE3}" type="slidenum">
              <a:rPr lang="en-US" smtClean="0"/>
              <a:t>2</a:t>
            </a:fld>
            <a:endParaRPr lang="en-US"/>
          </a:p>
        </p:txBody>
      </p:sp>
    </p:spTree>
    <p:extLst>
      <p:ext uri="{BB962C8B-B14F-4D97-AF65-F5344CB8AC3E}">
        <p14:creationId xmlns:p14="http://schemas.microsoft.com/office/powerpoint/2010/main" val="3487421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BPDD board member has cerebral palsy, which has significantly impacted him physically (does not have use of hands, uses a power chair, needs assistance to eat) and affected his ability to speak (slower speech that can be difficult to understand by people who have not had practice). He has no intellectual disability (he has a master’s degree), but because of his physical disability and speech medical professionals have assumed that he has a guardian. Even when he has explained that he does not have a guardian, health care staff have not believed him. At one point, he had to have medical staff call his mother so they could confirm that he did not have a guardian (and that they could interact with him about his own medical care). He is in his late 30s, and feels strongly that part of being treated as an adult is to not have to rely on his parents to intervene or be present in routine life events, including medical appointments. </a:t>
            </a:r>
          </a:p>
          <a:p>
            <a:endParaRPr lang="en-US" dirty="0"/>
          </a:p>
          <a:p>
            <a:r>
              <a:rPr lang="en-US" dirty="0"/>
              <a:t>SDM agreements can identify a Supporter whose role it is to ensure that the Person’s communication and decisions are clearly understood by medical staff. Supporters who are familiar with the person and their unique communication characteristics can ensure that the provider is not assuming or interpreting speech (or other communication) and misunderstanding the person. This can help medical professionals to gain important information from the patient (description of symptoms, etc.), patient concerns, engagement in treatment options etc.</a:t>
            </a:r>
          </a:p>
          <a:p>
            <a:endParaRPr lang="en-US" dirty="0"/>
          </a:p>
        </p:txBody>
      </p:sp>
      <p:sp>
        <p:nvSpPr>
          <p:cNvPr id="4" name="Slide Number Placeholder 3"/>
          <p:cNvSpPr>
            <a:spLocks noGrp="1"/>
          </p:cNvSpPr>
          <p:nvPr>
            <p:ph type="sldNum" sz="quarter" idx="5"/>
          </p:nvPr>
        </p:nvSpPr>
        <p:spPr/>
        <p:txBody>
          <a:bodyPr/>
          <a:lstStyle/>
          <a:p>
            <a:fld id="{1DDB4502-4227-48CC-8068-9397C0595AE3}" type="slidenum">
              <a:rPr lang="en-US" smtClean="0"/>
              <a:t>26</a:t>
            </a:fld>
            <a:endParaRPr lang="en-US"/>
          </a:p>
        </p:txBody>
      </p:sp>
    </p:spTree>
    <p:extLst>
      <p:ext uri="{BB962C8B-B14F-4D97-AF65-F5344CB8AC3E}">
        <p14:creationId xmlns:p14="http://schemas.microsoft.com/office/powerpoint/2010/main" val="1505950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Medical terms can be confusing and appointment times are short.</a:t>
            </a:r>
          </a:p>
          <a:p>
            <a:pPr marL="171450" indent="-171450">
              <a:buFont typeface="Arial" panose="020B0604020202020204" pitchFamily="34" charset="0"/>
              <a:buChar char="•"/>
            </a:pPr>
            <a:r>
              <a:rPr lang="en-US" dirty="0"/>
              <a:t>Patients may be hearing complex terms, information, or options that they need help understanding</a:t>
            </a:r>
          </a:p>
          <a:p>
            <a:pPr marL="171450" indent="-171450">
              <a:buFont typeface="Arial" panose="020B0604020202020204" pitchFamily="34" charset="0"/>
              <a:buChar char="•"/>
            </a:pPr>
            <a:r>
              <a:rPr lang="en-US" dirty="0"/>
              <a:t>Patients may be hearing information that is emotionally distressing or deeply impactful to their lives </a:t>
            </a:r>
          </a:p>
          <a:p>
            <a:pPr marL="171450" indent="-171450">
              <a:buFont typeface="Arial" panose="020B0604020202020204" pitchFamily="34" charset="0"/>
              <a:buChar char="•"/>
            </a:pPr>
            <a:r>
              <a:rPr lang="en-US" dirty="0"/>
              <a:t>Patients may have conditions—illnesses, mental health conditions, side effects from medications, pain, or difference in cognitive processing due to disability—that interferes with comprehension or speed of comprehension</a:t>
            </a:r>
          </a:p>
          <a:p>
            <a:pPr marL="171450" indent="-171450">
              <a:buFont typeface="Arial" panose="020B0604020202020204" pitchFamily="34" charset="0"/>
              <a:buChar char="•"/>
            </a:pPr>
            <a:r>
              <a:rPr lang="en-US" dirty="0"/>
              <a:t>Everyone has a unique set of experiences and ways of relating to the world that influence how they understand and process information. Supporters have knowledge of the person that a practitioner may not have, including communication strategies and past experiences, that may facilitate effective understanding.</a:t>
            </a:r>
          </a:p>
        </p:txBody>
      </p:sp>
      <p:sp>
        <p:nvSpPr>
          <p:cNvPr id="4" name="Slide Number Placeholder 3"/>
          <p:cNvSpPr>
            <a:spLocks noGrp="1"/>
          </p:cNvSpPr>
          <p:nvPr>
            <p:ph type="sldNum" sz="quarter" idx="5"/>
          </p:nvPr>
        </p:nvSpPr>
        <p:spPr/>
        <p:txBody>
          <a:bodyPr/>
          <a:lstStyle/>
          <a:p>
            <a:fld id="{1DDB4502-4227-48CC-8068-9397C0595AE3}" type="slidenum">
              <a:rPr lang="en-US" smtClean="0"/>
              <a:t>27</a:t>
            </a:fld>
            <a:endParaRPr lang="en-US"/>
          </a:p>
        </p:txBody>
      </p:sp>
    </p:spTree>
    <p:extLst>
      <p:ext uri="{BB962C8B-B14F-4D97-AF65-F5344CB8AC3E}">
        <p14:creationId xmlns:p14="http://schemas.microsoft.com/office/powerpoint/2010/main" val="290966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my co-worker described a recent experience that illustrates the impacts it can have on care when practitioners assume that the presence of a disability means a lack of competence. </a:t>
            </a:r>
          </a:p>
          <a:p>
            <a:endParaRPr lang="en-US" dirty="0"/>
          </a:p>
          <a:p>
            <a:r>
              <a:rPr lang="en-US" dirty="0"/>
              <a:t>My co-worker is in her early forties, and uses a wheelchair. She has spinal bifida, a developmental disability. This does impact her mobility, but not her intelligence (she has a masters, has worked full time her entire life) or her independence. She met with a new primary care physician, who took a look at her wheelchair and the first interaction was to question who her guardian was. In other words, the first impression the new patient has is that her medical professional has assumed based on her physical disability that this patient cannot be who is deciding about their care (i.e. who is the person I need to talk with who makes decisions about you). The doctor also assumed, based on disability, that my co-worker was not married (she is) and she did not have children (she has two), because of the presence of disability. Set aside the impact these assumptions have on the doctor-patient relationship, and focus on what these assumptions may mean for patient health care (reproductive health care, conditions that are unrelated to the underlying disability etc.).</a:t>
            </a:r>
          </a:p>
        </p:txBody>
      </p:sp>
      <p:sp>
        <p:nvSpPr>
          <p:cNvPr id="4" name="Slide Number Placeholder 3"/>
          <p:cNvSpPr>
            <a:spLocks noGrp="1"/>
          </p:cNvSpPr>
          <p:nvPr>
            <p:ph type="sldNum" sz="quarter" idx="5"/>
          </p:nvPr>
        </p:nvSpPr>
        <p:spPr/>
        <p:txBody>
          <a:bodyPr/>
          <a:lstStyle/>
          <a:p>
            <a:fld id="{1DDB4502-4227-48CC-8068-9397C0595AE3}" type="slidenum">
              <a:rPr lang="en-US" smtClean="0"/>
              <a:t>28</a:t>
            </a:fld>
            <a:endParaRPr lang="en-US"/>
          </a:p>
        </p:txBody>
      </p:sp>
    </p:spTree>
    <p:extLst>
      <p:ext uri="{BB962C8B-B14F-4D97-AF65-F5344CB8AC3E}">
        <p14:creationId xmlns:p14="http://schemas.microsoft.com/office/powerpoint/2010/main" val="2298287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a parent friend of mine recently described an experience with her daughter who has a disability and is transitioning to adulthood. Her daughter has I/DD, autism and a co-occurring condition that has a variety of health impacts including vision issues and the need for annual eye exams to check for glaucoma. Her daughter is non-verbal, but uses an </a:t>
            </a:r>
            <a:r>
              <a:rPr lang="en-US" dirty="0" err="1"/>
              <a:t>ipad</a:t>
            </a:r>
            <a:r>
              <a:rPr lang="en-US" dirty="0"/>
              <a:t> to communicate; people who know her understand what she is communicating and can explain things to her.</a:t>
            </a:r>
          </a:p>
          <a:p>
            <a:endParaRPr lang="en-US" dirty="0"/>
          </a:p>
          <a:p>
            <a:r>
              <a:rPr lang="en-US" dirty="0"/>
              <a:t>She has had an annual eye exam with a pediatric practitioner for many years who had agreed to continue seeing her after she turned 18, at least until a different provider could be found. Like most specialists, appointments are scheduled well in advance. Her appointment was made when she was 17 and was for several months in the future. They day before the appointment, a nurse called her mother and informed her that her daughter’s appointment had been cancelled. Apparently the nurse had taken it upon herself to look up the patient’s co-occurring condition, decided that the diagnosis meant that wasn’t capable of making any decisions, and since she was over 18 and did not have a guardian that she could have the appointment. </a:t>
            </a:r>
          </a:p>
          <a:p>
            <a:endParaRPr lang="en-US" dirty="0"/>
          </a:p>
          <a:p>
            <a:r>
              <a:rPr lang="en-US" dirty="0"/>
              <a:t>Just focus on the unnecessary stress that the family had to bear to prove to their own health care provider that the rights that all of us are presumed to have also stand for their daughter (the parents literally filmed with an </a:t>
            </a:r>
            <a:r>
              <a:rPr lang="en-US" dirty="0" err="1"/>
              <a:t>iphone</a:t>
            </a:r>
            <a:r>
              <a:rPr lang="en-US" dirty="0"/>
              <a:t> the daughter understanding the explanation of why she needed the appointment, agreeing to the appointment, and using her stamp to grant her parent access to attend the appointment). The practitioner intervened, the daughter was seen, but the example is stark. </a:t>
            </a:r>
          </a:p>
        </p:txBody>
      </p:sp>
      <p:sp>
        <p:nvSpPr>
          <p:cNvPr id="4" name="Slide Number Placeholder 3"/>
          <p:cNvSpPr>
            <a:spLocks noGrp="1"/>
          </p:cNvSpPr>
          <p:nvPr>
            <p:ph type="sldNum" sz="quarter" idx="5"/>
          </p:nvPr>
        </p:nvSpPr>
        <p:spPr/>
        <p:txBody>
          <a:bodyPr/>
          <a:lstStyle/>
          <a:p>
            <a:fld id="{1DDB4502-4227-48CC-8068-9397C0595AE3}" type="slidenum">
              <a:rPr lang="en-US" smtClean="0"/>
              <a:t>29</a:t>
            </a:fld>
            <a:endParaRPr lang="en-US"/>
          </a:p>
        </p:txBody>
      </p:sp>
    </p:spTree>
    <p:extLst>
      <p:ext uri="{BB962C8B-B14F-4D97-AF65-F5344CB8AC3E}">
        <p14:creationId xmlns:p14="http://schemas.microsoft.com/office/powerpoint/2010/main" val="4165212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parents do not understand that a guardian/ward relationship is not the same as parent/child.</a:t>
            </a:r>
          </a:p>
          <a:p>
            <a:endParaRPr lang="en-US" dirty="0"/>
          </a:p>
          <a:p>
            <a:r>
              <a:rPr lang="en-US" dirty="0"/>
              <a:t>As children age their bodies are developing and changing independently of their disability and health conditions. Parents and practitioners should not assume that disability does not mean that children are going through the “normal” emotional, physical, and sexual changes of adolescents; like all young patients children with disabilities need time alone with practitioners to discuss issues that they may not want their parents to hear or be involved in.</a:t>
            </a:r>
          </a:p>
        </p:txBody>
      </p:sp>
      <p:sp>
        <p:nvSpPr>
          <p:cNvPr id="4" name="Slide Number Placeholder 3"/>
          <p:cNvSpPr>
            <a:spLocks noGrp="1"/>
          </p:cNvSpPr>
          <p:nvPr>
            <p:ph type="sldNum" sz="quarter" idx="5"/>
          </p:nvPr>
        </p:nvSpPr>
        <p:spPr/>
        <p:txBody>
          <a:bodyPr/>
          <a:lstStyle/>
          <a:p>
            <a:fld id="{1DDB4502-4227-48CC-8068-9397C0595AE3}" type="slidenum">
              <a:rPr lang="en-US" smtClean="0"/>
              <a:t>30</a:t>
            </a:fld>
            <a:endParaRPr lang="en-US"/>
          </a:p>
        </p:txBody>
      </p:sp>
    </p:spTree>
    <p:extLst>
      <p:ext uri="{BB962C8B-B14F-4D97-AF65-F5344CB8AC3E}">
        <p14:creationId xmlns:p14="http://schemas.microsoft.com/office/powerpoint/2010/main" val="2414911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B4502-4227-48CC-8068-9397C0595AE3}" type="slidenum">
              <a:rPr lang="en-US" smtClean="0"/>
              <a:t>31</a:t>
            </a:fld>
            <a:endParaRPr lang="en-US"/>
          </a:p>
        </p:txBody>
      </p:sp>
    </p:spTree>
    <p:extLst>
      <p:ext uri="{BB962C8B-B14F-4D97-AF65-F5344CB8AC3E}">
        <p14:creationId xmlns:p14="http://schemas.microsoft.com/office/powerpoint/2010/main" val="356294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3</a:t>
            </a:fld>
            <a:endParaRPr lang="en-US"/>
          </a:p>
        </p:txBody>
      </p:sp>
    </p:spTree>
    <p:extLst>
      <p:ext uri="{BB962C8B-B14F-4D97-AF65-F5344CB8AC3E}">
        <p14:creationId xmlns:p14="http://schemas.microsoft.com/office/powerpoint/2010/main" val="256481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Wisconsin’s law restricts the use of Supported Decision Making agreements to “a person with a functional impairment”</a:t>
            </a:r>
          </a:p>
          <a:p>
            <a:endParaRPr lang="en-US" dirty="0"/>
          </a:p>
          <a:p>
            <a:r>
              <a:rPr lang="en-US" dirty="0"/>
              <a:t>The statutory definition of a “Person with a functional impairment includes”</a:t>
            </a:r>
          </a:p>
          <a:p>
            <a:endParaRPr lang="en-US" dirty="0"/>
          </a:p>
          <a:p>
            <a:pPr lvl="1"/>
            <a:r>
              <a:rPr lang="en-US" dirty="0">
                <a:effectLst/>
              </a:rPr>
              <a:t>People with physical, developmental, or mental conditions that substantially limit one or more of an individual’s 1) Capacity for independent living, 2) Self direction, 3) Self care, 4) Mobility, 5) Communication, 6) Learning. (also referred to as major life activities)</a:t>
            </a:r>
          </a:p>
          <a:p>
            <a:pPr lvl="1"/>
            <a:r>
              <a:rPr lang="en-US" dirty="0">
                <a:effectLst/>
              </a:rPr>
              <a:t>People experiencing degenerative diseases or other like incapacities. </a:t>
            </a:r>
          </a:p>
          <a:p>
            <a:pPr lvl="1"/>
            <a:r>
              <a:rPr lang="en-US" dirty="0">
                <a:effectLst/>
              </a:rPr>
              <a:t>Conditions incurred at any age that substantially interfere with the Person’s ability to provide self-care.</a:t>
            </a:r>
          </a:p>
          <a:p>
            <a:endParaRPr lang="en-US" dirty="0">
              <a:effectLst/>
            </a:endParaRPr>
          </a:p>
          <a:p>
            <a:r>
              <a:rPr lang="en-US" dirty="0">
                <a:effectLst/>
              </a:rPr>
              <a:t>The statute DOES NOT require that the existence of a Functional impairment needs to be determined or “certified” by health care professionals</a:t>
            </a:r>
            <a:endParaRPr lang="en-US" dirty="0"/>
          </a:p>
          <a:p>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4</a:t>
            </a:fld>
            <a:endParaRPr lang="en-US"/>
          </a:p>
        </p:txBody>
      </p:sp>
    </p:spTree>
    <p:extLst>
      <p:ext uri="{BB962C8B-B14F-4D97-AF65-F5344CB8AC3E}">
        <p14:creationId xmlns:p14="http://schemas.microsoft.com/office/powerpoint/2010/main" val="50422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effectLst/>
              </a:rPr>
              <a:t>People with Intellectual/Developmental Disabilities (I/DD) continue to gain experience throughout their lives that can increase decision-making skills. SDM agreements can provide support as the person practices making decisions.</a:t>
            </a:r>
          </a:p>
          <a:p>
            <a:pPr lvl="1"/>
            <a:endParaRPr lang="en-US" dirty="0">
              <a:effectLst/>
            </a:endParaRPr>
          </a:p>
          <a:p>
            <a:pPr lvl="1"/>
            <a:r>
              <a:rPr lang="en-US" dirty="0">
                <a:effectLst/>
              </a:rPr>
              <a:t>Changes in functional impairments (more or less)  through a rehabilitation process or progressive conditions can change the kinds of decisions with which a Person wants support. </a:t>
            </a:r>
          </a:p>
          <a:p>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5</a:t>
            </a:fld>
            <a:endParaRPr lang="en-US"/>
          </a:p>
        </p:txBody>
      </p:sp>
    </p:spTree>
    <p:extLst>
      <p:ext uri="{BB962C8B-B14F-4D97-AF65-F5344CB8AC3E}">
        <p14:creationId xmlns:p14="http://schemas.microsoft.com/office/powerpoint/2010/main" val="3334082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Completing a Supported Decision Making agreement cannot be used as evidence of incapacity or incompetency of the Person. </a:t>
            </a:r>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6</a:t>
            </a:fld>
            <a:endParaRPr lang="en-US"/>
          </a:p>
        </p:txBody>
      </p:sp>
    </p:spTree>
    <p:extLst>
      <p:ext uri="{BB962C8B-B14F-4D97-AF65-F5344CB8AC3E}">
        <p14:creationId xmlns:p14="http://schemas.microsoft.com/office/powerpoint/2010/main" val="391276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Note: A Supporter is allowed to access records that require a release only if the Person has signed a release allowing the Supporter to see the information</a:t>
            </a:r>
          </a:p>
          <a:p>
            <a:endParaRPr lang="en-US" dirty="0"/>
          </a:p>
        </p:txBody>
      </p:sp>
      <p:sp>
        <p:nvSpPr>
          <p:cNvPr id="4" name="Slide Number Placeholder 3"/>
          <p:cNvSpPr>
            <a:spLocks noGrp="1"/>
          </p:cNvSpPr>
          <p:nvPr>
            <p:ph type="sldNum" sz="quarter" idx="10"/>
          </p:nvPr>
        </p:nvSpPr>
        <p:spPr/>
        <p:txBody>
          <a:bodyPr/>
          <a:lstStyle/>
          <a:p>
            <a:fld id="{1DDB4502-4227-48CC-8068-9397C0595AE3}" type="slidenum">
              <a:rPr lang="en-US" smtClean="0"/>
              <a:t>7</a:t>
            </a:fld>
            <a:endParaRPr lang="en-US"/>
          </a:p>
        </p:txBody>
      </p:sp>
    </p:spTree>
    <p:extLst>
      <p:ext uri="{BB962C8B-B14F-4D97-AF65-F5344CB8AC3E}">
        <p14:creationId xmlns:p14="http://schemas.microsoft.com/office/powerpoint/2010/main" val="296449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B4502-4227-48CC-8068-9397C0595AE3}" type="slidenum">
              <a:rPr lang="en-US" smtClean="0"/>
              <a:t>8</a:t>
            </a:fld>
            <a:endParaRPr lang="en-US"/>
          </a:p>
        </p:txBody>
      </p:sp>
    </p:spTree>
    <p:extLst>
      <p:ext uri="{BB962C8B-B14F-4D97-AF65-F5344CB8AC3E}">
        <p14:creationId xmlns:p14="http://schemas.microsoft.com/office/powerpoint/2010/main" val="96659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B4502-4227-48CC-8068-9397C0595AE3}" type="slidenum">
              <a:rPr lang="en-US" smtClean="0"/>
              <a:t>9</a:t>
            </a:fld>
            <a:endParaRPr lang="en-US"/>
          </a:p>
        </p:txBody>
      </p:sp>
    </p:spTree>
    <p:extLst>
      <p:ext uri="{BB962C8B-B14F-4D97-AF65-F5344CB8AC3E}">
        <p14:creationId xmlns:p14="http://schemas.microsoft.com/office/powerpoint/2010/main" val="276946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FD2E-1009-A64D-BDB5-282B8256DF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2F025E-43A5-2C4E-8287-3004D33E1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D4C556-4F08-654E-8079-0A5ADBB52BBF}"/>
              </a:ext>
            </a:extLst>
          </p:cNvPr>
          <p:cNvSpPr>
            <a:spLocks noGrp="1"/>
          </p:cNvSpPr>
          <p:nvPr>
            <p:ph type="dt" sz="half" idx="10"/>
          </p:nvPr>
        </p:nvSpPr>
        <p:spPr/>
        <p:txBody>
          <a:bodyPr/>
          <a:lstStyle/>
          <a:p>
            <a:fld id="{AF239A9A-B4B0-4B32-B8CD-2E25E95134C4}" type="datetimeFigureOut">
              <a:rPr lang="en-US" smtClean="0"/>
              <a:t>9/9/2019</a:t>
            </a:fld>
            <a:endParaRPr lang="en-US" dirty="0"/>
          </a:p>
        </p:txBody>
      </p:sp>
      <p:sp>
        <p:nvSpPr>
          <p:cNvPr id="5" name="Footer Placeholder 4">
            <a:extLst>
              <a:ext uri="{FF2B5EF4-FFF2-40B4-BE49-F238E27FC236}">
                <a16:creationId xmlns:a16="http://schemas.microsoft.com/office/drawing/2014/main" id="{61810EE2-415D-DD42-B67B-BAD5E89E6C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CA1DE6-957A-1342-A8C8-E6D444BCEFE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545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571B-1AD3-3F4F-BFE8-D381C2F09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ECF74-22FF-9E45-8FD3-7E6534DAFE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1CD6B-F686-1A4F-9BF7-8B08FC407442}"/>
              </a:ext>
            </a:extLst>
          </p:cNvPr>
          <p:cNvSpPr>
            <a:spLocks noGrp="1"/>
          </p:cNvSpPr>
          <p:nvPr>
            <p:ph type="dt" sz="half" idx="10"/>
          </p:nvPr>
        </p:nvSpPr>
        <p:spPr/>
        <p:txBody>
          <a:bodyPr/>
          <a:lstStyle/>
          <a:p>
            <a:fld id="{6B61E721-B01C-4D5D-A3CA-2E5518383F10}" type="datetimeFigureOut">
              <a:rPr lang="en-US" smtClean="0"/>
              <a:t>9/9/2019</a:t>
            </a:fld>
            <a:endParaRPr lang="en-US" dirty="0"/>
          </a:p>
        </p:txBody>
      </p:sp>
      <p:sp>
        <p:nvSpPr>
          <p:cNvPr id="5" name="Footer Placeholder 4">
            <a:extLst>
              <a:ext uri="{FF2B5EF4-FFF2-40B4-BE49-F238E27FC236}">
                <a16:creationId xmlns:a16="http://schemas.microsoft.com/office/drawing/2014/main" id="{B04DD33B-70BD-B441-9506-4F190EFF55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13A699-1512-B94D-8C57-81C407F3762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742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BE4FB-AE1F-B24F-BA53-1C7547F841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E0E5A2-DB37-D04B-A0E7-B4AB648BEA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6D17C-68B6-E142-9680-AE973DABFF84}"/>
              </a:ext>
            </a:extLst>
          </p:cNvPr>
          <p:cNvSpPr>
            <a:spLocks noGrp="1"/>
          </p:cNvSpPr>
          <p:nvPr>
            <p:ph type="dt" sz="half" idx="10"/>
          </p:nvPr>
        </p:nvSpPr>
        <p:spPr/>
        <p:txBody>
          <a:bodyPr/>
          <a:lstStyle/>
          <a:p>
            <a:fld id="{6513FEF9-69D0-4F8C-A336-59491FBEDC47}" type="datetimeFigureOut">
              <a:rPr lang="en-US" smtClean="0"/>
              <a:t>9/9/2019</a:t>
            </a:fld>
            <a:endParaRPr lang="en-US" dirty="0"/>
          </a:p>
        </p:txBody>
      </p:sp>
      <p:sp>
        <p:nvSpPr>
          <p:cNvPr id="5" name="Footer Placeholder 4">
            <a:extLst>
              <a:ext uri="{FF2B5EF4-FFF2-40B4-BE49-F238E27FC236}">
                <a16:creationId xmlns:a16="http://schemas.microsoft.com/office/drawing/2014/main" id="{4F3BCC37-F851-B744-967B-47DA13281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654842-59B1-C247-8C0B-38A313EC2D71}"/>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176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E790-C393-6B4F-98D2-81A43D777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B9BB3-FF45-FD4B-AF6C-EC83BB3F8F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23140-EF0B-D042-8585-BC6FFFA5971A}"/>
              </a:ext>
            </a:extLst>
          </p:cNvPr>
          <p:cNvSpPr>
            <a:spLocks noGrp="1"/>
          </p:cNvSpPr>
          <p:nvPr>
            <p:ph type="dt" sz="half" idx="10"/>
          </p:nvPr>
        </p:nvSpPr>
        <p:spPr/>
        <p:txBody>
          <a:bodyPr/>
          <a:lstStyle/>
          <a:p>
            <a:fld id="{A91E21DC-8981-44E6-BC8C-2BA8F673FFBB}" type="datetimeFigureOut">
              <a:rPr lang="en-US" smtClean="0"/>
              <a:t>9/9/2019</a:t>
            </a:fld>
            <a:endParaRPr lang="en-US" dirty="0"/>
          </a:p>
        </p:txBody>
      </p:sp>
      <p:sp>
        <p:nvSpPr>
          <p:cNvPr id="5" name="Footer Placeholder 4">
            <a:extLst>
              <a:ext uri="{FF2B5EF4-FFF2-40B4-BE49-F238E27FC236}">
                <a16:creationId xmlns:a16="http://schemas.microsoft.com/office/drawing/2014/main" id="{8DB5B222-49D8-4745-8685-39DE63A07B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50C327-3D1C-B14F-85BE-46F41940E42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480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F3FE-8BA8-F241-A415-0BEDACA50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A546A7-8840-BD4A-8532-2754257E8E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529A4-06FB-014B-B5DD-C8E903A3D480}"/>
              </a:ext>
            </a:extLst>
          </p:cNvPr>
          <p:cNvSpPr>
            <a:spLocks noGrp="1"/>
          </p:cNvSpPr>
          <p:nvPr>
            <p:ph type="dt" sz="half" idx="10"/>
          </p:nvPr>
        </p:nvSpPr>
        <p:spPr/>
        <p:txBody>
          <a:bodyPr/>
          <a:lstStyle/>
          <a:p>
            <a:fld id="{AEB9C5D3-0140-4E75-8D7F-C0623D06DFD7}" type="datetimeFigureOut">
              <a:rPr lang="en-US" smtClean="0"/>
              <a:t>9/9/2019</a:t>
            </a:fld>
            <a:endParaRPr lang="en-US" dirty="0"/>
          </a:p>
        </p:txBody>
      </p:sp>
      <p:sp>
        <p:nvSpPr>
          <p:cNvPr id="5" name="Footer Placeholder 4">
            <a:extLst>
              <a:ext uri="{FF2B5EF4-FFF2-40B4-BE49-F238E27FC236}">
                <a16:creationId xmlns:a16="http://schemas.microsoft.com/office/drawing/2014/main" id="{C880A221-82BB-7D42-8056-859837B100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91CEB0-4E5A-1540-A1C1-1B3D922FEFE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682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4490-A1DD-BD4B-89FC-E2F12656D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D12A8-FF45-3640-8BBA-E0BEE08FCC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FBB45F-2B40-7B47-A309-455CD44956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65327C-E8E5-E140-9534-F358E2B548B5}"/>
              </a:ext>
            </a:extLst>
          </p:cNvPr>
          <p:cNvSpPr>
            <a:spLocks noGrp="1"/>
          </p:cNvSpPr>
          <p:nvPr>
            <p:ph type="dt" sz="half" idx="10"/>
          </p:nvPr>
        </p:nvSpPr>
        <p:spPr/>
        <p:txBody>
          <a:bodyPr/>
          <a:lstStyle/>
          <a:p>
            <a:fld id="{3A5666F9-5B40-48E0-8DFD-99EF944CDD22}" type="datetimeFigureOut">
              <a:rPr lang="en-US" smtClean="0"/>
              <a:t>9/9/2019</a:t>
            </a:fld>
            <a:endParaRPr lang="en-US" dirty="0"/>
          </a:p>
        </p:txBody>
      </p:sp>
      <p:sp>
        <p:nvSpPr>
          <p:cNvPr id="6" name="Footer Placeholder 5">
            <a:extLst>
              <a:ext uri="{FF2B5EF4-FFF2-40B4-BE49-F238E27FC236}">
                <a16:creationId xmlns:a16="http://schemas.microsoft.com/office/drawing/2014/main" id="{789AF9CD-6826-7641-85C4-068819108E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59E2DC-0C02-464F-97C7-3169AC32194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681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9BC5C-8F48-864E-8A35-4D67B91800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78D0F6-961E-4042-8B47-16DEC411F4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8A592A-2B5D-9C4A-A532-EC1269FF66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40FD5-86C3-BF41-BA6C-74CCE74CA6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00D6AF-BA25-9B47-88BF-72C5EB5A20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1F726A-3094-774E-9EC8-383FDE6533AD}"/>
              </a:ext>
            </a:extLst>
          </p:cNvPr>
          <p:cNvSpPr>
            <a:spLocks noGrp="1"/>
          </p:cNvSpPr>
          <p:nvPr>
            <p:ph type="dt" sz="half" idx="10"/>
          </p:nvPr>
        </p:nvSpPr>
        <p:spPr/>
        <p:txBody>
          <a:bodyPr/>
          <a:lstStyle/>
          <a:p>
            <a:fld id="{2A698D6B-2C72-4E21-9893-A649C6E2A47D}" type="datetimeFigureOut">
              <a:rPr lang="en-US" smtClean="0"/>
              <a:t>9/9/2019</a:t>
            </a:fld>
            <a:endParaRPr lang="en-US" dirty="0"/>
          </a:p>
        </p:txBody>
      </p:sp>
      <p:sp>
        <p:nvSpPr>
          <p:cNvPr id="8" name="Footer Placeholder 7">
            <a:extLst>
              <a:ext uri="{FF2B5EF4-FFF2-40B4-BE49-F238E27FC236}">
                <a16:creationId xmlns:a16="http://schemas.microsoft.com/office/drawing/2014/main" id="{13FBE2D7-D389-DA48-8EE6-45801C1E1DF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4EA8D37-DEC8-0F4E-933A-D790D897D8E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8083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914-BBE5-5744-9233-5433FD8E97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405A08-C34D-B44E-B58F-BE5A732DEF2F}"/>
              </a:ext>
            </a:extLst>
          </p:cNvPr>
          <p:cNvSpPr>
            <a:spLocks noGrp="1"/>
          </p:cNvSpPr>
          <p:nvPr>
            <p:ph type="dt" sz="half" idx="10"/>
          </p:nvPr>
        </p:nvSpPr>
        <p:spPr/>
        <p:txBody>
          <a:bodyPr/>
          <a:lstStyle/>
          <a:p>
            <a:fld id="{C86811C9-A66C-49F0-970E-F7B68D9109A0}" type="datetimeFigureOut">
              <a:rPr lang="en-US" smtClean="0"/>
              <a:t>9/9/2019</a:t>
            </a:fld>
            <a:endParaRPr lang="en-US" dirty="0"/>
          </a:p>
        </p:txBody>
      </p:sp>
      <p:sp>
        <p:nvSpPr>
          <p:cNvPr id="4" name="Footer Placeholder 3">
            <a:extLst>
              <a:ext uri="{FF2B5EF4-FFF2-40B4-BE49-F238E27FC236}">
                <a16:creationId xmlns:a16="http://schemas.microsoft.com/office/drawing/2014/main" id="{C2E247DD-A8A5-094F-919A-5CB49AD1456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8E8CF3A-0696-8549-8D07-5C4EBFF77F6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697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2740A3-94BB-3E48-9287-7518538BCE88}"/>
              </a:ext>
            </a:extLst>
          </p:cNvPr>
          <p:cNvSpPr>
            <a:spLocks noGrp="1"/>
          </p:cNvSpPr>
          <p:nvPr>
            <p:ph type="dt" sz="half" idx="10"/>
          </p:nvPr>
        </p:nvSpPr>
        <p:spPr/>
        <p:txBody>
          <a:bodyPr/>
          <a:lstStyle/>
          <a:p>
            <a:fld id="{6C01AE78-96A2-4A23-B183-3B6DB4374FE7}" type="datetimeFigureOut">
              <a:rPr lang="en-US" smtClean="0"/>
              <a:t>9/9/2019</a:t>
            </a:fld>
            <a:endParaRPr lang="en-US" dirty="0"/>
          </a:p>
        </p:txBody>
      </p:sp>
      <p:sp>
        <p:nvSpPr>
          <p:cNvPr id="3" name="Footer Placeholder 2">
            <a:extLst>
              <a:ext uri="{FF2B5EF4-FFF2-40B4-BE49-F238E27FC236}">
                <a16:creationId xmlns:a16="http://schemas.microsoft.com/office/drawing/2014/main" id="{BD0FB7CB-7DB6-C147-8B32-3F5CC28EB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585311-DFF1-3547-B6D1-9099996CB4F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495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CC61-0B2F-0C47-94B5-9B1D039BB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08137-D7A7-6345-BE22-AF28B1A41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75CD4-8F8D-F348-84F8-9A4F14FDD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5C5B9A-AB5A-8549-ACD3-2770A11E65BE}"/>
              </a:ext>
            </a:extLst>
          </p:cNvPr>
          <p:cNvSpPr>
            <a:spLocks noGrp="1"/>
          </p:cNvSpPr>
          <p:nvPr>
            <p:ph type="dt" sz="half" idx="10"/>
          </p:nvPr>
        </p:nvSpPr>
        <p:spPr/>
        <p:txBody>
          <a:bodyPr/>
          <a:lstStyle/>
          <a:p>
            <a:fld id="{73AE0757-B101-4811-9189-10EB2F458E2D}" type="datetimeFigureOut">
              <a:rPr lang="en-US" smtClean="0"/>
              <a:t>9/9/2019</a:t>
            </a:fld>
            <a:endParaRPr lang="en-US" dirty="0"/>
          </a:p>
        </p:txBody>
      </p:sp>
      <p:sp>
        <p:nvSpPr>
          <p:cNvPr id="6" name="Footer Placeholder 5">
            <a:extLst>
              <a:ext uri="{FF2B5EF4-FFF2-40B4-BE49-F238E27FC236}">
                <a16:creationId xmlns:a16="http://schemas.microsoft.com/office/drawing/2014/main" id="{59EA448D-C133-A841-A914-DB710C7EB9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27EDC7-8F6D-934F-B0F9-C125EEE7C5F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0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A969-50E8-CB4D-AAA0-DD7EEB41D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2A662-BCC9-E847-A9C0-2F81F13EC8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047D3A-CAF0-D946-BE44-0E22A4C91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DA74B9-82E6-A440-99DC-FC74779A5E1A}"/>
              </a:ext>
            </a:extLst>
          </p:cNvPr>
          <p:cNvSpPr>
            <a:spLocks noGrp="1"/>
          </p:cNvSpPr>
          <p:nvPr>
            <p:ph type="dt" sz="half" idx="10"/>
          </p:nvPr>
        </p:nvSpPr>
        <p:spPr/>
        <p:txBody>
          <a:bodyPr/>
          <a:lstStyle/>
          <a:p>
            <a:fld id="{7EBDC078-589F-40E3-816C-EE21D62B5BBA}" type="datetimeFigureOut">
              <a:rPr lang="en-US" smtClean="0"/>
              <a:t>9/9/2019</a:t>
            </a:fld>
            <a:endParaRPr lang="en-US" dirty="0"/>
          </a:p>
        </p:txBody>
      </p:sp>
      <p:sp>
        <p:nvSpPr>
          <p:cNvPr id="6" name="Footer Placeholder 5">
            <a:extLst>
              <a:ext uri="{FF2B5EF4-FFF2-40B4-BE49-F238E27FC236}">
                <a16:creationId xmlns:a16="http://schemas.microsoft.com/office/drawing/2014/main" id="{47392476-2635-AF45-915A-E3E95EFC46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2FC6AC-9182-F740-A6CB-D8CC274F37A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607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154AA-2B51-BC4D-92E2-ABDF0332F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20B3CE-A3F9-F84A-8824-EBDA80868B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498B5-D4E9-6845-A487-0AED3E17A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04436-CA73-4D53-89B4-2A5C7347BF2F}" type="datetimeFigureOut">
              <a:rPr lang="en-US" smtClean="0"/>
              <a:t>9/9/2019</a:t>
            </a:fld>
            <a:endParaRPr lang="en-US" dirty="0"/>
          </a:p>
        </p:txBody>
      </p:sp>
      <p:sp>
        <p:nvSpPr>
          <p:cNvPr id="5" name="Footer Placeholder 4">
            <a:extLst>
              <a:ext uri="{FF2B5EF4-FFF2-40B4-BE49-F238E27FC236}">
                <a16:creationId xmlns:a16="http://schemas.microsoft.com/office/drawing/2014/main" id="{09673AB0-1DA4-4142-B16C-7BAF48ED8D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E2D1857-53B4-A648-841D-7A1F1C346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2061326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dhs.wisconsin.gov/forms/f02377.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6.png"/><Relationship Id="rId5" Type="http://schemas.openxmlformats.org/officeDocument/2006/relationships/diagramQuickStyle" Target="../diagrams/quickStyle1.xml"/><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www.wi-bpdd.org/SupportedDecision-Mak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docs.legis.wisconsin.gov/statutes/statutes/52" TargetMode="External"/><Relationship Id="rId4" Type="http://schemas.openxmlformats.org/officeDocument/2006/relationships/hyperlink" Target="https://www.dhs.wisconsin.gov/forms/f02377.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15A878-D6D4-7E41-9FA3-B53F3C98BC67}"/>
              </a:ext>
            </a:extLst>
          </p:cNvPr>
          <p:cNvPicPr>
            <a:picLocks noChangeAspect="1"/>
          </p:cNvPicPr>
          <p:nvPr/>
        </p:nvPicPr>
        <p:blipFill>
          <a:blip r:embed="rId3"/>
          <a:stretch>
            <a:fillRect/>
          </a:stretch>
        </p:blipFill>
        <p:spPr>
          <a:xfrm>
            <a:off x="0" y="7136"/>
            <a:ext cx="12192000" cy="6850864"/>
          </a:xfrm>
          <a:prstGeom prst="rect">
            <a:avLst/>
          </a:prstGeom>
        </p:spPr>
      </p:pic>
      <p:sp>
        <p:nvSpPr>
          <p:cNvPr id="2" name="Title 1">
            <a:extLst>
              <a:ext uri="{FF2B5EF4-FFF2-40B4-BE49-F238E27FC236}">
                <a16:creationId xmlns:a16="http://schemas.microsoft.com/office/drawing/2014/main" id="{FB2078AD-EDCF-41B4-803A-88933E527335}"/>
              </a:ext>
            </a:extLst>
          </p:cNvPr>
          <p:cNvSpPr>
            <a:spLocks noGrp="1"/>
          </p:cNvSpPr>
          <p:nvPr>
            <p:ph type="ctrTitle"/>
          </p:nvPr>
        </p:nvSpPr>
        <p:spPr>
          <a:xfrm>
            <a:off x="323477" y="5233304"/>
            <a:ext cx="8451232" cy="1772334"/>
          </a:xfrm>
        </p:spPr>
        <p:txBody>
          <a:bodyPr>
            <a:noAutofit/>
          </a:bodyPr>
          <a:lstStyle/>
          <a:p>
            <a:pPr algn="l"/>
            <a:r>
              <a:rPr lang="en-US" sz="4800" b="1" dirty="0">
                <a:solidFill>
                  <a:schemeClr val="bg1"/>
                </a:solidFill>
                <a:latin typeface="Arial" panose="020B0604020202020204" pitchFamily="34" charset="0"/>
                <a:cs typeface="Arial" panose="020B0604020202020204" pitchFamily="34" charset="0"/>
              </a:rPr>
              <a:t>Nuts and Bolts: </a:t>
            </a:r>
            <a:br>
              <a:rPr lang="en-US" sz="2800" b="1" dirty="0">
                <a:solidFill>
                  <a:schemeClr val="bg1"/>
                </a:solidFill>
                <a:latin typeface="Arial" panose="020B0604020202020204" pitchFamily="34" charset="0"/>
                <a:cs typeface="Arial" panose="020B0604020202020204" pitchFamily="34" charset="0"/>
              </a:rPr>
            </a:b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Wisconsin’s Supported Decision-Making Agreement law</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6" name="AutoShape 3">
            <a:extLst>
              <a:ext uri="{FF2B5EF4-FFF2-40B4-BE49-F238E27FC236}">
                <a16:creationId xmlns:a16="http://schemas.microsoft.com/office/drawing/2014/main" id="{4BC79BE2-06C5-4620-BDD9-CCB01EF8487E}"/>
              </a:ext>
            </a:extLst>
          </p:cNvPr>
          <p:cNvSpPr>
            <a:spLocks noChangeAspect="1" noChangeArrowheads="1" noTextEdit="1"/>
          </p:cNvSpPr>
          <p:nvPr/>
        </p:nvSpPr>
        <p:spPr bwMode="auto">
          <a:xfrm>
            <a:off x="476250" y="4691063"/>
            <a:ext cx="121761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43AE0CF3-2D6B-47DB-BA54-CC948A83C1BE}"/>
              </a:ext>
            </a:extLst>
          </p:cNvPr>
          <p:cNvSpPr>
            <a:spLocks noChangeArrowheads="1"/>
          </p:cNvSpPr>
          <p:nvPr/>
        </p:nvSpPr>
        <p:spPr bwMode="auto">
          <a:xfrm>
            <a:off x="2868613" y="5613400"/>
            <a:ext cx="1635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B7F484F0-F2BD-4410-9B16-2996CC4DCD96}"/>
              </a:ext>
            </a:extLst>
          </p:cNvPr>
          <p:cNvSpPr>
            <a:spLocks noChangeArrowheads="1"/>
          </p:cNvSpPr>
          <p:nvPr/>
        </p:nvSpPr>
        <p:spPr bwMode="auto">
          <a:xfrm>
            <a:off x="5780088" y="5581650"/>
            <a:ext cx="1635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0C0CF85A-CD06-46B9-97DB-495EC8D5A521}"/>
              </a:ext>
            </a:extLst>
          </p:cNvPr>
          <p:cNvSpPr>
            <a:spLocks noChangeArrowheads="1"/>
          </p:cNvSpPr>
          <p:nvPr/>
        </p:nvSpPr>
        <p:spPr bwMode="auto">
          <a:xfrm>
            <a:off x="9826625" y="5353050"/>
            <a:ext cx="1635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9008D547-2D48-40B1-AA2A-A298CD28E2EB}"/>
              </a:ext>
            </a:extLst>
          </p:cNvPr>
          <p:cNvSpPr>
            <a:spLocks noChangeArrowheads="1"/>
          </p:cNvSpPr>
          <p:nvPr/>
        </p:nvSpPr>
        <p:spPr bwMode="auto">
          <a:xfrm>
            <a:off x="11809413" y="5691188"/>
            <a:ext cx="1635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00BDB4F7-5D55-4B9D-9957-09268DBB68EF}"/>
              </a:ext>
            </a:extLst>
          </p:cNvPr>
          <p:cNvSpPr>
            <a:spLocks noChangeArrowheads="1"/>
          </p:cNvSpPr>
          <p:nvPr/>
        </p:nvSpPr>
        <p:spPr bwMode="auto">
          <a:xfrm>
            <a:off x="631825" y="5918200"/>
            <a:ext cx="219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5" name="Picture 11">
            <a:extLst>
              <a:ext uri="{FF2B5EF4-FFF2-40B4-BE49-F238E27FC236}">
                <a16:creationId xmlns:a16="http://schemas.microsoft.com/office/drawing/2014/main" id="{56CA8C3B-4E83-4CF9-AF0F-0C48AD67C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088" y="458920"/>
            <a:ext cx="2219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399EEEA9-DA21-4296-B859-396E10F2B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1187" y="2104599"/>
            <a:ext cx="2308226" cy="3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368DA3E9-3C26-4C90-99DC-CBA745785D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8938" y="4807291"/>
            <a:ext cx="2449585" cy="177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7AB2A93-4735-4CD4-A69C-F1FA091318A9}"/>
              </a:ext>
            </a:extLst>
          </p:cNvPr>
          <p:cNvPicPr>
            <a:picLocks noChangeAspect="1"/>
          </p:cNvPicPr>
          <p:nvPr/>
        </p:nvPicPr>
        <p:blipFill>
          <a:blip r:embed="rId7"/>
          <a:stretch>
            <a:fillRect/>
          </a:stretch>
        </p:blipFill>
        <p:spPr>
          <a:xfrm>
            <a:off x="9531662" y="3104387"/>
            <a:ext cx="2143742" cy="1339839"/>
          </a:xfrm>
          <a:prstGeom prst="rect">
            <a:avLst/>
          </a:prstGeom>
        </p:spPr>
      </p:pic>
      <p:pic>
        <p:nvPicPr>
          <p:cNvPr id="20" name="Picture 19">
            <a:extLst>
              <a:ext uri="{FF2B5EF4-FFF2-40B4-BE49-F238E27FC236}">
                <a16:creationId xmlns:a16="http://schemas.microsoft.com/office/drawing/2014/main" id="{C65C36A9-03CC-F44C-811D-817D65CDE1CD}"/>
              </a:ext>
            </a:extLst>
          </p:cNvPr>
          <p:cNvPicPr>
            <a:picLocks noChangeAspect="1"/>
          </p:cNvPicPr>
          <p:nvPr/>
        </p:nvPicPr>
        <p:blipFill rotWithShape="1">
          <a:blip r:embed="rId8">
            <a:extLst>
              <a:ext uri="{28A0092B-C50C-407E-A947-70E740481C1C}">
                <a14:useLocalDpi xmlns:a14="http://schemas.microsoft.com/office/drawing/2010/main" val="0"/>
              </a:ext>
            </a:extLst>
          </a:blip>
          <a:srcRect l="16628" t="22563" r="12455" b="49891"/>
          <a:stretch/>
        </p:blipFill>
        <p:spPr>
          <a:xfrm>
            <a:off x="6564312" y="4079886"/>
            <a:ext cx="2431702" cy="1222353"/>
          </a:xfrm>
          <a:prstGeom prst="rect">
            <a:avLst/>
          </a:prstGeom>
        </p:spPr>
      </p:pic>
    </p:spTree>
    <p:extLst>
      <p:ext uri="{BB962C8B-B14F-4D97-AF65-F5344CB8AC3E}">
        <p14:creationId xmlns:p14="http://schemas.microsoft.com/office/powerpoint/2010/main" val="2115389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C1BE0F-353B-46B3-AC1D-AAD8E15AF815}"/>
              </a:ext>
            </a:extLst>
          </p:cNvPr>
          <p:cNvSpPr>
            <a:spLocks noGrp="1"/>
          </p:cNvSpPr>
          <p:nvPr>
            <p:ph idx="1"/>
          </p:nvPr>
        </p:nvSpPr>
        <p:spPr>
          <a:xfrm>
            <a:off x="838200" y="2507462"/>
            <a:ext cx="8171071" cy="4362507"/>
          </a:xfrm>
        </p:spPr>
        <p:txBody>
          <a:bodyPr/>
          <a:lstStyle/>
          <a:p>
            <a:pPr marL="0" indent="0">
              <a:buNone/>
            </a:pPr>
            <a:r>
              <a:rPr lang="en-US" b="1" dirty="0">
                <a:solidFill>
                  <a:schemeClr val="accent6">
                    <a:lumMod val="75000"/>
                  </a:schemeClr>
                </a:solidFill>
                <a:effectLst/>
                <a:latin typeface="Arial" panose="020B0604020202020204" pitchFamily="34" charset="0"/>
                <a:cs typeface="Arial" panose="020B0604020202020204" pitchFamily="34" charset="0"/>
              </a:rPr>
              <a:t>The law includes standard elements that must be included in all Supported Decision-Making agreements. </a:t>
            </a:r>
          </a:p>
          <a:p>
            <a:pPr lvl="1">
              <a:buClr>
                <a:schemeClr val="accent6">
                  <a:lumMod val="75000"/>
                </a:schemeClr>
              </a:buClr>
            </a:pPr>
            <a:r>
              <a:rPr lang="en-US" sz="2200" dirty="0">
                <a:effectLst/>
                <a:latin typeface="Arial" panose="020B0604020202020204" pitchFamily="34" charset="0"/>
                <a:cs typeface="Arial" panose="020B0604020202020204" pitchFamily="34" charset="0"/>
              </a:rPr>
              <a:t>The name and contact information of the Supporter(s)</a:t>
            </a:r>
          </a:p>
          <a:p>
            <a:pPr lvl="1">
              <a:buClr>
                <a:schemeClr val="accent6">
                  <a:lumMod val="75000"/>
                </a:schemeClr>
              </a:buClr>
            </a:pPr>
            <a:r>
              <a:rPr lang="en-US" sz="2200" dirty="0">
                <a:effectLst/>
                <a:latin typeface="Arial" panose="020B0604020202020204" pitchFamily="34" charset="0"/>
                <a:cs typeface="Arial" panose="020B0604020202020204" pitchFamily="34" charset="0"/>
              </a:rPr>
              <a:t>Type(s) of decisions the Person wants Support with;</a:t>
            </a:r>
          </a:p>
          <a:p>
            <a:pPr lvl="1">
              <a:buClr>
                <a:schemeClr val="accent6">
                  <a:lumMod val="75000"/>
                </a:schemeClr>
              </a:buClr>
            </a:pPr>
            <a:r>
              <a:rPr lang="en-US" sz="2200" dirty="0">
                <a:effectLst/>
                <a:latin typeface="Arial" panose="020B0604020202020204" pitchFamily="34" charset="0"/>
                <a:cs typeface="Arial" panose="020B0604020202020204" pitchFamily="34" charset="0"/>
              </a:rPr>
              <a:t>The role(s) the Person elects to allow the Supporter to do</a:t>
            </a:r>
          </a:p>
          <a:p>
            <a:pPr lvl="1">
              <a:buClr>
                <a:schemeClr val="accent6">
                  <a:lumMod val="75000"/>
                </a:schemeClr>
              </a:buClr>
            </a:pPr>
            <a:r>
              <a:rPr lang="en-US" sz="2200" dirty="0">
                <a:effectLst/>
                <a:latin typeface="Arial" panose="020B0604020202020204" pitchFamily="34" charset="0"/>
                <a:cs typeface="Arial" panose="020B0604020202020204" pitchFamily="34" charset="0"/>
              </a:rPr>
              <a:t>The effective date of the agreement and any end date the Person chooses to specify</a:t>
            </a:r>
          </a:p>
          <a:p>
            <a:pPr lvl="1">
              <a:buClr>
                <a:schemeClr val="accent6">
                  <a:lumMod val="75000"/>
                </a:schemeClr>
              </a:buClr>
            </a:pPr>
            <a:r>
              <a:rPr lang="en-US" sz="2200" dirty="0">
                <a:effectLst/>
                <a:latin typeface="Arial" panose="020B0604020202020204" pitchFamily="34" charset="0"/>
                <a:cs typeface="Arial" panose="020B0604020202020204" pitchFamily="34" charset="0"/>
              </a:rPr>
              <a:t>The signatures of the Supporter(s), two witnesses or a notary public</a:t>
            </a:r>
          </a:p>
          <a:p>
            <a:pPr lvl="1"/>
            <a:endParaRPr lang="en-US" dirty="0">
              <a:effectLst/>
            </a:endParaRPr>
          </a:p>
        </p:txBody>
      </p:sp>
      <p:sp>
        <p:nvSpPr>
          <p:cNvPr id="5" name="Triangle 4">
            <a:extLst>
              <a:ext uri="{FF2B5EF4-FFF2-40B4-BE49-F238E27FC236}">
                <a16:creationId xmlns:a16="http://schemas.microsoft.com/office/drawing/2014/main" id="{FF842676-F504-5445-934B-16A94089E17E}"/>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DE28F2-26D1-0B4A-99FD-F776D3E4405F}"/>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9A60480-E5A2-A749-99E1-C94400744D31}"/>
              </a:ext>
            </a:extLst>
          </p:cNvPr>
          <p:cNvSpPr>
            <a:spLocks noGrp="1"/>
          </p:cNvSpPr>
          <p:nvPr>
            <p:ph type="title"/>
          </p:nvPr>
        </p:nvSpPr>
        <p:spPr>
          <a:xfrm>
            <a:off x="838200" y="1026208"/>
            <a:ext cx="10515600" cy="1325563"/>
          </a:xfrm>
        </p:spPr>
        <p:txBody>
          <a:bodyPr>
            <a:normAutofit/>
          </a:bodyPr>
          <a:lstStyle/>
          <a:p>
            <a:r>
              <a:rPr lang="en-US" b="1" dirty="0">
                <a:solidFill>
                  <a:srgbClr val="F7921E"/>
                </a:solidFill>
                <a:latin typeface="Arial" panose="020B0604020202020204" pitchFamily="34" charset="0"/>
                <a:cs typeface="Arial" panose="020B0604020202020204" pitchFamily="34" charset="0"/>
              </a:rPr>
              <a:t>What is included in a supported decision-making agreement? </a:t>
            </a:r>
            <a:endParaRPr lang="en-US" sz="2700" b="1" i="1" dirty="0">
              <a:solidFill>
                <a:srgbClr val="F7921E"/>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4240981-E1B2-7841-B88A-6C78588F7FD2}"/>
              </a:ext>
            </a:extLst>
          </p:cNvPr>
          <p:cNvPicPr>
            <a:picLocks noChangeAspect="1"/>
          </p:cNvPicPr>
          <p:nvPr/>
        </p:nvPicPr>
        <p:blipFill>
          <a:blip r:embed="rId2"/>
          <a:stretch>
            <a:fillRect/>
          </a:stretch>
        </p:blipFill>
        <p:spPr>
          <a:xfrm>
            <a:off x="9518650" y="1973876"/>
            <a:ext cx="1638300" cy="2374900"/>
          </a:xfrm>
          <a:prstGeom prst="rect">
            <a:avLst/>
          </a:prstGeom>
        </p:spPr>
      </p:pic>
    </p:spTree>
    <p:extLst>
      <p:ext uri="{BB962C8B-B14F-4D97-AF65-F5344CB8AC3E}">
        <p14:creationId xmlns:p14="http://schemas.microsoft.com/office/powerpoint/2010/main" val="61198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0B68-AD16-4D6E-ABA3-3F5AF5F8AF5F}"/>
              </a:ext>
            </a:extLst>
          </p:cNvPr>
          <p:cNvSpPr>
            <a:spLocks noGrp="1"/>
          </p:cNvSpPr>
          <p:nvPr>
            <p:ph type="title"/>
          </p:nvPr>
        </p:nvSpPr>
        <p:spPr>
          <a:xfrm>
            <a:off x="548054" y="1045064"/>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What is included in a supported decision-making agreement?</a:t>
            </a:r>
          </a:p>
        </p:txBody>
      </p:sp>
      <p:sp>
        <p:nvSpPr>
          <p:cNvPr id="3" name="Content Placeholder 2">
            <a:extLst>
              <a:ext uri="{FF2B5EF4-FFF2-40B4-BE49-F238E27FC236}">
                <a16:creationId xmlns:a16="http://schemas.microsoft.com/office/drawing/2014/main" id="{59D345C8-97E1-4456-946C-33EDA4898FB6}"/>
              </a:ext>
            </a:extLst>
          </p:cNvPr>
          <p:cNvSpPr>
            <a:spLocks noGrp="1"/>
          </p:cNvSpPr>
          <p:nvPr>
            <p:ph idx="1"/>
          </p:nvPr>
        </p:nvSpPr>
        <p:spPr>
          <a:xfrm>
            <a:off x="548054" y="2506661"/>
            <a:ext cx="11095892" cy="4351338"/>
          </a:xfrm>
        </p:spPr>
        <p:txBody>
          <a:bodyPr>
            <a:normAutofit/>
          </a:bodyPr>
          <a:lstStyle/>
          <a:p>
            <a:pPr marL="0" indent="0">
              <a:buNone/>
            </a:pPr>
            <a:r>
              <a:rPr lang="en-US" b="1" dirty="0">
                <a:solidFill>
                  <a:schemeClr val="accent6">
                    <a:lumMod val="75000"/>
                  </a:schemeClr>
                </a:solidFill>
                <a:effectLst/>
                <a:latin typeface="Arial" panose="020B0604020202020204" pitchFamily="34" charset="0"/>
                <a:cs typeface="Arial" panose="020B0604020202020204" pitchFamily="34" charset="0"/>
              </a:rPr>
              <a:t>Types of decisions included on the form:</a:t>
            </a:r>
          </a:p>
          <a:p>
            <a:pPr lvl="1">
              <a:buClr>
                <a:schemeClr val="accent6">
                  <a:lumMod val="75000"/>
                </a:schemeClr>
              </a:buClr>
            </a:pPr>
            <a:r>
              <a:rPr lang="en-US" dirty="0">
                <a:effectLst/>
                <a:latin typeface="Arial" panose="020B0604020202020204" pitchFamily="34" charset="0"/>
                <a:cs typeface="Arial" panose="020B0604020202020204" pitchFamily="34" charset="0"/>
              </a:rPr>
              <a:t>Obtaining food, clothing, and shelter</a:t>
            </a:r>
          </a:p>
          <a:p>
            <a:pPr lvl="1">
              <a:buClr>
                <a:schemeClr val="accent6">
                  <a:lumMod val="75000"/>
                </a:schemeClr>
              </a:buClr>
            </a:pPr>
            <a:r>
              <a:rPr lang="en-US" dirty="0">
                <a:effectLst/>
                <a:latin typeface="Arial" panose="020B0604020202020204" pitchFamily="34" charset="0"/>
                <a:cs typeface="Arial" panose="020B0604020202020204" pitchFamily="34" charset="0"/>
              </a:rPr>
              <a:t>Taking care of my physical health</a:t>
            </a:r>
          </a:p>
          <a:p>
            <a:pPr lvl="1">
              <a:buClr>
                <a:schemeClr val="accent6">
                  <a:lumMod val="75000"/>
                </a:schemeClr>
              </a:buClr>
            </a:pPr>
            <a:r>
              <a:rPr lang="en-US" dirty="0">
                <a:effectLst/>
                <a:latin typeface="Arial" panose="020B0604020202020204" pitchFamily="34" charset="0"/>
                <a:cs typeface="Arial" panose="020B0604020202020204" pitchFamily="34" charset="0"/>
              </a:rPr>
              <a:t>Managing my financial affairs</a:t>
            </a:r>
          </a:p>
          <a:p>
            <a:pPr lvl="1">
              <a:buClr>
                <a:schemeClr val="accent6">
                  <a:lumMod val="75000"/>
                </a:schemeClr>
              </a:buClr>
            </a:pPr>
            <a:r>
              <a:rPr lang="en-US" dirty="0">
                <a:effectLst/>
                <a:latin typeface="Arial" panose="020B0604020202020204" pitchFamily="34" charset="0"/>
                <a:cs typeface="Arial" panose="020B0604020202020204" pitchFamily="34" charset="0"/>
              </a:rPr>
              <a:t>Taking care of my mental health </a:t>
            </a:r>
          </a:p>
          <a:p>
            <a:pPr lvl="1">
              <a:buClr>
                <a:schemeClr val="accent6">
                  <a:lumMod val="75000"/>
                </a:schemeClr>
              </a:buClr>
            </a:pPr>
            <a:r>
              <a:rPr lang="en-US" dirty="0">
                <a:effectLst/>
                <a:latin typeface="Arial" panose="020B0604020202020204" pitchFamily="34" charset="0"/>
                <a:cs typeface="Arial" panose="020B0604020202020204" pitchFamily="34" charset="0"/>
              </a:rPr>
              <a:t>Applying for public benefits</a:t>
            </a:r>
          </a:p>
          <a:p>
            <a:pPr lvl="1">
              <a:buClr>
                <a:schemeClr val="accent6">
                  <a:lumMod val="75000"/>
                </a:schemeClr>
              </a:buClr>
            </a:pPr>
            <a:r>
              <a:rPr lang="en-US" dirty="0">
                <a:effectLst/>
                <a:latin typeface="Arial" panose="020B0604020202020204" pitchFamily="34" charset="0"/>
                <a:cs typeface="Arial" panose="020B0604020202020204" pitchFamily="34" charset="0"/>
              </a:rPr>
              <a:t>Assistance with seeking vocational rehabilitation services and other vocational supports</a:t>
            </a:r>
          </a:p>
          <a:p>
            <a:pPr lvl="1">
              <a:buClr>
                <a:schemeClr val="accent6">
                  <a:lumMod val="75000"/>
                </a:schemeClr>
              </a:buClr>
            </a:pPr>
            <a:r>
              <a:rPr lang="en-US" dirty="0">
                <a:effectLst/>
                <a:latin typeface="Arial" panose="020B0604020202020204" pitchFamily="34" charset="0"/>
                <a:cs typeface="Arial" panose="020B0604020202020204" pitchFamily="34" charset="0"/>
              </a:rPr>
              <a:t>other decisions I have specifically identified that I would like assistance with</a:t>
            </a:r>
          </a:p>
        </p:txBody>
      </p:sp>
      <p:sp>
        <p:nvSpPr>
          <p:cNvPr id="4" name="Triangle 3">
            <a:extLst>
              <a:ext uri="{FF2B5EF4-FFF2-40B4-BE49-F238E27FC236}">
                <a16:creationId xmlns:a16="http://schemas.microsoft.com/office/drawing/2014/main" id="{BF809E95-D63F-E24A-9583-DD017DDA0326}"/>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ED30D2-5EF6-E843-B492-332EA1BA8141}"/>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83CE1B4-458B-E24A-941D-E9CC211E543C}"/>
              </a:ext>
            </a:extLst>
          </p:cNvPr>
          <p:cNvPicPr>
            <a:picLocks noChangeAspect="1"/>
          </p:cNvPicPr>
          <p:nvPr/>
        </p:nvPicPr>
        <p:blipFill rotWithShape="1">
          <a:blip r:embed="rId2"/>
          <a:srcRect b="9573"/>
          <a:stretch/>
        </p:blipFill>
        <p:spPr>
          <a:xfrm>
            <a:off x="8443546" y="2370627"/>
            <a:ext cx="3049954" cy="2259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809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487B6-159B-4277-A712-935879FE7095}"/>
              </a:ext>
            </a:extLst>
          </p:cNvPr>
          <p:cNvSpPr>
            <a:spLocks noGrp="1"/>
          </p:cNvSpPr>
          <p:nvPr>
            <p:ph idx="1"/>
          </p:nvPr>
        </p:nvSpPr>
        <p:spPr>
          <a:xfrm>
            <a:off x="838200" y="2794073"/>
            <a:ext cx="11054478" cy="3599316"/>
          </a:xfrm>
        </p:spPr>
        <p:txBody>
          <a:bodyPr>
            <a:normAutofit/>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Check either Yes or No to give permission for a Supporter to help </a:t>
            </a:r>
          </a:p>
          <a:p>
            <a:pPr>
              <a:buClr>
                <a:schemeClr val="accent6">
                  <a:lumMod val="75000"/>
                </a:schemeClr>
              </a:buClr>
            </a:pPr>
            <a:r>
              <a:rPr lang="en-US" sz="2600" dirty="0">
                <a:effectLst/>
                <a:latin typeface="Arial" panose="020B0604020202020204" pitchFamily="34" charset="0"/>
                <a:cs typeface="Arial" panose="020B0604020202020204" pitchFamily="34" charset="0"/>
              </a:rPr>
              <a:t>You can also list other kinds of decisions not on the form that you want a Supporter to help with</a:t>
            </a:r>
          </a:p>
          <a:p>
            <a:pPr>
              <a:buClr>
                <a:schemeClr val="accent6">
                  <a:lumMod val="75000"/>
                </a:schemeClr>
              </a:buClr>
            </a:pPr>
            <a:r>
              <a:rPr lang="en-US" sz="2600" dirty="0">
                <a:effectLst/>
                <a:latin typeface="Arial" panose="020B0604020202020204" pitchFamily="34" charset="0"/>
                <a:cs typeface="Arial" panose="020B0604020202020204" pitchFamily="34" charset="0"/>
              </a:rPr>
              <a:t>The law presumes if you do not check Yes or No (i.e. leave both options unchecked) that you do not want the Supporter to help with that kind of decision.</a:t>
            </a:r>
          </a:p>
        </p:txBody>
      </p:sp>
      <p:sp>
        <p:nvSpPr>
          <p:cNvPr id="4" name="Triangle 3">
            <a:extLst>
              <a:ext uri="{FF2B5EF4-FFF2-40B4-BE49-F238E27FC236}">
                <a16:creationId xmlns:a16="http://schemas.microsoft.com/office/drawing/2014/main" id="{F7B59F33-34C2-6F46-AE82-FA7C836AE1CA}"/>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145798-1A8A-7B45-8B96-78A5E4BD30CA}"/>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816C26A-6642-FF4D-ABE9-7A23BCBD1B84}"/>
              </a:ext>
            </a:extLst>
          </p:cNvPr>
          <p:cNvSpPr>
            <a:spLocks noGrp="1"/>
          </p:cNvSpPr>
          <p:nvPr>
            <p:ph type="title"/>
          </p:nvPr>
        </p:nvSpPr>
        <p:spPr>
          <a:xfrm>
            <a:off x="927100" y="1242158"/>
            <a:ext cx="10515600" cy="1325563"/>
          </a:xfrm>
        </p:spPr>
        <p:txBody>
          <a:bodyPr>
            <a:normAutofit/>
          </a:bodyPr>
          <a:lstStyle/>
          <a:p>
            <a:r>
              <a:rPr lang="en-US" b="1" dirty="0">
                <a:solidFill>
                  <a:srgbClr val="F7921E"/>
                </a:solidFill>
                <a:latin typeface="Arial" panose="020B0604020202020204" pitchFamily="34" charset="0"/>
                <a:cs typeface="Arial" panose="020B0604020202020204" pitchFamily="34" charset="0"/>
              </a:rPr>
              <a:t>What is included in a supported decision-making agreement? </a:t>
            </a:r>
            <a:endParaRPr lang="en-US" sz="2700" b="1" i="1" dirty="0">
              <a:solidFill>
                <a:srgbClr val="F792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73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487B6-159B-4277-A712-935879FE7095}"/>
              </a:ext>
            </a:extLst>
          </p:cNvPr>
          <p:cNvSpPr>
            <a:spLocks noGrp="1"/>
          </p:cNvSpPr>
          <p:nvPr>
            <p:ph idx="1"/>
          </p:nvPr>
        </p:nvSpPr>
        <p:spPr>
          <a:xfrm>
            <a:off x="838200" y="2794073"/>
            <a:ext cx="6649720" cy="3599316"/>
          </a:xfrm>
        </p:spPr>
        <p:txBody>
          <a:bodyPr>
            <a:normAutofit/>
          </a:bodyPr>
          <a:lstStyle/>
          <a:p>
            <a:pPr>
              <a:buClr>
                <a:schemeClr val="accent6">
                  <a:lumMod val="75000"/>
                </a:schemeClr>
              </a:buClr>
            </a:pPr>
            <a:r>
              <a:rPr lang="en-US" sz="2400" dirty="0">
                <a:hlinkClick r:id="rId2"/>
              </a:rPr>
              <a:t>https://www.dhs.wisconsin.gov/forms/f02377.pdf</a:t>
            </a:r>
            <a:endParaRPr lang="en-US" sz="2600" dirty="0">
              <a:effectLst/>
              <a:latin typeface="Arial" panose="020B0604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F7B59F33-34C2-6F46-AE82-FA7C836AE1CA}"/>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145798-1A8A-7B45-8B96-78A5E4BD30CA}"/>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816C26A-6642-FF4D-ABE9-7A23BCBD1B84}"/>
              </a:ext>
            </a:extLst>
          </p:cNvPr>
          <p:cNvSpPr>
            <a:spLocks noGrp="1"/>
          </p:cNvSpPr>
          <p:nvPr>
            <p:ph type="title"/>
          </p:nvPr>
        </p:nvSpPr>
        <p:spPr>
          <a:xfrm>
            <a:off x="744220" y="906878"/>
            <a:ext cx="7048500" cy="1325563"/>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Official Wisconsin Supported Decision-Making Agreement form</a:t>
            </a:r>
            <a:endParaRPr lang="en-US" sz="2700" b="1" i="1" dirty="0">
              <a:solidFill>
                <a:srgbClr val="F7921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414EC28-EEB3-4A27-A4CF-94CC4637D9F6}"/>
              </a:ext>
            </a:extLst>
          </p:cNvPr>
          <p:cNvPicPr>
            <a:picLocks noChangeAspect="1"/>
          </p:cNvPicPr>
          <p:nvPr/>
        </p:nvPicPr>
        <p:blipFill rotWithShape="1">
          <a:blip r:embed="rId3"/>
          <a:srcRect l="18666" t="10124" r="59250" b="9630"/>
          <a:stretch/>
        </p:blipFill>
        <p:spPr>
          <a:xfrm>
            <a:off x="7569200" y="835271"/>
            <a:ext cx="4474209" cy="5487237"/>
          </a:xfrm>
          <a:prstGeom prst="rect">
            <a:avLst/>
          </a:prstGeom>
        </p:spPr>
      </p:pic>
    </p:spTree>
    <p:extLst>
      <p:ext uri="{BB962C8B-B14F-4D97-AF65-F5344CB8AC3E}">
        <p14:creationId xmlns:p14="http://schemas.microsoft.com/office/powerpoint/2010/main" val="1193447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CAC376-F1A4-7944-808F-B6E2AC2FFE0E}"/>
              </a:ext>
            </a:extLst>
          </p:cNvPr>
          <p:cNvSpPr/>
          <p:nvPr/>
        </p:nvSpPr>
        <p:spPr>
          <a:xfrm>
            <a:off x="0" y="0"/>
            <a:ext cx="12192000" cy="6857999"/>
          </a:xfrm>
          <a:prstGeom prst="rect">
            <a:avLst/>
          </a:prstGeom>
          <a:solidFill>
            <a:srgbClr val="F7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921E"/>
              </a:solidFill>
            </a:endParaRPr>
          </a:p>
        </p:txBody>
      </p:sp>
      <p:sp>
        <p:nvSpPr>
          <p:cNvPr id="7" name="Rectangle 6">
            <a:extLst>
              <a:ext uri="{FF2B5EF4-FFF2-40B4-BE49-F238E27FC236}">
                <a16:creationId xmlns:a16="http://schemas.microsoft.com/office/drawing/2014/main" id="{A72014BA-CB45-FF4B-8CF4-753AB3247FBE}"/>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58A2B245-E4C6-4640-9C22-0B0398B19EF6}"/>
              </a:ext>
            </a:extLst>
          </p:cNvPr>
          <p:cNvSpPr/>
          <p:nvPr/>
        </p:nvSpPr>
        <p:spPr>
          <a:xfrm rot="16200000" flipV="1">
            <a:off x="-3066900" y="3066899"/>
            <a:ext cx="6858002"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82AA4E-95EE-4345-81DE-49DA613F746D}"/>
              </a:ext>
            </a:extLst>
          </p:cNvPr>
          <p:cNvSpPr/>
          <p:nvPr/>
        </p:nvSpPr>
        <p:spPr>
          <a:xfrm>
            <a:off x="0" y="5672"/>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1F3548C-4AA5-4FCF-9553-C25938FE1AFE}"/>
              </a:ext>
            </a:extLst>
          </p:cNvPr>
          <p:cNvSpPr>
            <a:spLocks noGrp="1"/>
          </p:cNvSpPr>
          <p:nvPr>
            <p:ph type="title"/>
          </p:nvPr>
        </p:nvSpPr>
        <p:spPr>
          <a:xfrm>
            <a:off x="1382835" y="1053500"/>
            <a:ext cx="10515600" cy="2852737"/>
          </a:xfrm>
        </p:spPr>
        <p:txBody>
          <a:bodyPr/>
          <a:lstStyle/>
          <a:p>
            <a:r>
              <a:rPr lang="en-US" b="1" dirty="0">
                <a:solidFill>
                  <a:schemeClr val="bg1"/>
                </a:solidFill>
                <a:latin typeface="Arial" panose="020B0604020202020204" pitchFamily="34" charset="0"/>
                <a:cs typeface="Arial" panose="020B0604020202020204" pitchFamily="34" charset="0"/>
              </a:rPr>
              <a:t>More features of Wisconsin’s law</a:t>
            </a:r>
          </a:p>
        </p:txBody>
      </p:sp>
      <p:sp>
        <p:nvSpPr>
          <p:cNvPr id="3" name="Text Placeholder 2">
            <a:extLst>
              <a:ext uri="{FF2B5EF4-FFF2-40B4-BE49-F238E27FC236}">
                <a16:creationId xmlns:a16="http://schemas.microsoft.com/office/drawing/2014/main" id="{A8419AD8-AD6B-4AA0-B9D5-68E5A3A4EA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798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6C2F-ED88-434F-801A-C131BC5C4A9C}"/>
              </a:ext>
            </a:extLst>
          </p:cNvPr>
          <p:cNvSpPr>
            <a:spLocks noGrp="1"/>
          </p:cNvSpPr>
          <p:nvPr>
            <p:ph type="title"/>
          </p:nvPr>
        </p:nvSpPr>
        <p:spPr>
          <a:xfrm>
            <a:off x="838200" y="853398"/>
            <a:ext cx="10515600" cy="1325563"/>
          </a:xfrm>
        </p:spPr>
        <p:txBody>
          <a:bodyPr>
            <a:normAutofit/>
          </a:bodyPr>
          <a:lstStyle/>
          <a:p>
            <a:r>
              <a:rPr lang="en-US" b="1" dirty="0">
                <a:solidFill>
                  <a:srgbClr val="F7921E"/>
                </a:solidFill>
                <a:latin typeface="Arial" panose="020B0604020202020204" pitchFamily="34" charset="0"/>
                <a:cs typeface="Arial" panose="020B0604020202020204" pitchFamily="34" charset="0"/>
              </a:rPr>
              <a:t>How are Supported Decision-Making agreements changed or terminated?</a:t>
            </a:r>
          </a:p>
        </p:txBody>
      </p:sp>
      <p:sp>
        <p:nvSpPr>
          <p:cNvPr id="3" name="Content Placeholder 2">
            <a:extLst>
              <a:ext uri="{FF2B5EF4-FFF2-40B4-BE49-F238E27FC236}">
                <a16:creationId xmlns:a16="http://schemas.microsoft.com/office/drawing/2014/main" id="{D2A65B3B-AA25-4506-904C-1FD7698107EF}"/>
              </a:ext>
            </a:extLst>
          </p:cNvPr>
          <p:cNvSpPr>
            <a:spLocks noGrp="1"/>
          </p:cNvSpPr>
          <p:nvPr>
            <p:ph idx="1"/>
          </p:nvPr>
        </p:nvSpPr>
        <p:spPr>
          <a:xfrm>
            <a:off x="838200" y="2336872"/>
            <a:ext cx="10515600" cy="3998613"/>
          </a:xfrm>
        </p:spPr>
        <p:txBody>
          <a:bodyPr>
            <a:noAutofit/>
          </a:bodyPr>
          <a:lstStyle/>
          <a:p>
            <a:pPr>
              <a:buClr>
                <a:schemeClr val="accent6">
                  <a:lumMod val="75000"/>
                </a:schemeClr>
              </a:buClr>
            </a:pPr>
            <a:r>
              <a:rPr lang="en-US" sz="2400" dirty="0">
                <a:effectLst/>
                <a:latin typeface="Arial" panose="020B0604020202020204" pitchFamily="34" charset="0"/>
                <a:cs typeface="Arial" panose="020B0604020202020204" pitchFamily="34" charset="0"/>
              </a:rPr>
              <a:t>The Person is always in control of their own decisions and their Supported Decision-Making agreement.</a:t>
            </a:r>
          </a:p>
          <a:p>
            <a:pPr>
              <a:buClr>
                <a:schemeClr val="accent6">
                  <a:lumMod val="75000"/>
                </a:schemeClr>
              </a:buClr>
            </a:pPr>
            <a:r>
              <a:rPr lang="en-US" sz="2400" dirty="0">
                <a:effectLst/>
                <a:latin typeface="Arial" panose="020B0604020202020204" pitchFamily="34" charset="0"/>
                <a:cs typeface="Arial" panose="020B0604020202020204" pitchFamily="34" charset="0"/>
              </a:rPr>
              <a:t>The Person can include a specific date when the agreement ends. </a:t>
            </a:r>
          </a:p>
          <a:p>
            <a:pPr>
              <a:buClr>
                <a:schemeClr val="accent6">
                  <a:lumMod val="75000"/>
                </a:schemeClr>
              </a:buClr>
            </a:pPr>
            <a:r>
              <a:rPr lang="en-US" sz="2400" dirty="0">
                <a:effectLst/>
                <a:latin typeface="Arial" panose="020B0604020202020204" pitchFamily="34" charset="0"/>
                <a:cs typeface="Arial" panose="020B0604020202020204" pitchFamily="34" charset="0"/>
              </a:rPr>
              <a:t>Either the Person or the Supporter can revoke a Supported Decision-Making agreement at any time. </a:t>
            </a:r>
          </a:p>
          <a:p>
            <a:pPr>
              <a:buClr>
                <a:schemeClr val="accent6">
                  <a:lumMod val="75000"/>
                </a:schemeClr>
              </a:buClr>
            </a:pPr>
            <a:r>
              <a:rPr lang="en-US" sz="2400" dirty="0">
                <a:effectLst/>
                <a:latin typeface="Arial" panose="020B0604020202020204" pitchFamily="34" charset="0"/>
                <a:cs typeface="Arial" panose="020B0604020202020204" pitchFamily="34" charset="0"/>
              </a:rPr>
              <a:t>Agreements are automatically revoked if the Supporter has a substantiated allegation of neglect or abuse of the person, the Supporter has been found criminally liable for abuse or neglect, or there is a restraining order against the Supporter.</a:t>
            </a:r>
          </a:p>
          <a:p>
            <a:pPr>
              <a:buClr>
                <a:schemeClr val="accent6">
                  <a:lumMod val="75000"/>
                </a:schemeClr>
              </a:buClr>
            </a:pPr>
            <a:endParaRPr lang="en-US" sz="2400" dirty="0">
              <a:latin typeface="Arial" panose="020B0604020202020204" pitchFamily="34" charset="0"/>
              <a:cs typeface="Arial" panose="020B0604020202020204" pitchFamily="34" charset="0"/>
            </a:endParaRPr>
          </a:p>
        </p:txBody>
      </p:sp>
      <p:sp>
        <p:nvSpPr>
          <p:cNvPr id="5" name="Triangle 4">
            <a:extLst>
              <a:ext uri="{FF2B5EF4-FFF2-40B4-BE49-F238E27FC236}">
                <a16:creationId xmlns:a16="http://schemas.microsoft.com/office/drawing/2014/main" id="{5B95CFDF-7176-4246-8CE0-5B2A99AA342C}"/>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F813AD-35E2-4544-AF4B-47660B5238F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48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FF748-37ED-45E1-A878-E904CD4F0F17}"/>
              </a:ext>
            </a:extLst>
          </p:cNvPr>
          <p:cNvSpPr>
            <a:spLocks noGrp="1"/>
          </p:cNvSpPr>
          <p:nvPr>
            <p:ph idx="1"/>
          </p:nvPr>
        </p:nvSpPr>
        <p:spPr>
          <a:xfrm>
            <a:off x="516198" y="2384003"/>
            <a:ext cx="6700501" cy="3599316"/>
          </a:xfrm>
        </p:spPr>
        <p:txBody>
          <a:bodyPr>
            <a:normAutofit/>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A Person may have multiple Supported Decision-Making agreements.</a:t>
            </a:r>
          </a:p>
          <a:p>
            <a:pPr>
              <a:buClr>
                <a:schemeClr val="accent6">
                  <a:lumMod val="75000"/>
                </a:schemeClr>
              </a:buClr>
            </a:pPr>
            <a:r>
              <a:rPr lang="en-US" sz="2600" dirty="0">
                <a:effectLst/>
                <a:latin typeface="Arial" panose="020B0604020202020204" pitchFamily="34" charset="0"/>
                <a:cs typeface="Arial" panose="020B0604020202020204" pitchFamily="34" charset="0"/>
              </a:rPr>
              <a:t>The Person can choose different Supporters for different decision types. </a:t>
            </a:r>
          </a:p>
          <a:p>
            <a:pPr>
              <a:buClr>
                <a:schemeClr val="accent6">
                  <a:lumMod val="75000"/>
                </a:schemeClr>
              </a:buClr>
            </a:pPr>
            <a:r>
              <a:rPr lang="en-US" sz="2600" dirty="0">
                <a:effectLst/>
                <a:latin typeface="Arial" panose="020B0604020202020204" pitchFamily="34" charset="0"/>
                <a:cs typeface="Arial" panose="020B0604020202020204" pitchFamily="34" charset="0"/>
              </a:rPr>
              <a:t>The Person can identify more than one Supporter in the same Supported Decision-Making agreement.</a:t>
            </a:r>
          </a:p>
          <a:p>
            <a:pPr>
              <a:buClr>
                <a:schemeClr val="accent6">
                  <a:lumMod val="75000"/>
                </a:schemeClr>
              </a:buClr>
            </a:pPr>
            <a:endParaRPr lang="en-US" sz="2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B33E77-9234-4E34-B314-C64BB1832113}"/>
              </a:ext>
            </a:extLst>
          </p:cNvPr>
          <p:cNvPicPr>
            <a:picLocks noChangeAspect="1"/>
          </p:cNvPicPr>
          <p:nvPr/>
        </p:nvPicPr>
        <p:blipFill>
          <a:blip r:embed="rId3"/>
          <a:stretch>
            <a:fillRect/>
          </a:stretch>
        </p:blipFill>
        <p:spPr>
          <a:xfrm>
            <a:off x="6958792" y="2043796"/>
            <a:ext cx="4566892" cy="3429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riangle 4">
            <a:extLst>
              <a:ext uri="{FF2B5EF4-FFF2-40B4-BE49-F238E27FC236}">
                <a16:creationId xmlns:a16="http://schemas.microsoft.com/office/drawing/2014/main" id="{3841B2D3-B714-304F-AF3D-926457DC7B36}"/>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FB672B-16E7-5B4C-8CAD-90ACCA56CB54}"/>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5394A2A-FB2C-144D-9CF4-E7FA20766927}"/>
              </a:ext>
            </a:extLst>
          </p:cNvPr>
          <p:cNvSpPr txBox="1">
            <a:spLocks/>
          </p:cNvSpPr>
          <p:nvPr/>
        </p:nvSpPr>
        <p:spPr>
          <a:xfrm>
            <a:off x="516198" y="8057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7921E"/>
                </a:solidFill>
                <a:latin typeface="Arial" panose="020B0604020202020204" pitchFamily="34" charset="0"/>
                <a:cs typeface="Arial" panose="020B0604020202020204" pitchFamily="34" charset="0"/>
              </a:rPr>
              <a:t>Can a Person have more than one Supporter or agreement?</a:t>
            </a:r>
          </a:p>
        </p:txBody>
      </p:sp>
    </p:spTree>
    <p:extLst>
      <p:ext uri="{BB962C8B-B14F-4D97-AF65-F5344CB8AC3E}">
        <p14:creationId xmlns:p14="http://schemas.microsoft.com/office/powerpoint/2010/main" val="3285268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2E6C24-80E5-45B4-B4CB-D138172935A8}"/>
              </a:ext>
            </a:extLst>
          </p:cNvPr>
          <p:cNvPicPr>
            <a:picLocks noChangeAspect="1"/>
          </p:cNvPicPr>
          <p:nvPr/>
        </p:nvPicPr>
        <p:blipFill>
          <a:blip r:embed="rId3"/>
          <a:stretch>
            <a:fillRect/>
          </a:stretch>
        </p:blipFill>
        <p:spPr>
          <a:xfrm>
            <a:off x="7083864" y="1556427"/>
            <a:ext cx="4907186" cy="5119270"/>
          </a:xfrm>
          <a:prstGeom prst="rect">
            <a:avLst/>
          </a:prstGeom>
        </p:spPr>
      </p:pic>
      <p:sp>
        <p:nvSpPr>
          <p:cNvPr id="2" name="Title 1">
            <a:extLst>
              <a:ext uri="{FF2B5EF4-FFF2-40B4-BE49-F238E27FC236}">
                <a16:creationId xmlns:a16="http://schemas.microsoft.com/office/drawing/2014/main" id="{43C4DB75-FDFE-438E-82E9-6968469FC73B}"/>
              </a:ext>
            </a:extLst>
          </p:cNvPr>
          <p:cNvSpPr>
            <a:spLocks noGrp="1"/>
          </p:cNvSpPr>
          <p:nvPr>
            <p:ph type="title"/>
          </p:nvPr>
        </p:nvSpPr>
        <p:spPr>
          <a:xfrm>
            <a:off x="680322" y="824653"/>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Liability protections for practitioners</a:t>
            </a:r>
          </a:p>
        </p:txBody>
      </p:sp>
      <p:sp>
        <p:nvSpPr>
          <p:cNvPr id="3" name="Content Placeholder 2">
            <a:extLst>
              <a:ext uri="{FF2B5EF4-FFF2-40B4-BE49-F238E27FC236}">
                <a16:creationId xmlns:a16="http://schemas.microsoft.com/office/drawing/2014/main" id="{9FB53445-A755-4DB7-8385-C4CCD265247E}"/>
              </a:ext>
            </a:extLst>
          </p:cNvPr>
          <p:cNvSpPr>
            <a:spLocks noGrp="1"/>
          </p:cNvSpPr>
          <p:nvPr>
            <p:ph idx="1"/>
          </p:nvPr>
        </p:nvSpPr>
        <p:spPr>
          <a:xfrm>
            <a:off x="680322" y="2150216"/>
            <a:ext cx="6616218" cy="3785973"/>
          </a:xfrm>
        </p:spPr>
        <p:txBody>
          <a:bodyPr>
            <a:normAutofit/>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Professionals who receive a Supported Decision-Making agreement are required to rely on that agreement as a legal expression of the Person’s wishes.</a:t>
            </a:r>
          </a:p>
          <a:p>
            <a:pPr>
              <a:buClr>
                <a:schemeClr val="accent6">
                  <a:lumMod val="75000"/>
                </a:schemeClr>
              </a:buClr>
            </a:pPr>
            <a:r>
              <a:rPr lang="en-US" sz="2600" dirty="0">
                <a:effectLst/>
                <a:latin typeface="Arial" panose="020B0604020202020204" pitchFamily="34" charset="0"/>
                <a:cs typeface="Arial" panose="020B0604020202020204" pitchFamily="34" charset="0"/>
              </a:rPr>
              <a:t>Liability protections for professionals and Supporters are included for actions done in the context of a valid Supported Decision-Making agreement</a:t>
            </a:r>
          </a:p>
          <a:p>
            <a:pPr>
              <a:buClr>
                <a:schemeClr val="accent6">
                  <a:lumMod val="75000"/>
                </a:schemeClr>
              </a:buClr>
            </a:pPr>
            <a:endParaRPr lang="en-US" sz="2600" dirty="0">
              <a:latin typeface="Arial" panose="020B0604020202020204" pitchFamily="34" charset="0"/>
              <a:cs typeface="Arial" panose="020B0604020202020204" pitchFamily="34" charset="0"/>
            </a:endParaRPr>
          </a:p>
        </p:txBody>
      </p:sp>
      <p:sp>
        <p:nvSpPr>
          <p:cNvPr id="5" name="Triangle 4">
            <a:extLst>
              <a:ext uri="{FF2B5EF4-FFF2-40B4-BE49-F238E27FC236}">
                <a16:creationId xmlns:a16="http://schemas.microsoft.com/office/drawing/2014/main" id="{D3E6115E-7BBE-4A41-8E7D-8BFA95E24C18}"/>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8730EA-14F3-8041-B25D-BB1EE466CB5C}"/>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85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7EB6-C857-43E9-A584-7D9AA21455C8}"/>
              </a:ext>
            </a:extLst>
          </p:cNvPr>
          <p:cNvSpPr>
            <a:spLocks noGrp="1"/>
          </p:cNvSpPr>
          <p:nvPr>
            <p:ph type="title"/>
          </p:nvPr>
        </p:nvSpPr>
        <p:spPr>
          <a:xfrm>
            <a:off x="990408" y="1216582"/>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What do I do if I suspect abuse, neglect, or financial exploitation?</a:t>
            </a:r>
          </a:p>
        </p:txBody>
      </p:sp>
      <p:sp>
        <p:nvSpPr>
          <p:cNvPr id="3" name="Content Placeholder 2">
            <a:extLst>
              <a:ext uri="{FF2B5EF4-FFF2-40B4-BE49-F238E27FC236}">
                <a16:creationId xmlns:a16="http://schemas.microsoft.com/office/drawing/2014/main" id="{1A4EC2E7-EAA6-4BF2-86C0-A8DA57401261}"/>
              </a:ext>
            </a:extLst>
          </p:cNvPr>
          <p:cNvSpPr>
            <a:spLocks noGrp="1"/>
          </p:cNvSpPr>
          <p:nvPr>
            <p:ph idx="1"/>
          </p:nvPr>
        </p:nvSpPr>
        <p:spPr>
          <a:xfrm>
            <a:off x="990408" y="2771106"/>
            <a:ext cx="10820017" cy="4315854"/>
          </a:xfrm>
        </p:spPr>
        <p:txBody>
          <a:bodyPr>
            <a:normAutofit/>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Anyone who suspects that a Supporter is abusing, neglecting, or financially exploiting a person with a functional impairment may report their concerns to the elder or adult at risk agency, or appropriate law enforcement agency.</a:t>
            </a:r>
          </a:p>
          <a:p>
            <a:pPr>
              <a:buClr>
                <a:schemeClr val="accent6">
                  <a:lumMod val="75000"/>
                </a:schemeClr>
              </a:buClr>
            </a:pPr>
            <a:r>
              <a:rPr lang="en-US" sz="2600" dirty="0">
                <a:effectLst/>
                <a:latin typeface="Arial" panose="020B0604020202020204" pitchFamily="34" charset="0"/>
                <a:cs typeface="Arial" panose="020B0604020202020204" pitchFamily="34" charset="0"/>
              </a:rPr>
              <a:t>Those who are required by law to report abuse, neglect, or financial exploitation (i.e. mandated reporters) must still follow those requirements. </a:t>
            </a:r>
          </a:p>
        </p:txBody>
      </p:sp>
      <p:sp>
        <p:nvSpPr>
          <p:cNvPr id="4" name="Triangle 3">
            <a:extLst>
              <a:ext uri="{FF2B5EF4-FFF2-40B4-BE49-F238E27FC236}">
                <a16:creationId xmlns:a16="http://schemas.microsoft.com/office/drawing/2014/main" id="{3FD1E3ED-0D7C-9A46-907F-12F40F011A48}"/>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1F2E86-DDB3-E844-B30D-0A809011AC6F}"/>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479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E45DE-A208-497C-89F2-EB9A1BD3B71A}"/>
              </a:ext>
            </a:extLst>
          </p:cNvPr>
          <p:cNvSpPr>
            <a:spLocks noGrp="1"/>
          </p:cNvSpPr>
          <p:nvPr>
            <p:ph idx="1"/>
          </p:nvPr>
        </p:nvSpPr>
        <p:spPr>
          <a:xfrm>
            <a:off x="903056" y="1747520"/>
            <a:ext cx="10515600" cy="4745876"/>
          </a:xfrm>
        </p:spPr>
        <p:txBody>
          <a:bodyPr>
            <a:normAutofit/>
          </a:bodyPr>
          <a:lstStyle/>
          <a:p>
            <a:r>
              <a:rPr lang="en-US" sz="2600" dirty="0">
                <a:latin typeface="Arial" panose="020B0604020202020204" pitchFamily="34" charset="0"/>
                <a:cs typeface="Arial" panose="020B0604020202020204" pitchFamily="34" charset="0"/>
              </a:rPr>
              <a:t>Schools are now required to provide students and parents with information on supported decision-making and other alternatives to guardianship. </a:t>
            </a:r>
          </a:p>
          <a:p>
            <a:r>
              <a:rPr lang="en-US" sz="2600" dirty="0">
                <a:effectLst/>
                <a:latin typeface="Arial" panose="020B0604020202020204" pitchFamily="34" charset="0"/>
                <a:cs typeface="Arial" panose="020B0604020202020204" pitchFamily="34" charset="0"/>
              </a:rPr>
              <a:t>In guardianship proceedings, before ruling on the guardianship, judges are now required to consider </a:t>
            </a:r>
          </a:p>
          <a:p>
            <a:pPr marL="971550" lvl="1" indent="-514350">
              <a:buFont typeface="+mj-lt"/>
              <a:buAutoNum type="arabicPeriod"/>
            </a:pPr>
            <a:r>
              <a:rPr lang="en-US" sz="2600" dirty="0">
                <a:latin typeface="Arial" panose="020B0604020202020204" pitchFamily="34" charset="0"/>
                <a:cs typeface="Arial" panose="020B0604020202020204" pitchFamily="34" charset="0"/>
              </a:rPr>
              <a:t>W</a:t>
            </a:r>
            <a:r>
              <a:rPr lang="en-US" sz="2600" dirty="0">
                <a:effectLst/>
                <a:latin typeface="Arial" panose="020B0604020202020204" pitchFamily="34" charset="0"/>
                <a:cs typeface="Arial" panose="020B0604020202020204" pitchFamily="34" charset="0"/>
              </a:rPr>
              <a:t>hether any alternatives to guardianship, including Supported Decision -Making, have been tried, and </a:t>
            </a:r>
          </a:p>
          <a:p>
            <a:pPr marL="971550" lvl="1" indent="-514350">
              <a:buFont typeface="+mj-lt"/>
              <a:buAutoNum type="arabicPeriod"/>
            </a:pPr>
            <a:r>
              <a:rPr lang="en-US" sz="2600" dirty="0">
                <a:effectLst/>
                <a:latin typeface="Arial" panose="020B0604020202020204" pitchFamily="34" charset="0"/>
                <a:cs typeface="Arial" panose="020B0604020202020204" pitchFamily="34" charset="0"/>
              </a:rPr>
              <a:t>Whether less restrictive means, including Supported Decision-Making, could be used</a:t>
            </a:r>
            <a:r>
              <a:rPr lang="en-US" sz="2600" dirty="0">
                <a:latin typeface="Arial" panose="020B0604020202020204" pitchFamily="34" charset="0"/>
                <a:cs typeface="Arial" panose="020B0604020202020204" pitchFamily="34" charset="0"/>
              </a:rPr>
              <a:t>. </a:t>
            </a:r>
          </a:p>
          <a:p>
            <a:r>
              <a:rPr lang="en-US" sz="2600" dirty="0">
                <a:latin typeface="Arial" panose="020B0604020202020204" pitchFamily="34" charset="0"/>
                <a:cs typeface="Arial" panose="020B0604020202020204" pitchFamily="34" charset="0"/>
              </a:rPr>
              <a:t>A supported decision-making agreement may not be used as evidence of incapacity or incompetency of the Person.</a:t>
            </a:r>
          </a:p>
          <a:p>
            <a:pPr marL="971550" lvl="1" indent="-514350">
              <a:buFont typeface="+mj-lt"/>
              <a:buAutoNum type="arabicPeriod"/>
            </a:pPr>
            <a:endParaRPr lang="en-US" sz="2600" dirty="0">
              <a:effectLst/>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4474C615-49DD-2A45-A890-F7A116C543C1}"/>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80F5FBA-7D1A-EC4D-A7D1-4054922E6DB4}"/>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4D97FDD1-6404-054B-9215-F183C97D3E46}"/>
              </a:ext>
            </a:extLst>
          </p:cNvPr>
          <p:cNvSpPr>
            <a:spLocks noGrp="1"/>
          </p:cNvSpPr>
          <p:nvPr>
            <p:ph type="title"/>
          </p:nvPr>
        </p:nvSpPr>
        <p:spPr>
          <a:xfrm>
            <a:off x="903056" y="812801"/>
            <a:ext cx="10515600" cy="934719"/>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 Shift to alternatives to guardianship first</a:t>
            </a:r>
          </a:p>
        </p:txBody>
      </p:sp>
    </p:spTree>
    <p:extLst>
      <p:ext uri="{BB962C8B-B14F-4D97-AF65-F5344CB8AC3E}">
        <p14:creationId xmlns:p14="http://schemas.microsoft.com/office/powerpoint/2010/main" val="448969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FB0EDB-93B8-4CFC-A25F-6B54C4417C19}"/>
              </a:ext>
            </a:extLst>
          </p:cNvPr>
          <p:cNvGrpSpPr/>
          <p:nvPr/>
        </p:nvGrpSpPr>
        <p:grpSpPr>
          <a:xfrm>
            <a:off x="0" y="124668"/>
            <a:ext cx="12192000" cy="6634066"/>
            <a:chOff x="0" y="111968"/>
            <a:chExt cx="12192000" cy="6634066"/>
          </a:xfrm>
        </p:grpSpPr>
        <p:graphicFrame>
          <p:nvGraphicFramePr>
            <p:cNvPr id="7" name="Diagram 6">
              <a:extLst>
                <a:ext uri="{FF2B5EF4-FFF2-40B4-BE49-F238E27FC236}">
                  <a16:creationId xmlns:a16="http://schemas.microsoft.com/office/drawing/2014/main" id="{EE653503-479C-4A9A-BFF9-FA472FC076E3}"/>
                </a:ext>
              </a:extLst>
            </p:cNvPr>
            <p:cNvGraphicFramePr/>
            <p:nvPr>
              <p:extLst>
                <p:ext uri="{D42A27DB-BD31-4B8C-83A1-F6EECF244321}">
                  <p14:modId xmlns:p14="http://schemas.microsoft.com/office/powerpoint/2010/main" val="1225234941"/>
                </p:ext>
              </p:extLst>
            </p:nvPr>
          </p:nvGraphicFramePr>
          <p:xfrm>
            <a:off x="100669" y="111968"/>
            <a:ext cx="11991804" cy="6634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4C8CE64-F479-4685-93A8-D25BBCF17621}"/>
                </a:ext>
              </a:extLst>
            </p:cNvPr>
            <p:cNvSpPr txBox="1"/>
            <p:nvPr/>
          </p:nvSpPr>
          <p:spPr>
            <a:xfrm>
              <a:off x="0" y="307910"/>
              <a:ext cx="12192000" cy="523220"/>
            </a:xfrm>
            <a:prstGeom prst="rect">
              <a:avLst/>
            </a:prstGeom>
            <a:solidFill>
              <a:schemeClr val="tx1"/>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Current formal tools for people who need help with decisions</a:t>
              </a:r>
            </a:p>
          </p:txBody>
        </p:sp>
        <p:sp>
          <p:nvSpPr>
            <p:cNvPr id="6" name="TextBox 5">
              <a:extLst>
                <a:ext uri="{FF2B5EF4-FFF2-40B4-BE49-F238E27FC236}">
                  <a16:creationId xmlns:a16="http://schemas.microsoft.com/office/drawing/2014/main" id="{7245E56E-C208-4B77-A4FE-2095ADD6E9A0}"/>
                </a:ext>
              </a:extLst>
            </p:cNvPr>
            <p:cNvSpPr txBox="1"/>
            <p:nvPr/>
          </p:nvSpPr>
          <p:spPr>
            <a:xfrm>
              <a:off x="743118" y="6283265"/>
              <a:ext cx="1956836"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Less Limiting</a:t>
              </a:r>
            </a:p>
          </p:txBody>
        </p:sp>
        <p:sp>
          <p:nvSpPr>
            <p:cNvPr id="8" name="TextBox 7">
              <a:extLst>
                <a:ext uri="{FF2B5EF4-FFF2-40B4-BE49-F238E27FC236}">
                  <a16:creationId xmlns:a16="http://schemas.microsoft.com/office/drawing/2014/main" id="{E43B1013-F64D-40FF-9769-F7D60F4C4515}"/>
                </a:ext>
              </a:extLst>
            </p:cNvPr>
            <p:cNvSpPr txBox="1"/>
            <p:nvPr/>
          </p:nvSpPr>
          <p:spPr>
            <a:xfrm>
              <a:off x="9718091" y="6295965"/>
              <a:ext cx="190344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More Limiting</a:t>
              </a:r>
            </a:p>
          </p:txBody>
        </p:sp>
      </p:grpSp>
      <p:pic>
        <p:nvPicPr>
          <p:cNvPr id="3" name="Picture 2">
            <a:extLst>
              <a:ext uri="{FF2B5EF4-FFF2-40B4-BE49-F238E27FC236}">
                <a16:creationId xmlns:a16="http://schemas.microsoft.com/office/drawing/2014/main" id="{3FB162F9-C466-4B4F-AC98-244622BDCC1B}"/>
              </a:ext>
            </a:extLst>
          </p:cNvPr>
          <p:cNvPicPr>
            <a:picLocks noChangeAspect="1"/>
          </p:cNvPicPr>
          <p:nvPr/>
        </p:nvPicPr>
        <p:blipFill>
          <a:blip r:embed="rId8"/>
          <a:stretch>
            <a:fillRect/>
          </a:stretch>
        </p:blipFill>
        <p:spPr>
          <a:xfrm>
            <a:off x="406400" y="1039772"/>
            <a:ext cx="1315136" cy="1003300"/>
          </a:xfrm>
          <a:prstGeom prst="rect">
            <a:avLst/>
          </a:prstGeom>
        </p:spPr>
      </p:pic>
      <p:pic>
        <p:nvPicPr>
          <p:cNvPr id="10" name="Picture 9">
            <a:extLst>
              <a:ext uri="{FF2B5EF4-FFF2-40B4-BE49-F238E27FC236}">
                <a16:creationId xmlns:a16="http://schemas.microsoft.com/office/drawing/2014/main" id="{5E0BB063-9566-DC4F-AAE3-128D404DB95D}"/>
              </a:ext>
            </a:extLst>
          </p:cNvPr>
          <p:cNvPicPr>
            <a:picLocks noChangeAspect="1"/>
          </p:cNvPicPr>
          <p:nvPr/>
        </p:nvPicPr>
        <p:blipFill>
          <a:blip r:embed="rId9"/>
          <a:stretch>
            <a:fillRect/>
          </a:stretch>
        </p:blipFill>
        <p:spPr>
          <a:xfrm>
            <a:off x="2901950" y="1039772"/>
            <a:ext cx="1185798" cy="1416050"/>
          </a:xfrm>
          <a:prstGeom prst="rect">
            <a:avLst/>
          </a:prstGeom>
        </p:spPr>
      </p:pic>
      <p:pic>
        <p:nvPicPr>
          <p:cNvPr id="12" name="Picture 11">
            <a:extLst>
              <a:ext uri="{FF2B5EF4-FFF2-40B4-BE49-F238E27FC236}">
                <a16:creationId xmlns:a16="http://schemas.microsoft.com/office/drawing/2014/main" id="{F0A950F9-78BD-EE4F-A988-76E9A5BE86C6}"/>
              </a:ext>
            </a:extLst>
          </p:cNvPr>
          <p:cNvPicPr>
            <a:picLocks noChangeAspect="1"/>
          </p:cNvPicPr>
          <p:nvPr/>
        </p:nvPicPr>
        <p:blipFill>
          <a:blip r:embed="rId10"/>
          <a:stretch>
            <a:fillRect/>
          </a:stretch>
        </p:blipFill>
        <p:spPr>
          <a:xfrm>
            <a:off x="5797551" y="1039772"/>
            <a:ext cx="455038" cy="1268372"/>
          </a:xfrm>
          <a:prstGeom prst="rect">
            <a:avLst/>
          </a:prstGeom>
        </p:spPr>
      </p:pic>
      <p:pic>
        <p:nvPicPr>
          <p:cNvPr id="14" name="Picture 13">
            <a:extLst>
              <a:ext uri="{FF2B5EF4-FFF2-40B4-BE49-F238E27FC236}">
                <a16:creationId xmlns:a16="http://schemas.microsoft.com/office/drawing/2014/main" id="{E86662DF-4AC0-5444-8856-8AC48862C6B1}"/>
              </a:ext>
            </a:extLst>
          </p:cNvPr>
          <p:cNvPicPr>
            <a:picLocks noChangeAspect="1"/>
          </p:cNvPicPr>
          <p:nvPr/>
        </p:nvPicPr>
        <p:blipFill>
          <a:blip r:embed="rId11"/>
          <a:stretch>
            <a:fillRect/>
          </a:stretch>
        </p:blipFill>
        <p:spPr>
          <a:xfrm>
            <a:off x="7759701" y="1074076"/>
            <a:ext cx="1422400" cy="1234068"/>
          </a:xfrm>
          <a:prstGeom prst="rect">
            <a:avLst/>
          </a:prstGeom>
        </p:spPr>
      </p:pic>
      <p:pic>
        <p:nvPicPr>
          <p:cNvPr id="16" name="Picture 15">
            <a:extLst>
              <a:ext uri="{FF2B5EF4-FFF2-40B4-BE49-F238E27FC236}">
                <a16:creationId xmlns:a16="http://schemas.microsoft.com/office/drawing/2014/main" id="{549EC60F-2308-FD4C-A07E-1A5052EEEED0}"/>
              </a:ext>
            </a:extLst>
          </p:cNvPr>
          <p:cNvPicPr>
            <a:picLocks noChangeAspect="1"/>
          </p:cNvPicPr>
          <p:nvPr/>
        </p:nvPicPr>
        <p:blipFill>
          <a:blip r:embed="rId12"/>
          <a:stretch>
            <a:fillRect/>
          </a:stretch>
        </p:blipFill>
        <p:spPr>
          <a:xfrm>
            <a:off x="10274300" y="1204087"/>
            <a:ext cx="1219200" cy="838985"/>
          </a:xfrm>
          <a:prstGeom prst="rect">
            <a:avLst/>
          </a:prstGeom>
        </p:spPr>
      </p:pic>
    </p:spTree>
    <p:extLst>
      <p:ext uri="{BB962C8B-B14F-4D97-AF65-F5344CB8AC3E}">
        <p14:creationId xmlns:p14="http://schemas.microsoft.com/office/powerpoint/2010/main" val="289742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692" y="1055977"/>
            <a:ext cx="11215467" cy="1325563"/>
          </a:xfrm>
        </p:spPr>
        <p:txBody>
          <a:bodyPr>
            <a:normAutofit/>
          </a:bodyPr>
          <a:lstStyle/>
          <a:p>
            <a:r>
              <a:rPr lang="en-US" b="1" dirty="0">
                <a:solidFill>
                  <a:srgbClr val="F7921E"/>
                </a:solidFill>
                <a:latin typeface="Arial" panose="020B0604020202020204" pitchFamily="34" charset="0"/>
                <a:cs typeface="Arial" panose="020B0604020202020204" pitchFamily="34" charset="0"/>
              </a:rPr>
              <a:t>Supported Decision-Making Resources</a:t>
            </a:r>
          </a:p>
        </p:txBody>
      </p:sp>
      <p:sp>
        <p:nvSpPr>
          <p:cNvPr id="3" name="Content Placeholder 2"/>
          <p:cNvSpPr>
            <a:spLocks noGrp="1"/>
          </p:cNvSpPr>
          <p:nvPr>
            <p:ph idx="1"/>
          </p:nvPr>
        </p:nvSpPr>
        <p:spPr>
          <a:xfrm>
            <a:off x="732692" y="2692454"/>
            <a:ext cx="10989603" cy="3058106"/>
          </a:xfrm>
        </p:spPr>
        <p:txBody>
          <a:bodyPr>
            <a:normAutofit/>
          </a:bodyPr>
          <a:lstStyle/>
          <a:p>
            <a:pPr>
              <a:buClr>
                <a:schemeClr val="accent6">
                  <a:lumMod val="75000"/>
                </a:schemeClr>
              </a:buClr>
            </a:pPr>
            <a:r>
              <a:rPr lang="en-US" dirty="0">
                <a:latin typeface="Arial" panose="020B0604020202020204" pitchFamily="34" charset="0"/>
                <a:cs typeface="Arial" panose="020B0604020202020204" pitchFamily="34" charset="0"/>
              </a:rPr>
              <a:t>Webinars, presentations, information sheets and materials for families: </a:t>
            </a:r>
            <a:r>
              <a:rPr lang="en-US" u="sng" dirty="0">
                <a:hlinkClick r:id="rId3"/>
              </a:rPr>
              <a:t>http://www.wi-bpdd.org/SupportedDecision-Making/</a:t>
            </a:r>
            <a:r>
              <a:rPr lang="en-US" u="sng" dirty="0"/>
              <a:t> </a:t>
            </a:r>
            <a:r>
              <a:rPr lang="en-US" dirty="0">
                <a:latin typeface="Arial" panose="020B0604020202020204" pitchFamily="34" charset="0"/>
                <a:cs typeface="Arial" panose="020B0604020202020204" pitchFamily="34" charset="0"/>
              </a:rPr>
              <a:t> </a:t>
            </a:r>
          </a:p>
          <a:p>
            <a:pPr>
              <a:buClr>
                <a:schemeClr val="accent6">
                  <a:lumMod val="75000"/>
                </a:schemeClr>
              </a:buClr>
            </a:pPr>
            <a:r>
              <a:rPr lang="en-US" dirty="0">
                <a:latin typeface="Arial" panose="020B0604020202020204" pitchFamily="34" charset="0"/>
                <a:cs typeface="Arial" panose="020B0604020202020204" pitchFamily="34" charset="0"/>
              </a:rPr>
              <a:t>Supported Decision Making Agreement form: </a:t>
            </a:r>
            <a:r>
              <a:rPr lang="en-US" u="sng" dirty="0">
                <a:hlinkClick r:id="rId4"/>
              </a:rPr>
              <a:t>https://www.dhs.wisconsin.gov/forms/f02377.pdf</a:t>
            </a:r>
            <a:r>
              <a:rPr lang="en-US" dirty="0"/>
              <a:t> </a:t>
            </a:r>
          </a:p>
          <a:p>
            <a:pPr>
              <a:buClr>
                <a:schemeClr val="accent6">
                  <a:lumMod val="75000"/>
                </a:schemeClr>
              </a:buClr>
            </a:pPr>
            <a:r>
              <a:rPr lang="en-US" dirty="0">
                <a:latin typeface="Arial" panose="020B0604020202020204" pitchFamily="34" charset="0"/>
                <a:cs typeface="Arial" panose="020B0604020202020204" pitchFamily="34" charset="0"/>
              </a:rPr>
              <a:t>Supported Decision Making statute (Wis. Stats. Ch 52, </a:t>
            </a:r>
            <a:r>
              <a:rPr lang="en-US" dirty="0">
                <a:latin typeface="Arial" panose="020B0604020202020204" pitchFamily="34" charset="0"/>
                <a:cs typeface="Arial" panose="020B0604020202020204" pitchFamily="34" charset="0"/>
                <a:hlinkClick r:id="rId5"/>
              </a:rPr>
              <a:t>http://docs.legis.wisconsin.gov/statutes/statutes/52</a:t>
            </a:r>
            <a:r>
              <a:rPr lang="en-US" dirty="0">
                <a:latin typeface="Arial" panose="020B0604020202020204" pitchFamily="34" charset="0"/>
                <a:cs typeface="Arial" panose="020B0604020202020204" pitchFamily="34" charset="0"/>
              </a:rPr>
              <a:t>)</a:t>
            </a:r>
          </a:p>
        </p:txBody>
      </p:sp>
      <p:sp>
        <p:nvSpPr>
          <p:cNvPr id="4" name="Triangle 3">
            <a:extLst>
              <a:ext uri="{FF2B5EF4-FFF2-40B4-BE49-F238E27FC236}">
                <a16:creationId xmlns:a16="http://schemas.microsoft.com/office/drawing/2014/main" id="{D0356A8D-AC2E-1946-9CBB-93E6E6A1C668}"/>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D54DBE-BCAC-DD44-8A4B-D1A3D3F8D2F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084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CAC376-F1A4-7944-808F-B6E2AC2FFE0E}"/>
              </a:ext>
            </a:extLst>
          </p:cNvPr>
          <p:cNvSpPr/>
          <p:nvPr/>
        </p:nvSpPr>
        <p:spPr>
          <a:xfrm>
            <a:off x="0" y="0"/>
            <a:ext cx="12192000" cy="6857999"/>
          </a:xfrm>
          <a:prstGeom prst="rect">
            <a:avLst/>
          </a:prstGeom>
          <a:solidFill>
            <a:srgbClr val="F7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921E"/>
              </a:solidFill>
            </a:endParaRPr>
          </a:p>
        </p:txBody>
      </p:sp>
      <p:sp>
        <p:nvSpPr>
          <p:cNvPr id="7" name="Rectangle 6">
            <a:extLst>
              <a:ext uri="{FF2B5EF4-FFF2-40B4-BE49-F238E27FC236}">
                <a16:creationId xmlns:a16="http://schemas.microsoft.com/office/drawing/2014/main" id="{A72014BA-CB45-FF4B-8CF4-753AB3247FBE}"/>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58A2B245-E4C6-4640-9C22-0B0398B19EF6}"/>
              </a:ext>
            </a:extLst>
          </p:cNvPr>
          <p:cNvSpPr/>
          <p:nvPr/>
        </p:nvSpPr>
        <p:spPr>
          <a:xfrm rot="16200000" flipV="1">
            <a:off x="-3066900" y="3066899"/>
            <a:ext cx="6858002"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82AA4E-95EE-4345-81DE-49DA613F746D}"/>
              </a:ext>
            </a:extLst>
          </p:cNvPr>
          <p:cNvSpPr/>
          <p:nvPr/>
        </p:nvSpPr>
        <p:spPr>
          <a:xfrm>
            <a:off x="0" y="5672"/>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1F3548C-4AA5-4FCF-9553-C25938FE1AFE}"/>
              </a:ext>
            </a:extLst>
          </p:cNvPr>
          <p:cNvSpPr>
            <a:spLocks noGrp="1"/>
          </p:cNvSpPr>
          <p:nvPr>
            <p:ph type="title"/>
          </p:nvPr>
        </p:nvSpPr>
        <p:spPr>
          <a:xfrm>
            <a:off x="1382835" y="1053500"/>
            <a:ext cx="10515600" cy="2852737"/>
          </a:xfrm>
        </p:spPr>
        <p:txBody>
          <a:bodyPr/>
          <a:lstStyle/>
          <a:p>
            <a:r>
              <a:rPr lang="en-US" b="1" dirty="0">
                <a:solidFill>
                  <a:schemeClr val="bg1"/>
                </a:solidFill>
                <a:latin typeface="Arial" panose="020B0604020202020204" pitchFamily="34" charset="0"/>
                <a:cs typeface="Arial" panose="020B0604020202020204" pitchFamily="34" charset="0"/>
              </a:rPr>
              <a:t>Practical Examples</a:t>
            </a:r>
          </a:p>
        </p:txBody>
      </p:sp>
      <p:sp>
        <p:nvSpPr>
          <p:cNvPr id="5" name="Text Placeholder 4">
            <a:extLst>
              <a:ext uri="{FF2B5EF4-FFF2-40B4-BE49-F238E27FC236}">
                <a16:creationId xmlns:a16="http://schemas.microsoft.com/office/drawing/2014/main" id="{29580C53-1E31-4439-A97F-7DB597C1C05D}"/>
              </a:ext>
            </a:extLst>
          </p:cNvPr>
          <p:cNvSpPr>
            <a:spLocks noGrp="1"/>
          </p:cNvSpPr>
          <p:nvPr>
            <p:ph type="body" idx="1"/>
          </p:nvPr>
        </p:nvSpPr>
        <p:spPr>
          <a:xfrm>
            <a:off x="1441451" y="3923699"/>
            <a:ext cx="10515600" cy="1500187"/>
          </a:xfrm>
        </p:spPr>
        <p:txBody>
          <a:bodyPr/>
          <a:lstStyle/>
          <a:p>
            <a:r>
              <a:rPr lang="en-US" b="1" dirty="0">
                <a:solidFill>
                  <a:schemeClr val="bg1"/>
                </a:solidFill>
                <a:latin typeface="Arial" panose="020B0604020202020204" pitchFamily="34" charset="0"/>
                <a:cs typeface="Arial" panose="020B0604020202020204" pitchFamily="34" charset="0"/>
              </a:rPr>
              <a:t>Using Supported Decision-Making agreements</a:t>
            </a:r>
          </a:p>
        </p:txBody>
      </p:sp>
    </p:spTree>
    <p:extLst>
      <p:ext uri="{BB962C8B-B14F-4D97-AF65-F5344CB8AC3E}">
        <p14:creationId xmlns:p14="http://schemas.microsoft.com/office/powerpoint/2010/main" val="348648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1C0-6A8B-4A51-9BFF-E677601BB2B7}"/>
              </a:ext>
            </a:extLst>
          </p:cNvPr>
          <p:cNvSpPr>
            <a:spLocks noGrp="1"/>
          </p:cNvSpPr>
          <p:nvPr>
            <p:ph type="title"/>
          </p:nvPr>
        </p:nvSpPr>
        <p:spPr>
          <a:xfrm>
            <a:off x="680322" y="905327"/>
            <a:ext cx="10559178" cy="1080938"/>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Ensure friends, non-family, or extended family can act as Supporters</a:t>
            </a:r>
          </a:p>
        </p:txBody>
      </p:sp>
      <p:sp>
        <p:nvSpPr>
          <p:cNvPr id="3" name="Content Placeholder 2">
            <a:extLst>
              <a:ext uri="{FF2B5EF4-FFF2-40B4-BE49-F238E27FC236}">
                <a16:creationId xmlns:a16="http://schemas.microsoft.com/office/drawing/2014/main" id="{2AB196F0-2389-476B-B092-BB197E1B09A8}"/>
              </a:ext>
            </a:extLst>
          </p:cNvPr>
          <p:cNvSpPr>
            <a:spLocks noGrp="1"/>
          </p:cNvSpPr>
          <p:nvPr>
            <p:ph idx="1"/>
          </p:nvPr>
        </p:nvSpPr>
        <p:spPr>
          <a:xfrm>
            <a:off x="439210" y="2336800"/>
            <a:ext cx="6682950" cy="4008591"/>
          </a:xfrm>
        </p:spPr>
        <p:txBody>
          <a:bodyPr>
            <a:normAutofit/>
          </a:bodyPr>
          <a:lstStyle/>
          <a:p>
            <a:pPr lvl="1">
              <a:buClr>
                <a:schemeClr val="accent6">
                  <a:lumMod val="75000"/>
                </a:schemeClr>
              </a:buClr>
            </a:pPr>
            <a:r>
              <a:rPr lang="en-US" sz="2200" dirty="0">
                <a:effectLst/>
                <a:latin typeface="Arial" panose="020B0604020202020204" pitchFamily="34" charset="0"/>
                <a:cs typeface="Arial" panose="020B0604020202020204" pitchFamily="34" charset="0"/>
              </a:rPr>
              <a:t>Sometimes the closest relationships are with extended family.</a:t>
            </a:r>
          </a:p>
          <a:p>
            <a:pPr lvl="1">
              <a:buClr>
                <a:schemeClr val="accent6">
                  <a:lumMod val="75000"/>
                </a:schemeClr>
              </a:buClr>
            </a:pPr>
            <a:r>
              <a:rPr lang="en-US" sz="2200" dirty="0">
                <a:effectLst/>
                <a:latin typeface="Arial" panose="020B0604020202020204" pitchFamily="34" charset="0"/>
                <a:cs typeface="Arial" panose="020B0604020202020204" pitchFamily="34" charset="0"/>
              </a:rPr>
              <a:t>Family members are not always geographically close, and some people do not have family.</a:t>
            </a:r>
          </a:p>
          <a:p>
            <a:pPr lvl="1">
              <a:buClr>
                <a:schemeClr val="accent6">
                  <a:lumMod val="75000"/>
                </a:schemeClr>
              </a:buClr>
            </a:pPr>
            <a:r>
              <a:rPr lang="en-US" sz="2200" dirty="0">
                <a:effectLst/>
                <a:latin typeface="Arial" panose="020B0604020202020204" pitchFamily="34" charset="0"/>
                <a:cs typeface="Arial" panose="020B0604020202020204" pitchFamily="34" charset="0"/>
              </a:rPr>
              <a:t>Many people with functional impairments do have close relationships and social networks with non-family members who want to help.</a:t>
            </a:r>
          </a:p>
          <a:p>
            <a:pPr lvl="1">
              <a:buClr>
                <a:schemeClr val="accent6">
                  <a:lumMod val="75000"/>
                </a:schemeClr>
              </a:buClr>
            </a:pPr>
            <a:r>
              <a:rPr lang="en-US" sz="2200" dirty="0">
                <a:effectLst/>
                <a:latin typeface="Arial" panose="020B0604020202020204" pitchFamily="34" charset="0"/>
                <a:cs typeface="Arial" panose="020B0604020202020204" pitchFamily="34" charset="0"/>
              </a:rPr>
              <a:t>Supported Decision-Making agreements ensure that non-family members are recognized as carrying out roles and responsibilities specified by the Person</a:t>
            </a:r>
            <a:r>
              <a:rPr lang="en-US" dirty="0">
                <a:effectLst/>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1E55F419-55B7-4738-B8E0-3DFC05E49A4A}"/>
              </a:ext>
            </a:extLst>
          </p:cNvPr>
          <p:cNvPicPr>
            <a:picLocks noChangeAspect="1"/>
          </p:cNvPicPr>
          <p:nvPr/>
        </p:nvPicPr>
        <p:blipFill>
          <a:blip r:embed="rId3"/>
          <a:stretch>
            <a:fillRect/>
          </a:stretch>
        </p:blipFill>
        <p:spPr>
          <a:xfrm>
            <a:off x="7790603" y="2820719"/>
            <a:ext cx="3962187" cy="2791148"/>
          </a:xfrm>
          <a:prstGeom prst="rect">
            <a:avLst/>
          </a:prstGeom>
        </p:spPr>
      </p:pic>
      <p:sp>
        <p:nvSpPr>
          <p:cNvPr id="5" name="Triangle 4">
            <a:extLst>
              <a:ext uri="{FF2B5EF4-FFF2-40B4-BE49-F238E27FC236}">
                <a16:creationId xmlns:a16="http://schemas.microsoft.com/office/drawing/2014/main" id="{B40E4CCA-91ED-4C49-8553-6A8350D9CDC7}"/>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BC5D54-278E-8A46-9424-E57962B89737}"/>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295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5A858B-0637-4683-9A89-CE3B1891FFC0}"/>
              </a:ext>
            </a:extLst>
          </p:cNvPr>
          <p:cNvSpPr>
            <a:spLocks noGrp="1"/>
          </p:cNvSpPr>
          <p:nvPr>
            <p:ph idx="1"/>
          </p:nvPr>
        </p:nvSpPr>
        <p:spPr>
          <a:xfrm>
            <a:off x="680322" y="2336873"/>
            <a:ext cx="6279278" cy="3599316"/>
          </a:xfrm>
        </p:spPr>
        <p:txBody>
          <a:bodyPr/>
          <a:lstStyle/>
          <a:p>
            <a:pPr>
              <a:buClr>
                <a:schemeClr val="accent6">
                  <a:lumMod val="75000"/>
                </a:schemeClr>
              </a:buClr>
            </a:pPr>
            <a:r>
              <a:rPr lang="en-US" dirty="0">
                <a:effectLst/>
                <a:latin typeface="Arial" panose="020B0604020202020204" pitchFamily="34" charset="0"/>
                <a:cs typeface="Arial" panose="020B0604020202020204" pitchFamily="34" charset="0"/>
              </a:rPr>
              <a:t>Can help people experiencing changes in memory and cognition, and other abilities that may decline over a long period of time.</a:t>
            </a:r>
          </a:p>
          <a:p>
            <a:pPr>
              <a:buClr>
                <a:schemeClr val="accent6">
                  <a:lumMod val="75000"/>
                </a:schemeClr>
              </a:buClr>
            </a:pPr>
            <a:r>
              <a:rPr lang="en-US" dirty="0">
                <a:effectLst/>
                <a:latin typeface="Arial" panose="020B0604020202020204" pitchFamily="34" charset="0"/>
                <a:cs typeface="Arial" panose="020B0604020202020204" pitchFamily="34" charset="0"/>
              </a:rPr>
              <a:t>Many people need a little help for a long time. </a:t>
            </a:r>
          </a:p>
          <a:p>
            <a:pPr>
              <a:buClr>
                <a:schemeClr val="accent6">
                  <a:lumMod val="75000"/>
                </a:schemeClr>
              </a:buClr>
            </a:pPr>
            <a:r>
              <a:rPr lang="en-US" dirty="0">
                <a:effectLst/>
                <a:latin typeface="Arial" panose="020B0604020202020204" pitchFamily="34" charset="0"/>
                <a:cs typeface="Arial" panose="020B0604020202020204" pitchFamily="34" charset="0"/>
              </a:rPr>
              <a:t>Allows for a transition to more support when needed.</a:t>
            </a:r>
          </a:p>
          <a:p>
            <a:pPr>
              <a:buClr>
                <a:schemeClr val="accent6">
                  <a:lumMod val="75000"/>
                </a:schemeClr>
              </a:buClr>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11EE46F-7D3E-4D93-A08C-9B9A1A2E4BDE}"/>
              </a:ext>
            </a:extLst>
          </p:cNvPr>
          <p:cNvPicPr>
            <a:picLocks noChangeAspect="1"/>
          </p:cNvPicPr>
          <p:nvPr/>
        </p:nvPicPr>
        <p:blipFill>
          <a:blip r:embed="rId3"/>
          <a:stretch>
            <a:fillRect/>
          </a:stretch>
        </p:blipFill>
        <p:spPr>
          <a:xfrm>
            <a:off x="7063913" y="2429029"/>
            <a:ext cx="4583177" cy="3415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riangle 4">
            <a:extLst>
              <a:ext uri="{FF2B5EF4-FFF2-40B4-BE49-F238E27FC236}">
                <a16:creationId xmlns:a16="http://schemas.microsoft.com/office/drawing/2014/main" id="{E5B0829C-DF0B-EC49-BC5F-6B06547E7F3A}"/>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CBA5F1-74C1-A946-B762-710EBB585CA4}"/>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1A7F90C-2129-F344-89AA-B9BDD2B031A4}"/>
              </a:ext>
            </a:extLst>
          </p:cNvPr>
          <p:cNvSpPr>
            <a:spLocks noGrp="1"/>
          </p:cNvSpPr>
          <p:nvPr>
            <p:ph type="title"/>
          </p:nvPr>
        </p:nvSpPr>
        <p:spPr>
          <a:xfrm>
            <a:off x="680322" y="977332"/>
            <a:ext cx="10559178" cy="1080938"/>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Can adjust based on person’s support needs</a:t>
            </a:r>
          </a:p>
        </p:txBody>
      </p:sp>
    </p:spTree>
    <p:extLst>
      <p:ext uri="{BB962C8B-B14F-4D97-AF65-F5344CB8AC3E}">
        <p14:creationId xmlns:p14="http://schemas.microsoft.com/office/powerpoint/2010/main" val="2477523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DAE65-9FD1-4325-9A16-53DBFFA0810D}"/>
              </a:ext>
            </a:extLst>
          </p:cNvPr>
          <p:cNvSpPr>
            <a:spLocks noGrp="1"/>
          </p:cNvSpPr>
          <p:nvPr>
            <p:ph idx="1"/>
          </p:nvPr>
        </p:nvSpPr>
        <p:spPr>
          <a:xfrm>
            <a:off x="680322" y="2153920"/>
            <a:ext cx="6770346" cy="3782269"/>
          </a:xfrm>
        </p:spPr>
        <p:txBody>
          <a:bodyPr/>
          <a:lstStyle/>
          <a:p>
            <a:pPr marL="0" indent="0">
              <a:buNone/>
            </a:pPr>
            <a:r>
              <a:rPr lang="en-US" b="1" dirty="0">
                <a:solidFill>
                  <a:schemeClr val="accent6">
                    <a:lumMod val="75000"/>
                  </a:schemeClr>
                </a:solidFill>
                <a:effectLst/>
                <a:latin typeface="Arial" panose="020B0604020202020204" pitchFamily="34" charset="0"/>
                <a:cs typeface="Arial" panose="020B0604020202020204" pitchFamily="34" charset="0"/>
              </a:rPr>
              <a:t>Supported </a:t>
            </a:r>
            <a:r>
              <a:rPr lang="en-US" b="1" dirty="0">
                <a:solidFill>
                  <a:schemeClr val="accent6">
                    <a:lumMod val="75000"/>
                  </a:schemeClr>
                </a:solidFill>
                <a:latin typeface="Arial" panose="020B0604020202020204" pitchFamily="34" charset="0"/>
                <a:cs typeface="Arial" panose="020B0604020202020204" pitchFamily="34" charset="0"/>
              </a:rPr>
              <a:t>Decision-Making agreements </a:t>
            </a:r>
            <a:r>
              <a:rPr lang="en-US" b="1" dirty="0">
                <a:solidFill>
                  <a:schemeClr val="accent6">
                    <a:lumMod val="75000"/>
                  </a:schemeClr>
                </a:solidFill>
                <a:effectLst/>
                <a:latin typeface="Arial" panose="020B0604020202020204" pitchFamily="34" charset="0"/>
                <a:cs typeface="Arial" panose="020B0604020202020204" pitchFamily="34" charset="0"/>
              </a:rPr>
              <a:t>can be used by people who want help with decisions not typically covered by traditional Powers of Attorney like:</a:t>
            </a:r>
          </a:p>
          <a:p>
            <a:pPr lvl="1">
              <a:buClr>
                <a:schemeClr val="accent6">
                  <a:lumMod val="75000"/>
                </a:schemeClr>
              </a:buClr>
            </a:pPr>
            <a:r>
              <a:rPr lang="en-US" dirty="0">
                <a:effectLst/>
                <a:latin typeface="Arial" panose="020B0604020202020204" pitchFamily="34" charset="0"/>
                <a:cs typeface="Arial" panose="020B0604020202020204" pitchFamily="34" charset="0"/>
              </a:rPr>
              <a:t>housing/living arrangements, </a:t>
            </a:r>
          </a:p>
          <a:p>
            <a:pPr lvl="1">
              <a:buClr>
                <a:schemeClr val="accent6">
                  <a:lumMod val="75000"/>
                </a:schemeClr>
              </a:buClr>
            </a:pPr>
            <a:r>
              <a:rPr lang="en-US" dirty="0">
                <a:effectLst/>
                <a:latin typeface="Arial" panose="020B0604020202020204" pitchFamily="34" charset="0"/>
                <a:cs typeface="Arial" panose="020B0604020202020204" pitchFamily="34" charset="0"/>
              </a:rPr>
              <a:t>choosing a service provider (Examples -internet, cellphone, cleaning service), </a:t>
            </a:r>
          </a:p>
          <a:p>
            <a:pPr lvl="1">
              <a:buClr>
                <a:schemeClr val="accent6">
                  <a:lumMod val="75000"/>
                </a:schemeClr>
              </a:buClr>
            </a:pPr>
            <a:r>
              <a:rPr lang="en-US" dirty="0">
                <a:effectLst/>
                <a:latin typeface="Arial" panose="020B0604020202020204" pitchFamily="34" charset="0"/>
                <a:cs typeface="Arial" panose="020B0604020202020204" pitchFamily="34" charset="0"/>
              </a:rPr>
              <a:t>filing taxes etc.</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82DF27-9F6F-457E-B6AB-BA2F4C8069C1}"/>
              </a:ext>
            </a:extLst>
          </p:cNvPr>
          <p:cNvPicPr>
            <a:picLocks noChangeAspect="1"/>
          </p:cNvPicPr>
          <p:nvPr/>
        </p:nvPicPr>
        <p:blipFill rotWithShape="1">
          <a:blip r:embed="rId2"/>
          <a:srcRect l="15000" t="30856" r="18038" b="15407"/>
          <a:stretch/>
        </p:blipFill>
        <p:spPr>
          <a:xfrm>
            <a:off x="7450668" y="2392017"/>
            <a:ext cx="4347632" cy="3489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riangle 3">
            <a:extLst>
              <a:ext uri="{FF2B5EF4-FFF2-40B4-BE49-F238E27FC236}">
                <a16:creationId xmlns:a16="http://schemas.microsoft.com/office/drawing/2014/main" id="{DF7F9B52-E0EE-054B-A3CC-E8B13A7527E9}"/>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296BB3B-8956-684E-9A91-E3BF66200D98}"/>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D6FA299-A2E3-4640-84B2-BFDA438C59ED}"/>
              </a:ext>
            </a:extLst>
          </p:cNvPr>
          <p:cNvSpPr>
            <a:spLocks noGrp="1"/>
          </p:cNvSpPr>
          <p:nvPr>
            <p:ph type="title"/>
          </p:nvPr>
        </p:nvSpPr>
        <p:spPr>
          <a:xfrm>
            <a:off x="680322" y="977332"/>
            <a:ext cx="10559178" cy="1080938"/>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Can be used for many kinds of decisions</a:t>
            </a:r>
          </a:p>
        </p:txBody>
      </p:sp>
    </p:spTree>
    <p:extLst>
      <p:ext uri="{BB962C8B-B14F-4D97-AF65-F5344CB8AC3E}">
        <p14:creationId xmlns:p14="http://schemas.microsoft.com/office/powerpoint/2010/main" val="114743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7230E2-736B-4436-82B1-71D18EBA6B8E}"/>
              </a:ext>
            </a:extLst>
          </p:cNvPr>
          <p:cNvSpPr>
            <a:spLocks noGrp="1"/>
          </p:cNvSpPr>
          <p:nvPr>
            <p:ph idx="1"/>
          </p:nvPr>
        </p:nvSpPr>
        <p:spPr>
          <a:xfrm>
            <a:off x="568354" y="2201333"/>
            <a:ext cx="6086446" cy="4312356"/>
          </a:xfrm>
        </p:spPr>
        <p:txBody>
          <a:bodyPr>
            <a:normAutofit/>
          </a:bodyPr>
          <a:lstStyle/>
          <a:p>
            <a:pPr>
              <a:buClr>
                <a:schemeClr val="accent6">
                  <a:lumMod val="75000"/>
                </a:schemeClr>
              </a:buClr>
            </a:pPr>
            <a:r>
              <a:rPr lang="en-US" sz="2600" dirty="0">
                <a:latin typeface="Arial" panose="020B0604020202020204" pitchFamily="34" charset="0"/>
                <a:cs typeface="Arial" panose="020B0604020202020204" pitchFamily="34" charset="0"/>
              </a:rPr>
              <a:t>S</a:t>
            </a:r>
            <a:r>
              <a:rPr lang="en-US" sz="2600" dirty="0">
                <a:effectLst/>
                <a:latin typeface="Arial" panose="020B0604020202020204" pitchFamily="34" charset="0"/>
                <a:cs typeface="Arial" panose="020B0604020202020204" pitchFamily="34" charset="0"/>
              </a:rPr>
              <a:t>tudents with disabilities </a:t>
            </a:r>
            <a:r>
              <a:rPr lang="en-US" sz="2600" dirty="0">
                <a:latin typeface="Arial" panose="020B0604020202020204" pitchFamily="34" charset="0"/>
                <a:cs typeface="Arial" panose="020B0604020202020204" pitchFamily="34" charset="0"/>
              </a:rPr>
              <a:t>can use Supported Decision-Making agreements to</a:t>
            </a:r>
            <a:r>
              <a:rPr lang="en-US" sz="2600" dirty="0">
                <a:effectLst/>
                <a:latin typeface="Arial" panose="020B0604020202020204" pitchFamily="34" charset="0"/>
                <a:cs typeface="Arial" panose="020B0604020202020204" pitchFamily="34" charset="0"/>
              </a:rPr>
              <a:t> allow their  parents to continue to participate IEP meetings.</a:t>
            </a:r>
          </a:p>
          <a:p>
            <a:pPr>
              <a:buClr>
                <a:schemeClr val="accent6">
                  <a:lumMod val="75000"/>
                </a:schemeClr>
              </a:buClr>
            </a:pPr>
            <a:r>
              <a:rPr lang="en-US" sz="2600" dirty="0">
                <a:latin typeface="Arial" panose="020B0604020202020204" pitchFamily="34" charset="0"/>
                <a:cs typeface="Arial" panose="020B0604020202020204" pitchFamily="34" charset="0"/>
              </a:rPr>
              <a:t>Can be used to ensure Supporters can attend meetings, gather information, and communicate with state agencies/providers/private entities on behalf of the Person. </a:t>
            </a:r>
            <a:endParaRPr lang="en-US" sz="2600" dirty="0">
              <a:effectLst/>
              <a:latin typeface="Arial" panose="020B0604020202020204" pitchFamily="34" charset="0"/>
              <a:cs typeface="Arial" panose="020B0604020202020204" pitchFamily="34" charset="0"/>
            </a:endParaRPr>
          </a:p>
          <a:p>
            <a:pPr>
              <a:buClr>
                <a:schemeClr val="accent6">
                  <a:lumMod val="75000"/>
                </a:schemeClr>
              </a:buClr>
            </a:pPr>
            <a:endParaRPr lang="en-US" sz="2600" dirty="0">
              <a:effectLst/>
              <a:latin typeface="Arial" panose="020B0604020202020204" pitchFamily="34" charset="0"/>
              <a:cs typeface="Arial" panose="020B0604020202020204" pitchFamily="34" charset="0"/>
            </a:endParaRPr>
          </a:p>
          <a:p>
            <a:pPr>
              <a:buClr>
                <a:schemeClr val="accent6">
                  <a:lumMod val="75000"/>
                </a:schemeClr>
              </a:buClr>
            </a:pPr>
            <a:endParaRPr lang="en-US" sz="26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5F7190B-3D80-4019-9EB5-60D63B46C318}"/>
              </a:ext>
            </a:extLst>
          </p:cNvPr>
          <p:cNvPicPr>
            <a:picLocks noChangeAspect="1"/>
          </p:cNvPicPr>
          <p:nvPr/>
        </p:nvPicPr>
        <p:blipFill>
          <a:blip r:embed="rId2"/>
          <a:stretch>
            <a:fillRect/>
          </a:stretch>
        </p:blipFill>
        <p:spPr>
          <a:xfrm>
            <a:off x="6931378" y="2300338"/>
            <a:ext cx="4095642" cy="3691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riangle 3">
            <a:extLst>
              <a:ext uri="{FF2B5EF4-FFF2-40B4-BE49-F238E27FC236}">
                <a16:creationId xmlns:a16="http://schemas.microsoft.com/office/drawing/2014/main" id="{A448EA5B-2240-A941-964F-9BDA31BA1532}"/>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E83AA16-A976-4442-87BB-F7395C494030}"/>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2A91148-591B-3B44-AC31-373A22096537}"/>
              </a:ext>
            </a:extLst>
          </p:cNvPr>
          <p:cNvSpPr>
            <a:spLocks noGrp="1"/>
          </p:cNvSpPr>
          <p:nvPr>
            <p:ph type="title"/>
          </p:nvPr>
        </p:nvSpPr>
        <p:spPr>
          <a:xfrm>
            <a:off x="680322" y="977332"/>
            <a:ext cx="10559178" cy="1080938"/>
          </a:xfrm>
        </p:spPr>
        <p:txBody>
          <a:bodyPr>
            <a:normAutofit/>
          </a:bodyPr>
          <a:lstStyle/>
          <a:p>
            <a:r>
              <a:rPr lang="en-US" b="1" dirty="0">
                <a:solidFill>
                  <a:srgbClr val="F7921E"/>
                </a:solidFill>
                <a:latin typeface="Arial" panose="020B0604020202020204" pitchFamily="34" charset="0"/>
                <a:cs typeface="Arial" panose="020B0604020202020204" pitchFamily="34" charset="0"/>
              </a:rPr>
              <a:t>Support in school and with agencies</a:t>
            </a:r>
          </a:p>
        </p:txBody>
      </p:sp>
    </p:spTree>
    <p:extLst>
      <p:ext uri="{BB962C8B-B14F-4D97-AF65-F5344CB8AC3E}">
        <p14:creationId xmlns:p14="http://schemas.microsoft.com/office/powerpoint/2010/main" val="2542517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747D2-E351-4A77-9F8F-DB57B669D7DE}"/>
              </a:ext>
            </a:extLst>
          </p:cNvPr>
          <p:cNvSpPr>
            <a:spLocks noGrp="1"/>
          </p:cNvSpPr>
          <p:nvPr>
            <p:ph idx="1"/>
          </p:nvPr>
        </p:nvSpPr>
        <p:spPr>
          <a:xfrm>
            <a:off x="680322" y="2336873"/>
            <a:ext cx="5860178" cy="3599316"/>
          </a:xfrm>
        </p:spPr>
        <p:txBody>
          <a:bodyPr>
            <a:normAutofit/>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Helps ensure the Person is clearly understood by </a:t>
            </a:r>
            <a:r>
              <a:rPr lang="en-US" sz="2600" dirty="0">
                <a:latin typeface="Arial" panose="020B0604020202020204" pitchFamily="34" charset="0"/>
                <a:cs typeface="Arial" panose="020B0604020202020204" pitchFamily="34" charset="0"/>
              </a:rPr>
              <a:t>medical or other staff</a:t>
            </a:r>
            <a:r>
              <a:rPr lang="en-US" sz="2600" dirty="0">
                <a:effectLst/>
                <a:latin typeface="Arial" panose="020B0604020202020204" pitchFamily="34" charset="0"/>
                <a:cs typeface="Arial" panose="020B0604020202020204" pitchFamily="34" charset="0"/>
              </a:rPr>
              <a:t>. </a:t>
            </a:r>
          </a:p>
          <a:p>
            <a:pPr>
              <a:buClr>
                <a:schemeClr val="accent6">
                  <a:lumMod val="75000"/>
                </a:schemeClr>
              </a:buClr>
            </a:pPr>
            <a:r>
              <a:rPr lang="en-US" sz="2600" dirty="0">
                <a:effectLst/>
                <a:latin typeface="Arial" panose="020B0604020202020204" pitchFamily="34" charset="0"/>
                <a:cs typeface="Arial" panose="020B0604020202020204" pitchFamily="34" charset="0"/>
              </a:rPr>
              <a:t>People who have challenges with speech, use sign language or communication devices, and/or who are non-verbal communicators might use a Supporter to ensure the other party understands them.</a:t>
            </a:r>
          </a:p>
          <a:p>
            <a:pPr>
              <a:buClr>
                <a:schemeClr val="accent6">
                  <a:lumMod val="75000"/>
                </a:schemeClr>
              </a:buClr>
            </a:pPr>
            <a:endParaRPr lang="en-US" sz="2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2EBD389-8550-4CD4-A51A-96DF1BDCB8D2}"/>
              </a:ext>
            </a:extLst>
          </p:cNvPr>
          <p:cNvPicPr>
            <a:picLocks noChangeAspect="1"/>
          </p:cNvPicPr>
          <p:nvPr/>
        </p:nvPicPr>
        <p:blipFill>
          <a:blip r:embed="rId3"/>
          <a:stretch>
            <a:fillRect/>
          </a:stretch>
        </p:blipFill>
        <p:spPr>
          <a:xfrm>
            <a:off x="6894027" y="2582735"/>
            <a:ext cx="4624873" cy="2587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riangle 4">
            <a:extLst>
              <a:ext uri="{FF2B5EF4-FFF2-40B4-BE49-F238E27FC236}">
                <a16:creationId xmlns:a16="http://schemas.microsoft.com/office/drawing/2014/main" id="{3CE16BC7-4BEA-FD45-BA0C-29DF1A526052}"/>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8C01F5-7BA1-F14D-A1DE-A62A392A032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4FACA-0B8B-A145-8134-1F5B6BC8D23C}"/>
              </a:ext>
            </a:extLst>
          </p:cNvPr>
          <p:cNvSpPr>
            <a:spLocks noGrp="1"/>
          </p:cNvSpPr>
          <p:nvPr>
            <p:ph type="title"/>
          </p:nvPr>
        </p:nvSpPr>
        <p:spPr>
          <a:xfrm>
            <a:off x="680322" y="977332"/>
            <a:ext cx="10559178" cy="1080938"/>
          </a:xfrm>
        </p:spPr>
        <p:txBody>
          <a:bodyPr>
            <a:normAutofit/>
          </a:bodyPr>
          <a:lstStyle/>
          <a:p>
            <a:r>
              <a:rPr lang="en-US" b="1" dirty="0">
                <a:solidFill>
                  <a:srgbClr val="F7921E"/>
                </a:solidFill>
                <a:latin typeface="Arial" panose="020B0604020202020204" pitchFamily="34" charset="0"/>
                <a:cs typeface="Arial" panose="020B0604020202020204" pitchFamily="34" charset="0"/>
              </a:rPr>
              <a:t>Communication: person to practitioner</a:t>
            </a:r>
          </a:p>
        </p:txBody>
      </p:sp>
    </p:spTree>
    <p:extLst>
      <p:ext uri="{BB962C8B-B14F-4D97-AF65-F5344CB8AC3E}">
        <p14:creationId xmlns:p14="http://schemas.microsoft.com/office/powerpoint/2010/main" val="476217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747D2-E351-4A77-9F8F-DB57B669D7DE}"/>
              </a:ext>
            </a:extLst>
          </p:cNvPr>
          <p:cNvSpPr>
            <a:spLocks noGrp="1"/>
          </p:cNvSpPr>
          <p:nvPr>
            <p:ph idx="1"/>
          </p:nvPr>
        </p:nvSpPr>
        <p:spPr>
          <a:xfrm>
            <a:off x="680322" y="2058270"/>
            <a:ext cx="5794842" cy="3877919"/>
          </a:xfrm>
        </p:spPr>
        <p:txBody>
          <a:bodyPr>
            <a:normAutofit fontScale="92500" lnSpcReduction="10000"/>
          </a:bodyPr>
          <a:lstStyle/>
          <a:p>
            <a:pPr>
              <a:buClr>
                <a:schemeClr val="accent6">
                  <a:lumMod val="75000"/>
                </a:schemeClr>
              </a:buClr>
            </a:pPr>
            <a:r>
              <a:rPr lang="en-US" sz="2600" dirty="0">
                <a:latin typeface="Arial" panose="020B0604020202020204" pitchFamily="34" charset="0"/>
                <a:cs typeface="Arial" panose="020B0604020202020204" pitchFamily="34" charset="0"/>
              </a:rPr>
              <a:t>Supporters can help people understand information and their options in ways that make sense to them.</a:t>
            </a:r>
          </a:p>
          <a:p>
            <a:pPr>
              <a:buClr>
                <a:schemeClr val="accent6">
                  <a:lumMod val="75000"/>
                </a:schemeClr>
              </a:buClr>
            </a:pPr>
            <a:r>
              <a:rPr lang="en-US" sz="2600" dirty="0">
                <a:latin typeface="Arial" panose="020B0604020202020204" pitchFamily="34" charset="0"/>
                <a:cs typeface="Arial" panose="020B0604020202020204" pitchFamily="34" charset="0"/>
              </a:rPr>
              <a:t>A Supporter can help professionals more effectively communicate complex information and understand the person’s questions/concerns.</a:t>
            </a:r>
          </a:p>
          <a:p>
            <a:pPr>
              <a:buClr>
                <a:schemeClr val="accent6">
                  <a:lumMod val="75000"/>
                </a:schemeClr>
              </a:buClr>
            </a:pPr>
            <a:r>
              <a:rPr lang="en-US" sz="2600" dirty="0">
                <a:latin typeface="Arial" panose="020B0604020202020204" pitchFamily="34" charset="0"/>
                <a:cs typeface="Arial" panose="020B0604020202020204" pitchFamily="34" charset="0"/>
              </a:rPr>
              <a:t>Person-centered planning and care relies on the person feeling informed and having control over their own decisions.</a:t>
            </a:r>
          </a:p>
          <a:p>
            <a:pPr>
              <a:buClr>
                <a:schemeClr val="accent6">
                  <a:lumMod val="75000"/>
                </a:schemeClr>
              </a:buClr>
            </a:pPr>
            <a:endParaRPr lang="en-US" sz="2600" dirty="0">
              <a:latin typeface="Arial" panose="020B0604020202020204" pitchFamily="34" charset="0"/>
              <a:cs typeface="Arial" panose="020B0604020202020204" pitchFamily="34" charset="0"/>
            </a:endParaRPr>
          </a:p>
        </p:txBody>
      </p:sp>
      <p:sp>
        <p:nvSpPr>
          <p:cNvPr id="5" name="Triangle 4">
            <a:extLst>
              <a:ext uri="{FF2B5EF4-FFF2-40B4-BE49-F238E27FC236}">
                <a16:creationId xmlns:a16="http://schemas.microsoft.com/office/drawing/2014/main" id="{3CE16BC7-4BEA-FD45-BA0C-29DF1A526052}"/>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8C01F5-7BA1-F14D-A1DE-A62A392A032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4FACA-0B8B-A145-8134-1F5B6BC8D23C}"/>
              </a:ext>
            </a:extLst>
          </p:cNvPr>
          <p:cNvSpPr>
            <a:spLocks noGrp="1"/>
          </p:cNvSpPr>
          <p:nvPr>
            <p:ph type="title"/>
          </p:nvPr>
        </p:nvSpPr>
        <p:spPr>
          <a:xfrm>
            <a:off x="680322" y="977332"/>
            <a:ext cx="10559178" cy="1080938"/>
          </a:xfrm>
        </p:spPr>
        <p:txBody>
          <a:bodyPr>
            <a:normAutofit/>
          </a:bodyPr>
          <a:lstStyle/>
          <a:p>
            <a:r>
              <a:rPr lang="en-US" b="1" dirty="0">
                <a:solidFill>
                  <a:srgbClr val="F7921E"/>
                </a:solidFill>
                <a:latin typeface="Arial" panose="020B0604020202020204" pitchFamily="34" charset="0"/>
                <a:cs typeface="Arial" panose="020B0604020202020204" pitchFamily="34" charset="0"/>
              </a:rPr>
              <a:t>Communication: practitioner to person</a:t>
            </a:r>
          </a:p>
        </p:txBody>
      </p:sp>
      <p:pic>
        <p:nvPicPr>
          <p:cNvPr id="8" name="Picture 7">
            <a:extLst>
              <a:ext uri="{FF2B5EF4-FFF2-40B4-BE49-F238E27FC236}">
                <a16:creationId xmlns:a16="http://schemas.microsoft.com/office/drawing/2014/main" id="{76F09848-0C7F-405E-B848-4C2AB069B375}"/>
              </a:ext>
            </a:extLst>
          </p:cNvPr>
          <p:cNvPicPr>
            <a:picLocks noChangeAspect="1"/>
          </p:cNvPicPr>
          <p:nvPr/>
        </p:nvPicPr>
        <p:blipFill>
          <a:blip r:embed="rId3"/>
          <a:stretch>
            <a:fillRect/>
          </a:stretch>
        </p:blipFill>
        <p:spPr>
          <a:xfrm>
            <a:off x="6475164" y="2058270"/>
            <a:ext cx="5286544" cy="3822398"/>
          </a:xfrm>
          <a:prstGeom prst="rect">
            <a:avLst/>
          </a:prstGeom>
        </p:spPr>
      </p:pic>
    </p:spTree>
    <p:extLst>
      <p:ext uri="{BB962C8B-B14F-4D97-AF65-F5344CB8AC3E}">
        <p14:creationId xmlns:p14="http://schemas.microsoft.com/office/powerpoint/2010/main" val="33428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747D2-E351-4A77-9F8F-DB57B669D7DE}"/>
              </a:ext>
            </a:extLst>
          </p:cNvPr>
          <p:cNvSpPr>
            <a:spLocks noGrp="1"/>
          </p:cNvSpPr>
          <p:nvPr>
            <p:ph idx="1"/>
          </p:nvPr>
        </p:nvSpPr>
        <p:spPr>
          <a:xfrm>
            <a:off x="680322" y="2042160"/>
            <a:ext cx="6939678" cy="4451236"/>
          </a:xfrm>
        </p:spPr>
        <p:txBody>
          <a:bodyPr>
            <a:normAutofit/>
          </a:bodyPr>
          <a:lstStyle/>
          <a:p>
            <a:pPr>
              <a:buClr>
                <a:schemeClr val="accent6">
                  <a:lumMod val="75000"/>
                </a:schemeClr>
              </a:buClr>
            </a:pPr>
            <a:r>
              <a:rPr lang="en-US" sz="2600" dirty="0">
                <a:latin typeface="Arial" panose="020B0604020202020204" pitchFamily="34" charset="0"/>
                <a:cs typeface="Arial" panose="020B0604020202020204" pitchFamily="34" charset="0"/>
              </a:rPr>
              <a:t>Supported decision-making embodies the spirit of the law, which presumes competence. </a:t>
            </a:r>
          </a:p>
          <a:p>
            <a:pPr>
              <a:buClr>
                <a:schemeClr val="accent6">
                  <a:lumMod val="75000"/>
                </a:schemeClr>
              </a:buClr>
            </a:pPr>
            <a:r>
              <a:rPr lang="en-US" sz="2600" dirty="0">
                <a:latin typeface="Arial" panose="020B0604020202020204" pitchFamily="34" charset="0"/>
                <a:cs typeface="Arial" panose="020B0604020202020204" pitchFamily="34" charset="0"/>
              </a:rPr>
              <a:t>By its nature, it orients us to patient centeredness.</a:t>
            </a:r>
          </a:p>
          <a:p>
            <a:pPr>
              <a:buClr>
                <a:schemeClr val="accent6">
                  <a:lumMod val="75000"/>
                </a:schemeClr>
              </a:buClr>
            </a:pPr>
            <a:r>
              <a:rPr lang="en-US" sz="2600" dirty="0">
                <a:latin typeface="Arial" panose="020B0604020202020204" pitchFamily="34" charset="0"/>
                <a:cs typeface="Arial" panose="020B0604020202020204" pitchFamily="34" charset="0"/>
              </a:rPr>
              <a:t>It reminds us that the person makes their decisions, and reinforces the role we all play in providing the best information possible so they can make decisions.</a:t>
            </a:r>
          </a:p>
          <a:p>
            <a:pPr>
              <a:buClr>
                <a:schemeClr val="accent6">
                  <a:lumMod val="75000"/>
                </a:schemeClr>
              </a:buClr>
            </a:pPr>
            <a:r>
              <a:rPr lang="en-US" sz="2600" dirty="0">
                <a:latin typeface="Arial" panose="020B0604020202020204" pitchFamily="34" charset="0"/>
                <a:cs typeface="Arial" panose="020B0604020202020204" pitchFamily="34" charset="0"/>
              </a:rPr>
              <a:t>It also recognizes people need support to make their own informed choices.</a:t>
            </a:r>
          </a:p>
        </p:txBody>
      </p:sp>
      <p:sp>
        <p:nvSpPr>
          <p:cNvPr id="5" name="Triangle 4">
            <a:extLst>
              <a:ext uri="{FF2B5EF4-FFF2-40B4-BE49-F238E27FC236}">
                <a16:creationId xmlns:a16="http://schemas.microsoft.com/office/drawing/2014/main" id="{3CE16BC7-4BEA-FD45-BA0C-29DF1A526052}"/>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8C01F5-7BA1-F14D-A1DE-A62A392A032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4FACA-0B8B-A145-8134-1F5B6BC8D23C}"/>
              </a:ext>
            </a:extLst>
          </p:cNvPr>
          <p:cNvSpPr>
            <a:spLocks noGrp="1"/>
          </p:cNvSpPr>
          <p:nvPr>
            <p:ph type="title"/>
          </p:nvPr>
        </p:nvSpPr>
        <p:spPr>
          <a:xfrm>
            <a:off x="680322" y="801466"/>
            <a:ext cx="10559178" cy="1080938"/>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Presumes competency and person centeredness </a:t>
            </a:r>
          </a:p>
        </p:txBody>
      </p:sp>
      <p:pic>
        <p:nvPicPr>
          <p:cNvPr id="10" name="Picture 9">
            <a:extLst>
              <a:ext uri="{FF2B5EF4-FFF2-40B4-BE49-F238E27FC236}">
                <a16:creationId xmlns:a16="http://schemas.microsoft.com/office/drawing/2014/main" id="{28CB1950-8283-4223-B356-EDF4AB6B3D05}"/>
              </a:ext>
            </a:extLst>
          </p:cNvPr>
          <p:cNvPicPr>
            <a:picLocks noChangeAspect="1"/>
          </p:cNvPicPr>
          <p:nvPr/>
        </p:nvPicPr>
        <p:blipFill>
          <a:blip r:embed="rId3"/>
          <a:stretch>
            <a:fillRect/>
          </a:stretch>
        </p:blipFill>
        <p:spPr>
          <a:xfrm>
            <a:off x="7853282" y="2042160"/>
            <a:ext cx="3413760" cy="4267200"/>
          </a:xfrm>
          <a:prstGeom prst="rect">
            <a:avLst/>
          </a:prstGeom>
        </p:spPr>
      </p:pic>
    </p:spTree>
    <p:extLst>
      <p:ext uri="{BB962C8B-B14F-4D97-AF65-F5344CB8AC3E}">
        <p14:creationId xmlns:p14="http://schemas.microsoft.com/office/powerpoint/2010/main" val="537079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747D2-E351-4A77-9F8F-DB57B669D7DE}"/>
              </a:ext>
            </a:extLst>
          </p:cNvPr>
          <p:cNvSpPr>
            <a:spLocks noGrp="1"/>
          </p:cNvSpPr>
          <p:nvPr>
            <p:ph idx="1"/>
          </p:nvPr>
        </p:nvSpPr>
        <p:spPr>
          <a:xfrm>
            <a:off x="680322" y="2336872"/>
            <a:ext cx="5933838" cy="3921687"/>
          </a:xfrm>
        </p:spPr>
        <p:txBody>
          <a:bodyPr>
            <a:normAutofit lnSpcReduction="10000"/>
          </a:bodyPr>
          <a:lstStyle/>
          <a:p>
            <a:pPr>
              <a:buClr>
                <a:schemeClr val="accent6">
                  <a:lumMod val="75000"/>
                </a:schemeClr>
              </a:buClr>
            </a:pPr>
            <a:r>
              <a:rPr lang="en-US" sz="2600" dirty="0">
                <a:latin typeface="Arial" panose="020B0604020202020204" pitchFamily="34" charset="0"/>
                <a:cs typeface="Arial" panose="020B0604020202020204" pitchFamily="34" charset="0"/>
              </a:rPr>
              <a:t>Useful tool to examine assumptions based on disability that may be embedded in the institution’s practices or their staff responses to patients.</a:t>
            </a:r>
          </a:p>
          <a:p>
            <a:pPr>
              <a:buClr>
                <a:schemeClr val="accent6">
                  <a:lumMod val="75000"/>
                </a:schemeClr>
              </a:buClr>
            </a:pPr>
            <a:r>
              <a:rPr lang="en-US" sz="2600" dirty="0">
                <a:latin typeface="Arial" panose="020B0604020202020204" pitchFamily="34" charset="0"/>
                <a:cs typeface="Arial" panose="020B0604020202020204" pitchFamily="34" charset="0"/>
              </a:rPr>
              <a:t>Many people with disabilities describe staff discomfort interacting with people with disabilities, assumptions of guardianship, lack of accessibility and accommodations etc. </a:t>
            </a:r>
          </a:p>
        </p:txBody>
      </p:sp>
      <p:sp>
        <p:nvSpPr>
          <p:cNvPr id="5" name="Triangle 4">
            <a:extLst>
              <a:ext uri="{FF2B5EF4-FFF2-40B4-BE49-F238E27FC236}">
                <a16:creationId xmlns:a16="http://schemas.microsoft.com/office/drawing/2014/main" id="{3CE16BC7-4BEA-FD45-BA0C-29DF1A526052}"/>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8C01F5-7BA1-F14D-A1DE-A62A392A032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4FACA-0B8B-A145-8134-1F5B6BC8D23C}"/>
              </a:ext>
            </a:extLst>
          </p:cNvPr>
          <p:cNvSpPr>
            <a:spLocks noGrp="1"/>
          </p:cNvSpPr>
          <p:nvPr>
            <p:ph type="title"/>
          </p:nvPr>
        </p:nvSpPr>
        <p:spPr>
          <a:xfrm>
            <a:off x="680322" y="977332"/>
            <a:ext cx="10559178" cy="1080938"/>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Presumes competency and person centeredness </a:t>
            </a:r>
          </a:p>
        </p:txBody>
      </p:sp>
      <p:pic>
        <p:nvPicPr>
          <p:cNvPr id="4" name="Picture 3">
            <a:extLst>
              <a:ext uri="{FF2B5EF4-FFF2-40B4-BE49-F238E27FC236}">
                <a16:creationId xmlns:a16="http://schemas.microsoft.com/office/drawing/2014/main" id="{F25E0F7D-59B4-43FB-861B-33EE6E028938}"/>
              </a:ext>
            </a:extLst>
          </p:cNvPr>
          <p:cNvPicPr>
            <a:picLocks noChangeAspect="1"/>
          </p:cNvPicPr>
          <p:nvPr/>
        </p:nvPicPr>
        <p:blipFill rotWithShape="1">
          <a:blip r:embed="rId3"/>
          <a:srcRect l="5779" r="18777"/>
          <a:stretch/>
        </p:blipFill>
        <p:spPr>
          <a:xfrm>
            <a:off x="6827520" y="2336872"/>
            <a:ext cx="5014332" cy="3393368"/>
          </a:xfrm>
          <a:prstGeom prst="rect">
            <a:avLst/>
          </a:prstGeom>
        </p:spPr>
      </p:pic>
    </p:spTree>
    <p:extLst>
      <p:ext uri="{BB962C8B-B14F-4D97-AF65-F5344CB8AC3E}">
        <p14:creationId xmlns:p14="http://schemas.microsoft.com/office/powerpoint/2010/main" val="201085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7666209-B080-9D46-B814-E43CBB17812D}"/>
              </a:ext>
            </a:extLst>
          </p:cNvPr>
          <p:cNvSpPr/>
          <p:nvPr/>
        </p:nvSpPr>
        <p:spPr>
          <a:xfrm>
            <a:off x="8714996" y="2766646"/>
            <a:ext cx="2672862" cy="267286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83649-031E-42B9-9F09-DDE7E84D4F69}"/>
              </a:ext>
            </a:extLst>
          </p:cNvPr>
          <p:cNvSpPr>
            <a:spLocks noGrp="1"/>
          </p:cNvSpPr>
          <p:nvPr>
            <p:ph type="title"/>
          </p:nvPr>
        </p:nvSpPr>
        <p:spPr>
          <a:xfrm>
            <a:off x="680321" y="988805"/>
            <a:ext cx="11192934" cy="1325563"/>
          </a:xfrm>
        </p:spPr>
        <p:txBody>
          <a:bodyPr/>
          <a:lstStyle/>
          <a:p>
            <a:r>
              <a:rPr lang="en-US" b="1" dirty="0">
                <a:solidFill>
                  <a:srgbClr val="F7921E"/>
                </a:solidFill>
                <a:latin typeface="Arial" panose="020B0604020202020204" pitchFamily="34" charset="0"/>
                <a:cs typeface="Arial" panose="020B0604020202020204" pitchFamily="34" charset="0"/>
              </a:rPr>
              <a:t>What is Wisconsin’s law designed to do?</a:t>
            </a:r>
          </a:p>
        </p:txBody>
      </p:sp>
      <p:sp>
        <p:nvSpPr>
          <p:cNvPr id="3" name="Content Placeholder 2">
            <a:extLst>
              <a:ext uri="{FF2B5EF4-FFF2-40B4-BE49-F238E27FC236}">
                <a16:creationId xmlns:a16="http://schemas.microsoft.com/office/drawing/2014/main" id="{86F9E550-7FD2-4E1E-859A-5E2DB3E8BD73}"/>
              </a:ext>
            </a:extLst>
          </p:cNvPr>
          <p:cNvSpPr>
            <a:spLocks noGrp="1"/>
          </p:cNvSpPr>
          <p:nvPr>
            <p:ph idx="1"/>
          </p:nvPr>
        </p:nvSpPr>
        <p:spPr>
          <a:xfrm>
            <a:off x="680321" y="2223911"/>
            <a:ext cx="7549279" cy="4289778"/>
          </a:xfrm>
        </p:spPr>
        <p:txBody>
          <a:bodyPr>
            <a:normAutofit/>
          </a:bodyPr>
          <a:lstStyle/>
          <a:p>
            <a:r>
              <a:rPr lang="en-US" sz="2200" dirty="0">
                <a:effectLst/>
                <a:latin typeface="Arial" panose="020B0604020202020204" pitchFamily="34" charset="0"/>
                <a:cs typeface="Arial" panose="020B0604020202020204" pitchFamily="34" charset="0"/>
              </a:rPr>
              <a:t>Supported Decision-Making agreements are designed to help the Person interact and communicate their decisions with third parties.</a:t>
            </a:r>
          </a:p>
          <a:p>
            <a:r>
              <a:rPr lang="en-US" sz="2200" dirty="0">
                <a:effectLst/>
                <a:latin typeface="Arial" panose="020B0604020202020204" pitchFamily="34" charset="0"/>
                <a:cs typeface="Arial" panose="020B0604020202020204" pitchFamily="34" charset="0"/>
              </a:rPr>
              <a:t>Supported Decision Making agreements allow a person to formally identify Supporter(s) to help them gather information, understand and evaluate options, and communicate their decisions to others.</a:t>
            </a:r>
          </a:p>
          <a:p>
            <a:r>
              <a:rPr lang="en-US" sz="2200" dirty="0">
                <a:effectLst/>
                <a:latin typeface="Arial" panose="020B0604020202020204" pitchFamily="34" charset="0"/>
                <a:cs typeface="Arial" panose="020B0604020202020204" pitchFamily="34" charset="0"/>
              </a:rPr>
              <a:t>The Supported Decision-Making agreement lets teachers doctors, bankers, and other professionals know that the Person has given the Supporter consent to hear, receive, and discuss information with them, and/or it is ok to release records to the Supporter (provided applicable releases are signed).</a:t>
            </a:r>
          </a:p>
          <a:p>
            <a:endParaRPr lang="en-US" sz="2200" dirty="0">
              <a:effectLst/>
              <a:latin typeface="Arial" panose="020B0604020202020204" pitchFamily="34" charset="0"/>
              <a:cs typeface="Arial" panose="020B0604020202020204" pitchFamily="34" charset="0"/>
            </a:endParaRPr>
          </a:p>
          <a:p>
            <a:endParaRPr lang="en-US" sz="2200" dirty="0">
              <a:effectLst/>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F4B89D8-E564-4D18-ABF2-221DACA2DD8D}"/>
              </a:ext>
            </a:extLst>
          </p:cNvPr>
          <p:cNvPicPr>
            <a:picLocks noChangeAspect="1"/>
          </p:cNvPicPr>
          <p:nvPr/>
        </p:nvPicPr>
        <p:blipFill>
          <a:blip r:embed="rId3"/>
          <a:stretch>
            <a:fillRect/>
          </a:stretch>
        </p:blipFill>
        <p:spPr>
          <a:xfrm>
            <a:off x="9074156" y="3263900"/>
            <a:ext cx="1954541" cy="1491093"/>
          </a:xfrm>
          <a:prstGeom prst="rect">
            <a:avLst/>
          </a:prstGeom>
        </p:spPr>
      </p:pic>
      <p:sp>
        <p:nvSpPr>
          <p:cNvPr id="6" name="Triangle 5">
            <a:extLst>
              <a:ext uri="{FF2B5EF4-FFF2-40B4-BE49-F238E27FC236}">
                <a16:creationId xmlns:a16="http://schemas.microsoft.com/office/drawing/2014/main" id="{6F44FEDA-0584-B445-A4C4-26C0684D0721}"/>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CA919F-D153-2647-ACBC-F1A5871F2472}"/>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798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747D2-E351-4A77-9F8F-DB57B669D7DE}"/>
              </a:ext>
            </a:extLst>
          </p:cNvPr>
          <p:cNvSpPr>
            <a:spLocks noGrp="1"/>
          </p:cNvSpPr>
          <p:nvPr>
            <p:ph idx="1"/>
          </p:nvPr>
        </p:nvSpPr>
        <p:spPr>
          <a:xfrm>
            <a:off x="680322" y="2336873"/>
            <a:ext cx="5547758" cy="3599316"/>
          </a:xfrm>
        </p:spPr>
        <p:txBody>
          <a:bodyPr>
            <a:normAutofit/>
          </a:bodyPr>
          <a:lstStyle/>
          <a:p>
            <a:pPr>
              <a:buClr>
                <a:schemeClr val="accent6">
                  <a:lumMod val="75000"/>
                </a:schemeClr>
              </a:buClr>
            </a:pPr>
            <a:r>
              <a:rPr lang="en-US" sz="2600" dirty="0">
                <a:latin typeface="Arial" panose="020B0604020202020204" pitchFamily="34" charset="0"/>
                <a:cs typeface="Arial" panose="020B0604020202020204" pitchFamily="34" charset="0"/>
              </a:rPr>
              <a:t>Even when children are under their parent’s guardianship by virtue of age, supported decision making concepts enable:</a:t>
            </a:r>
          </a:p>
          <a:p>
            <a:pPr lvl="1">
              <a:buClr>
                <a:schemeClr val="accent6">
                  <a:lumMod val="75000"/>
                </a:schemeClr>
              </a:buClr>
            </a:pPr>
            <a:r>
              <a:rPr lang="en-US" sz="2200" dirty="0">
                <a:latin typeface="Arial" panose="020B0604020202020204" pitchFamily="34" charset="0"/>
                <a:cs typeface="Arial" panose="020B0604020202020204" pitchFamily="34" charset="0"/>
              </a:rPr>
              <a:t>Parents to practice involving their child in increasing amounts of decision-making </a:t>
            </a:r>
          </a:p>
          <a:p>
            <a:pPr lvl="1">
              <a:buClr>
                <a:schemeClr val="accent6">
                  <a:lumMod val="75000"/>
                </a:schemeClr>
              </a:buClr>
            </a:pPr>
            <a:r>
              <a:rPr lang="en-US" sz="2200" dirty="0">
                <a:latin typeface="Arial" panose="020B0604020202020204" pitchFamily="34" charset="0"/>
                <a:cs typeface="Arial" panose="020B0604020202020204" pitchFamily="34" charset="0"/>
              </a:rPr>
              <a:t>Practitioners to establish a one on one relationship with the person</a:t>
            </a:r>
          </a:p>
          <a:p>
            <a:pPr>
              <a:buClr>
                <a:schemeClr val="accent6">
                  <a:lumMod val="75000"/>
                </a:schemeClr>
              </a:buClr>
            </a:pPr>
            <a:endParaRPr lang="en-US" sz="2600" dirty="0">
              <a:latin typeface="Arial" panose="020B0604020202020204" pitchFamily="34" charset="0"/>
              <a:cs typeface="Arial" panose="020B0604020202020204" pitchFamily="34" charset="0"/>
            </a:endParaRPr>
          </a:p>
        </p:txBody>
      </p:sp>
      <p:sp>
        <p:nvSpPr>
          <p:cNvPr id="5" name="Triangle 4">
            <a:extLst>
              <a:ext uri="{FF2B5EF4-FFF2-40B4-BE49-F238E27FC236}">
                <a16:creationId xmlns:a16="http://schemas.microsoft.com/office/drawing/2014/main" id="{3CE16BC7-4BEA-FD45-BA0C-29DF1A526052}"/>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8C01F5-7BA1-F14D-A1DE-A62A392A0329}"/>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4FACA-0B8B-A145-8134-1F5B6BC8D23C}"/>
              </a:ext>
            </a:extLst>
          </p:cNvPr>
          <p:cNvSpPr>
            <a:spLocks noGrp="1"/>
          </p:cNvSpPr>
          <p:nvPr>
            <p:ph type="title"/>
          </p:nvPr>
        </p:nvSpPr>
        <p:spPr>
          <a:xfrm>
            <a:off x="680322" y="977332"/>
            <a:ext cx="10559178" cy="1080938"/>
          </a:xfrm>
        </p:spPr>
        <p:txBody>
          <a:bodyPr>
            <a:normAutofit fontScale="90000"/>
          </a:bodyPr>
          <a:lstStyle/>
          <a:p>
            <a:r>
              <a:rPr lang="en-US" b="1" dirty="0">
                <a:solidFill>
                  <a:srgbClr val="F7921E"/>
                </a:solidFill>
                <a:latin typeface="Arial" panose="020B0604020202020204" pitchFamily="34" charset="0"/>
                <a:cs typeface="Arial" panose="020B0604020202020204" pitchFamily="34" charset="0"/>
              </a:rPr>
              <a:t>Using supported decision making helps young people transition to adulthood</a:t>
            </a:r>
          </a:p>
        </p:txBody>
      </p:sp>
      <p:pic>
        <p:nvPicPr>
          <p:cNvPr id="4" name="Picture 3">
            <a:extLst>
              <a:ext uri="{FF2B5EF4-FFF2-40B4-BE49-F238E27FC236}">
                <a16:creationId xmlns:a16="http://schemas.microsoft.com/office/drawing/2014/main" id="{3FAFC809-AC93-46A4-9933-7821CC25225E}"/>
              </a:ext>
            </a:extLst>
          </p:cNvPr>
          <p:cNvPicPr>
            <a:picLocks noChangeAspect="1"/>
          </p:cNvPicPr>
          <p:nvPr/>
        </p:nvPicPr>
        <p:blipFill rotWithShape="1">
          <a:blip r:embed="rId3"/>
          <a:srcRect l="18121" r="11520"/>
          <a:stretch/>
        </p:blipFill>
        <p:spPr>
          <a:xfrm>
            <a:off x="6305346" y="2336873"/>
            <a:ext cx="5398974" cy="3599316"/>
          </a:xfrm>
          <a:prstGeom prst="rect">
            <a:avLst/>
          </a:prstGeom>
        </p:spPr>
      </p:pic>
    </p:spTree>
    <p:extLst>
      <p:ext uri="{BB962C8B-B14F-4D97-AF65-F5344CB8AC3E}">
        <p14:creationId xmlns:p14="http://schemas.microsoft.com/office/powerpoint/2010/main" val="1845132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652925-FEEB-5449-8C00-339B50A71A58}"/>
              </a:ext>
            </a:extLst>
          </p:cNvPr>
          <p:cNvSpPr/>
          <p:nvPr/>
        </p:nvSpPr>
        <p:spPr>
          <a:xfrm>
            <a:off x="0" y="0"/>
            <a:ext cx="12192000" cy="6857999"/>
          </a:xfrm>
          <a:prstGeom prst="rect">
            <a:avLst/>
          </a:prstGeom>
          <a:solidFill>
            <a:srgbClr val="F7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921E"/>
              </a:solidFill>
            </a:endParaRPr>
          </a:p>
        </p:txBody>
      </p:sp>
      <p:sp>
        <p:nvSpPr>
          <p:cNvPr id="10" name="Rectangle 9">
            <a:extLst>
              <a:ext uri="{FF2B5EF4-FFF2-40B4-BE49-F238E27FC236}">
                <a16:creationId xmlns:a16="http://schemas.microsoft.com/office/drawing/2014/main" id="{B43B7051-8986-5C4D-B616-593E0F7EDCC5}"/>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6526106B-24F5-5445-9047-E7306124FCB3}"/>
              </a:ext>
            </a:extLst>
          </p:cNvPr>
          <p:cNvSpPr/>
          <p:nvPr/>
        </p:nvSpPr>
        <p:spPr>
          <a:xfrm rot="16200000" flipV="1">
            <a:off x="-3066900" y="3066899"/>
            <a:ext cx="6858002"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86B6B25-5E38-AA4D-A008-D775EDF45784}"/>
              </a:ext>
            </a:extLst>
          </p:cNvPr>
          <p:cNvSpPr/>
          <p:nvPr/>
        </p:nvSpPr>
        <p:spPr>
          <a:xfrm>
            <a:off x="0" y="5672"/>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F4B3487-933A-7449-872C-AB40696E0A0E}"/>
              </a:ext>
            </a:extLst>
          </p:cNvPr>
          <p:cNvSpPr>
            <a:spLocks noGrp="1"/>
          </p:cNvSpPr>
          <p:nvPr>
            <p:ph type="title"/>
          </p:nvPr>
        </p:nvSpPr>
        <p:spPr>
          <a:xfrm>
            <a:off x="1676400" y="1885215"/>
            <a:ext cx="10515600" cy="2699485"/>
          </a:xfrm>
        </p:spPr>
        <p:txBody>
          <a:bodyPr>
            <a:normAutofit/>
          </a:bodyPr>
          <a:lstStyle/>
          <a:p>
            <a:r>
              <a:rPr lang="en-US" sz="115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416649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C3DB-206B-4582-985C-C6C9399EC60A}"/>
              </a:ext>
            </a:extLst>
          </p:cNvPr>
          <p:cNvSpPr>
            <a:spLocks noGrp="1"/>
          </p:cNvSpPr>
          <p:nvPr>
            <p:ph type="title"/>
          </p:nvPr>
        </p:nvSpPr>
        <p:spPr>
          <a:xfrm>
            <a:off x="838200" y="873286"/>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Who in Wisconsin can use Supported Decision-Making agreements?</a:t>
            </a:r>
          </a:p>
        </p:txBody>
      </p:sp>
      <p:sp>
        <p:nvSpPr>
          <p:cNvPr id="3" name="Content Placeholder 2">
            <a:extLst>
              <a:ext uri="{FF2B5EF4-FFF2-40B4-BE49-F238E27FC236}">
                <a16:creationId xmlns:a16="http://schemas.microsoft.com/office/drawing/2014/main" id="{D15D24FE-A05A-49CE-85FB-72C6000BD8AD}"/>
              </a:ext>
            </a:extLst>
          </p:cNvPr>
          <p:cNvSpPr>
            <a:spLocks noGrp="1"/>
          </p:cNvSpPr>
          <p:nvPr>
            <p:ph idx="1"/>
          </p:nvPr>
        </p:nvSpPr>
        <p:spPr>
          <a:xfrm>
            <a:off x="838200" y="2336871"/>
            <a:ext cx="10838579" cy="4131039"/>
          </a:xfrm>
        </p:spPr>
        <p:txBody>
          <a:bodyPr>
            <a:normAutofit fontScale="92500" lnSpcReduction="10000"/>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While all of us use Supported Decision-Making as strategy in our daily lives, only certain people in Wisconsin can use formal Supported Decision-Making agreements. </a:t>
            </a:r>
          </a:p>
          <a:p>
            <a:pPr>
              <a:buClr>
                <a:schemeClr val="accent6">
                  <a:lumMod val="75000"/>
                </a:schemeClr>
              </a:buClr>
            </a:pPr>
            <a:r>
              <a:rPr lang="en-US" sz="2600" dirty="0">
                <a:effectLst/>
                <a:latin typeface="Arial" panose="020B0604020202020204" pitchFamily="34" charset="0"/>
                <a:cs typeface="Arial" panose="020B0604020202020204" pitchFamily="34" charset="0"/>
              </a:rPr>
              <a:t>People who can use Supported Decision-Making agreements are defined within Wisconsin’s law as people with “functional impairments” and include:</a:t>
            </a:r>
            <a:br>
              <a:rPr lang="en-US" dirty="0">
                <a:effectLst/>
                <a:latin typeface="Arial" panose="020B0604020202020204" pitchFamily="34" charset="0"/>
                <a:cs typeface="Arial" panose="020B0604020202020204" pitchFamily="34" charset="0"/>
              </a:rPr>
            </a:br>
            <a:endParaRPr lang="en-US" dirty="0">
              <a:effectLst/>
              <a:latin typeface="Arial" panose="020B0604020202020204" pitchFamily="34" charset="0"/>
              <a:cs typeface="Arial" panose="020B0604020202020204" pitchFamily="34" charset="0"/>
            </a:endParaRPr>
          </a:p>
          <a:p>
            <a:pPr lvl="1">
              <a:buClr>
                <a:schemeClr val="accent6">
                  <a:lumMod val="75000"/>
                </a:schemeClr>
              </a:buClr>
            </a:pPr>
            <a:r>
              <a:rPr lang="en-US" sz="2200" dirty="0">
                <a:effectLst/>
                <a:latin typeface="Arial" panose="020B0604020202020204" pitchFamily="34" charset="0"/>
                <a:cs typeface="Arial" panose="020B0604020202020204" pitchFamily="34" charset="0"/>
              </a:rPr>
              <a:t>People of any age with degenerative diseases </a:t>
            </a:r>
          </a:p>
          <a:p>
            <a:pPr lvl="1">
              <a:buClr>
                <a:schemeClr val="accent6">
                  <a:lumMod val="75000"/>
                </a:schemeClr>
              </a:buClr>
            </a:pPr>
            <a:r>
              <a:rPr lang="en-US" sz="2200" dirty="0">
                <a:effectLst/>
                <a:latin typeface="Arial" panose="020B0604020202020204" pitchFamily="34" charset="0"/>
                <a:cs typeface="Arial" panose="020B0604020202020204" pitchFamily="34" charset="0"/>
              </a:rPr>
              <a:t>People of any age with conditions that substantially interfere with the ability to provide self care</a:t>
            </a:r>
          </a:p>
          <a:p>
            <a:pPr lvl="1">
              <a:buClr>
                <a:schemeClr val="accent6">
                  <a:lumMod val="75000"/>
                </a:schemeClr>
              </a:buClr>
            </a:pPr>
            <a:r>
              <a:rPr lang="en-US" sz="2200" dirty="0">
                <a:effectLst/>
                <a:latin typeface="Arial" panose="020B0604020202020204" pitchFamily="34" charset="0"/>
                <a:cs typeface="Arial" panose="020B0604020202020204" pitchFamily="34" charset="0"/>
              </a:rPr>
              <a:t>People with physical disabilities or conditions that substantially limits one or more of their major life activities</a:t>
            </a:r>
          </a:p>
          <a:p>
            <a:pPr lvl="1">
              <a:buClr>
                <a:schemeClr val="accent6">
                  <a:lumMod val="75000"/>
                </a:schemeClr>
              </a:buClr>
            </a:pPr>
            <a:r>
              <a:rPr lang="en-US" sz="2200" dirty="0">
                <a:effectLst/>
                <a:latin typeface="Arial" panose="020B0604020202020204" pitchFamily="34" charset="0"/>
                <a:cs typeface="Arial" panose="020B0604020202020204" pitchFamily="34" charset="0"/>
              </a:rPr>
              <a:t>People with Intellectual/Developmental Disabilities</a:t>
            </a:r>
          </a:p>
          <a:p>
            <a:pPr lvl="1">
              <a:buClr>
                <a:schemeClr val="accent6">
                  <a:lumMod val="75000"/>
                </a:schemeClr>
              </a:buClr>
            </a:pPr>
            <a:r>
              <a:rPr lang="en-US" sz="2200" dirty="0">
                <a:effectLst/>
                <a:latin typeface="Arial" panose="020B0604020202020204" pitchFamily="34" charset="0"/>
                <a:cs typeface="Arial" panose="020B0604020202020204" pitchFamily="34" charset="0"/>
              </a:rPr>
              <a:t>People with mental health conditions</a:t>
            </a:r>
          </a:p>
          <a:p>
            <a:pPr>
              <a:buClr>
                <a:schemeClr val="accent6">
                  <a:lumMod val="75000"/>
                </a:schemeClr>
              </a:buClr>
            </a:pPr>
            <a:endParaRPr lang="en-US" dirty="0">
              <a:latin typeface="Arial" panose="020B0604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41FDCE60-4876-1C4F-96BC-309FE3FAA830}"/>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DDDBF9-3245-964D-8E6D-6D4D316B48FE}"/>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987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C7EA-211E-4134-AB09-A8B7E6787BB7}"/>
              </a:ext>
            </a:extLst>
          </p:cNvPr>
          <p:cNvSpPr>
            <a:spLocks noGrp="1"/>
          </p:cNvSpPr>
          <p:nvPr>
            <p:ph type="title"/>
          </p:nvPr>
        </p:nvSpPr>
        <p:spPr>
          <a:xfrm>
            <a:off x="943707" y="1091482"/>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Supported Decision-Making agreements</a:t>
            </a:r>
          </a:p>
        </p:txBody>
      </p:sp>
      <p:sp>
        <p:nvSpPr>
          <p:cNvPr id="3" name="Content Placeholder 2">
            <a:extLst>
              <a:ext uri="{FF2B5EF4-FFF2-40B4-BE49-F238E27FC236}">
                <a16:creationId xmlns:a16="http://schemas.microsoft.com/office/drawing/2014/main" id="{979B390D-EB7A-4965-B801-ECA225256A6A}"/>
              </a:ext>
            </a:extLst>
          </p:cNvPr>
          <p:cNvSpPr>
            <a:spLocks noGrp="1"/>
          </p:cNvSpPr>
          <p:nvPr>
            <p:ph idx="1"/>
          </p:nvPr>
        </p:nvSpPr>
        <p:spPr>
          <a:xfrm>
            <a:off x="812015" y="2551555"/>
            <a:ext cx="6339062" cy="4450702"/>
          </a:xfrm>
        </p:spPr>
        <p:txBody>
          <a:bodyPr>
            <a:normAutofit/>
          </a:bodyPr>
          <a:lstStyle/>
          <a:p>
            <a:pPr>
              <a:buClr>
                <a:schemeClr val="accent6">
                  <a:lumMod val="75000"/>
                </a:schemeClr>
              </a:buClr>
            </a:pPr>
            <a:r>
              <a:rPr lang="en-US" sz="2600" dirty="0">
                <a:effectLst/>
                <a:latin typeface="Arial" panose="020B0604020202020204" pitchFamily="34" charset="0"/>
                <a:cs typeface="Arial" panose="020B0604020202020204" pitchFamily="34" charset="0"/>
              </a:rPr>
              <a:t>Agreements can be used for any decisions the Person feels they need additional support—such as housing, health care, financial affairs, employment, etc.</a:t>
            </a:r>
          </a:p>
          <a:p>
            <a:pPr>
              <a:buClr>
                <a:schemeClr val="accent6">
                  <a:lumMod val="75000"/>
                </a:schemeClr>
              </a:buClr>
            </a:pPr>
            <a:r>
              <a:rPr lang="en-US" sz="2600" dirty="0">
                <a:effectLst/>
                <a:latin typeface="Arial" panose="020B0604020202020204" pitchFamily="34" charset="0"/>
                <a:cs typeface="Arial" panose="020B0604020202020204" pitchFamily="34" charset="0"/>
              </a:rPr>
              <a:t>Supported Decision-Making agreements are flexible and can be updated easily as the Person’s ability and capacity to make decisions changes over time. </a:t>
            </a:r>
          </a:p>
          <a:p>
            <a:pPr>
              <a:buClr>
                <a:schemeClr val="accent6">
                  <a:lumMod val="75000"/>
                </a:schemeClr>
              </a:buClr>
            </a:pPr>
            <a:endParaRPr lang="en-US" sz="2600" dirty="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2F34CEA-FCE4-4EC6-A6C2-A65F5DAD8500}"/>
              </a:ext>
            </a:extLst>
          </p:cNvPr>
          <p:cNvPicPr>
            <a:picLocks noChangeAspect="1"/>
          </p:cNvPicPr>
          <p:nvPr/>
        </p:nvPicPr>
        <p:blipFill rotWithShape="1">
          <a:blip r:embed="rId3"/>
          <a:srcRect t="21428" r="35054" b="29735"/>
          <a:stretch/>
        </p:blipFill>
        <p:spPr>
          <a:xfrm>
            <a:off x="7262567" y="2299516"/>
            <a:ext cx="4505019" cy="3377682"/>
          </a:xfrm>
          <a:prstGeom prst="rect">
            <a:avLst/>
          </a:prstGeom>
        </p:spPr>
      </p:pic>
      <p:sp>
        <p:nvSpPr>
          <p:cNvPr id="6" name="Triangle 5">
            <a:extLst>
              <a:ext uri="{FF2B5EF4-FFF2-40B4-BE49-F238E27FC236}">
                <a16:creationId xmlns:a16="http://schemas.microsoft.com/office/drawing/2014/main" id="{D049D1A5-55CA-1D47-AB31-5804489BD58D}"/>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A26078-E44E-BD40-A466-AF12984B6ED8}"/>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6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5C57-BE93-4185-8C53-125C6233EC05}"/>
              </a:ext>
            </a:extLst>
          </p:cNvPr>
          <p:cNvSpPr>
            <a:spLocks noGrp="1"/>
          </p:cNvSpPr>
          <p:nvPr>
            <p:ph type="title"/>
          </p:nvPr>
        </p:nvSpPr>
        <p:spPr>
          <a:xfrm>
            <a:off x="387244" y="1047921"/>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What Supported Decision-Making agreements do NOT do.</a:t>
            </a:r>
          </a:p>
        </p:txBody>
      </p:sp>
      <p:sp>
        <p:nvSpPr>
          <p:cNvPr id="3" name="Content Placeholder 2">
            <a:extLst>
              <a:ext uri="{FF2B5EF4-FFF2-40B4-BE49-F238E27FC236}">
                <a16:creationId xmlns:a16="http://schemas.microsoft.com/office/drawing/2014/main" id="{6905AFF3-AF5D-4301-8018-85ED158080FA}"/>
              </a:ext>
            </a:extLst>
          </p:cNvPr>
          <p:cNvSpPr>
            <a:spLocks noGrp="1"/>
          </p:cNvSpPr>
          <p:nvPr>
            <p:ph idx="1"/>
          </p:nvPr>
        </p:nvSpPr>
        <p:spPr>
          <a:xfrm>
            <a:off x="387244" y="2555786"/>
            <a:ext cx="11652357" cy="4119911"/>
          </a:xfrm>
        </p:spPr>
        <p:txBody>
          <a:bodyPr>
            <a:normAutofit/>
          </a:bodyPr>
          <a:lstStyle/>
          <a:p>
            <a:pPr marL="0" indent="0">
              <a:buNone/>
            </a:pPr>
            <a:r>
              <a:rPr lang="en-US" b="1" dirty="0">
                <a:solidFill>
                  <a:schemeClr val="accent6">
                    <a:lumMod val="75000"/>
                  </a:schemeClr>
                </a:solidFill>
                <a:effectLst/>
                <a:latin typeface="Arial" panose="020B0604020202020204" pitchFamily="34" charset="0"/>
                <a:cs typeface="Arial" panose="020B0604020202020204" pitchFamily="34" charset="0"/>
              </a:rPr>
              <a:t>They do not restrict a Person’s rights to make any decisions.</a:t>
            </a:r>
          </a:p>
          <a:p>
            <a:pPr lvl="1"/>
            <a:r>
              <a:rPr lang="en-US" sz="2000" dirty="0">
                <a:effectLst/>
                <a:latin typeface="Arial" panose="020B0604020202020204" pitchFamily="34" charset="0"/>
                <a:cs typeface="Arial" panose="020B0604020202020204" pitchFamily="34" charset="0"/>
              </a:rPr>
              <a:t>Having a supported decision-making agreement does not preclude the Person from acting independently of the agreement or making decisions that the Supporter does not agree with.</a:t>
            </a:r>
          </a:p>
          <a:p>
            <a:pPr lvl="1"/>
            <a:r>
              <a:rPr lang="en-US" sz="2000" dirty="0">
                <a:effectLst/>
                <a:latin typeface="Arial" panose="020B0604020202020204" pitchFamily="34" charset="0"/>
                <a:cs typeface="Arial" panose="020B0604020202020204" pitchFamily="34" charset="0"/>
              </a:rPr>
              <a:t>The Person is always in control of their own decisions.</a:t>
            </a:r>
          </a:p>
          <a:p>
            <a:pPr marL="0" indent="0">
              <a:buNone/>
            </a:pPr>
            <a:r>
              <a:rPr lang="en-US" b="1" dirty="0">
                <a:solidFill>
                  <a:schemeClr val="accent6">
                    <a:lumMod val="75000"/>
                  </a:schemeClr>
                </a:solidFill>
                <a:effectLst/>
                <a:latin typeface="Arial" panose="020B0604020202020204" pitchFamily="34" charset="0"/>
                <a:cs typeface="Arial" panose="020B0604020202020204" pitchFamily="34" charset="0"/>
              </a:rPr>
              <a:t>It does not give Supporters any new rights</a:t>
            </a:r>
          </a:p>
          <a:p>
            <a:pPr lvl="1"/>
            <a:r>
              <a:rPr lang="en-US" sz="2000" dirty="0">
                <a:effectLst/>
                <a:latin typeface="Arial" panose="020B0604020202020204" pitchFamily="34" charset="0"/>
                <a:cs typeface="Arial" panose="020B0604020202020204" pitchFamily="34" charset="0"/>
              </a:rPr>
              <a:t>The Supporter has no authority to make the person’s decisions. The Person makes all their own decisions.</a:t>
            </a:r>
          </a:p>
          <a:p>
            <a:pPr lvl="1"/>
            <a:r>
              <a:rPr lang="en-US" sz="2000" dirty="0">
                <a:effectLst/>
                <a:latin typeface="Arial" panose="020B0604020202020204" pitchFamily="34" charset="0"/>
                <a:cs typeface="Arial" panose="020B0604020202020204" pitchFamily="34" charset="0"/>
              </a:rPr>
              <a:t>Supporters cannot sign legal documents for the Person or bind a Person to a legal agreement</a:t>
            </a:r>
          </a:p>
          <a:p>
            <a:pPr lvl="1"/>
            <a:r>
              <a:rPr lang="en-US" sz="2000" dirty="0">
                <a:effectLst/>
                <a:latin typeface="Arial" panose="020B0604020202020204" pitchFamily="34" charset="0"/>
                <a:cs typeface="Arial" panose="020B0604020202020204" pitchFamily="34" charset="0"/>
              </a:rPr>
              <a:t>Supporters have only the authority/role granted by the Person under the terms of the supported decision-making agreement. </a:t>
            </a:r>
          </a:p>
        </p:txBody>
      </p:sp>
      <p:sp>
        <p:nvSpPr>
          <p:cNvPr id="4" name="Triangle 3">
            <a:extLst>
              <a:ext uri="{FF2B5EF4-FFF2-40B4-BE49-F238E27FC236}">
                <a16:creationId xmlns:a16="http://schemas.microsoft.com/office/drawing/2014/main" id="{5549520F-121D-C44F-87F3-08A487B70FDC}"/>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D46472-2E35-6543-AC4E-167AD206B9EF}"/>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75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8875-EED9-44DA-8FCE-9DDF65BDE621}"/>
              </a:ext>
            </a:extLst>
          </p:cNvPr>
          <p:cNvSpPr>
            <a:spLocks noGrp="1"/>
          </p:cNvSpPr>
          <p:nvPr>
            <p:ph type="title"/>
          </p:nvPr>
        </p:nvSpPr>
        <p:spPr>
          <a:xfrm>
            <a:off x="606995" y="862242"/>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What is the role of the Supporter?</a:t>
            </a:r>
          </a:p>
        </p:txBody>
      </p:sp>
      <p:sp>
        <p:nvSpPr>
          <p:cNvPr id="3" name="Content Placeholder 2">
            <a:extLst>
              <a:ext uri="{FF2B5EF4-FFF2-40B4-BE49-F238E27FC236}">
                <a16:creationId xmlns:a16="http://schemas.microsoft.com/office/drawing/2014/main" id="{8AB78F28-2457-46B2-89BC-C921322AE25C}"/>
              </a:ext>
            </a:extLst>
          </p:cNvPr>
          <p:cNvSpPr>
            <a:spLocks noGrp="1"/>
          </p:cNvSpPr>
          <p:nvPr>
            <p:ph idx="1"/>
          </p:nvPr>
        </p:nvSpPr>
        <p:spPr>
          <a:xfrm>
            <a:off x="606995" y="1949758"/>
            <a:ext cx="7517098" cy="4425244"/>
          </a:xfrm>
        </p:spPr>
        <p:txBody>
          <a:bodyPr>
            <a:normAutofit/>
          </a:bodyPr>
          <a:lstStyle/>
          <a:p>
            <a:pPr marL="0" indent="0">
              <a:buNone/>
            </a:pPr>
            <a:r>
              <a:rPr lang="en-US" b="1" dirty="0">
                <a:solidFill>
                  <a:schemeClr val="accent6">
                    <a:lumMod val="75000"/>
                  </a:schemeClr>
                </a:solidFill>
                <a:effectLst/>
                <a:latin typeface="Arial" panose="020B0604020202020204" pitchFamily="34" charset="0"/>
                <a:cs typeface="Arial" panose="020B0604020202020204" pitchFamily="34" charset="0"/>
              </a:rPr>
              <a:t>The possible roles of the Supporter are limited to:</a:t>
            </a:r>
          </a:p>
          <a:p>
            <a:pPr marL="800100" lvl="1" indent="-342900">
              <a:buFont typeface="+mj-lt"/>
              <a:buAutoNum type="arabicPeriod"/>
            </a:pPr>
            <a:r>
              <a:rPr lang="en-US" dirty="0">
                <a:effectLst/>
                <a:latin typeface="Arial" panose="020B0604020202020204" pitchFamily="34" charset="0"/>
                <a:cs typeface="Arial" panose="020B0604020202020204" pitchFamily="34" charset="0"/>
              </a:rPr>
              <a:t>Access, collect, or obtain information relevant to a decision area the Person has chosen </a:t>
            </a:r>
          </a:p>
          <a:p>
            <a:pPr marL="800100" lvl="1" indent="-342900">
              <a:buFont typeface="+mj-lt"/>
              <a:buAutoNum type="arabicPeriod"/>
            </a:pPr>
            <a:r>
              <a:rPr lang="en-US" dirty="0">
                <a:effectLst/>
                <a:latin typeface="Arial" panose="020B0604020202020204" pitchFamily="34" charset="0"/>
                <a:cs typeface="Arial" panose="020B0604020202020204" pitchFamily="34" charset="0"/>
              </a:rPr>
              <a:t>Helping the person understand that information;</a:t>
            </a:r>
          </a:p>
          <a:p>
            <a:pPr marL="800100" lvl="1" indent="-342900">
              <a:buFont typeface="+mj-lt"/>
              <a:buAutoNum type="arabicPeriod"/>
            </a:pPr>
            <a:r>
              <a:rPr lang="en-US" dirty="0">
                <a:effectLst/>
                <a:latin typeface="Arial" panose="020B0604020202020204" pitchFamily="34" charset="0"/>
                <a:cs typeface="Arial" panose="020B0604020202020204" pitchFamily="34" charset="0"/>
              </a:rPr>
              <a:t>Helping the Person understand their options, responsibilities, and consequences of that person's life decisions, without making those decisions on behalf of that person</a:t>
            </a:r>
          </a:p>
          <a:p>
            <a:pPr marL="800100" lvl="1" indent="-342900">
              <a:buFont typeface="+mj-lt"/>
              <a:buAutoNum type="arabicPeriod"/>
            </a:pPr>
            <a:r>
              <a:rPr lang="en-US" dirty="0">
                <a:effectLst/>
                <a:latin typeface="Arial" panose="020B0604020202020204" pitchFamily="34" charset="0"/>
                <a:cs typeface="Arial" panose="020B0604020202020204" pitchFamily="34" charset="0"/>
              </a:rPr>
              <a:t>Assisting with communicating the Person’s decision to others</a:t>
            </a:r>
          </a:p>
        </p:txBody>
      </p:sp>
      <p:pic>
        <p:nvPicPr>
          <p:cNvPr id="5" name="Picture 4">
            <a:extLst>
              <a:ext uri="{FF2B5EF4-FFF2-40B4-BE49-F238E27FC236}">
                <a16:creationId xmlns:a16="http://schemas.microsoft.com/office/drawing/2014/main" id="{42BC1A0D-9CF4-448F-8D80-DA7D566C3F54}"/>
              </a:ext>
            </a:extLst>
          </p:cNvPr>
          <p:cNvPicPr>
            <a:picLocks noChangeAspect="1"/>
          </p:cNvPicPr>
          <p:nvPr/>
        </p:nvPicPr>
        <p:blipFill>
          <a:blip r:embed="rId3"/>
          <a:stretch>
            <a:fillRect/>
          </a:stretch>
        </p:blipFill>
        <p:spPr>
          <a:xfrm>
            <a:off x="7692536" y="2493276"/>
            <a:ext cx="4341511" cy="3044696"/>
          </a:xfrm>
          <a:prstGeom prst="rect">
            <a:avLst/>
          </a:prstGeom>
        </p:spPr>
      </p:pic>
      <p:sp>
        <p:nvSpPr>
          <p:cNvPr id="6" name="Triangle 5">
            <a:extLst>
              <a:ext uri="{FF2B5EF4-FFF2-40B4-BE49-F238E27FC236}">
                <a16:creationId xmlns:a16="http://schemas.microsoft.com/office/drawing/2014/main" id="{E129080B-13E1-EC41-ADB9-AC6A0AC7EF23}"/>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E73DD4-7761-E14D-89DA-0128EC3D1E51}"/>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02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8145-A234-4BB2-922B-B4ED7C81477D}"/>
              </a:ext>
            </a:extLst>
          </p:cNvPr>
          <p:cNvSpPr>
            <a:spLocks noGrp="1"/>
          </p:cNvSpPr>
          <p:nvPr>
            <p:ph type="title"/>
          </p:nvPr>
        </p:nvSpPr>
        <p:spPr>
          <a:xfrm>
            <a:off x="516198" y="805715"/>
            <a:ext cx="10515600" cy="1325563"/>
          </a:xfrm>
        </p:spPr>
        <p:txBody>
          <a:bodyPr/>
          <a:lstStyle/>
          <a:p>
            <a:r>
              <a:rPr lang="en-US" b="1" dirty="0">
                <a:solidFill>
                  <a:srgbClr val="F7921E"/>
                </a:solidFill>
                <a:latin typeface="Arial" panose="020B0604020202020204" pitchFamily="34" charset="0"/>
                <a:cs typeface="Arial" panose="020B0604020202020204" pitchFamily="34" charset="0"/>
              </a:rPr>
              <a:t>What is the role of the Supporter</a:t>
            </a:r>
          </a:p>
        </p:txBody>
      </p:sp>
      <p:sp>
        <p:nvSpPr>
          <p:cNvPr id="3" name="Content Placeholder 2">
            <a:extLst>
              <a:ext uri="{FF2B5EF4-FFF2-40B4-BE49-F238E27FC236}">
                <a16:creationId xmlns:a16="http://schemas.microsoft.com/office/drawing/2014/main" id="{E0EF0089-0597-478D-B93F-7567398B4FF9}"/>
              </a:ext>
            </a:extLst>
          </p:cNvPr>
          <p:cNvSpPr>
            <a:spLocks noGrp="1"/>
          </p:cNvSpPr>
          <p:nvPr>
            <p:ph idx="1"/>
          </p:nvPr>
        </p:nvSpPr>
        <p:spPr>
          <a:xfrm>
            <a:off x="516198" y="2041417"/>
            <a:ext cx="8287833" cy="4101249"/>
          </a:xfrm>
        </p:spPr>
        <p:txBody>
          <a:bodyPr>
            <a:normAutofit lnSpcReduction="10000"/>
          </a:bodyPr>
          <a:lstStyle/>
          <a:p>
            <a:pPr>
              <a:buClr>
                <a:schemeClr val="accent6">
                  <a:lumMod val="75000"/>
                </a:schemeClr>
              </a:buClr>
            </a:pPr>
            <a:r>
              <a:rPr lang="en-US" sz="2400" dirty="0">
                <a:effectLst/>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law</a:t>
            </a:r>
            <a:r>
              <a:rPr lang="en-US" sz="2400" dirty="0">
                <a:effectLst/>
                <a:latin typeface="Arial" panose="020B0604020202020204" pitchFamily="34" charset="0"/>
                <a:cs typeface="Arial" panose="020B0604020202020204" pitchFamily="34" charset="0"/>
              </a:rPr>
              <a:t> limits access to personal information. Only information that is relevant to the decision with which a Supporter has been asked to assist is accessible by the Supporter.</a:t>
            </a:r>
          </a:p>
          <a:p>
            <a:pPr lvl="1">
              <a:buClr>
                <a:schemeClr val="accent6">
                  <a:lumMod val="75000"/>
                </a:schemeClr>
              </a:buClr>
            </a:pPr>
            <a:r>
              <a:rPr lang="en-US" sz="2200" i="1" dirty="0">
                <a:effectLst/>
                <a:latin typeface="Arial" panose="020B0604020202020204" pitchFamily="34" charset="0"/>
                <a:cs typeface="Arial" panose="020B0604020202020204" pitchFamily="34" charset="0"/>
              </a:rPr>
              <a:t>Note: A Supporter is allowed to access records that require a release only if the Person has signed a release allowing the Supporter to see the information</a:t>
            </a:r>
            <a:endParaRPr lang="en-US" sz="2200" dirty="0">
              <a:effectLst/>
              <a:latin typeface="Arial" panose="020B0604020202020204" pitchFamily="34" charset="0"/>
              <a:cs typeface="Arial" panose="020B0604020202020204" pitchFamily="34" charset="0"/>
            </a:endParaRPr>
          </a:p>
          <a:p>
            <a:pPr>
              <a:buClr>
                <a:schemeClr val="accent6">
                  <a:lumMod val="75000"/>
                </a:schemeClr>
              </a:buClr>
            </a:pPr>
            <a:r>
              <a:rPr lang="en-US" sz="2400" dirty="0">
                <a:effectLst/>
                <a:latin typeface="Arial" panose="020B0604020202020204" pitchFamily="34" charset="0"/>
                <a:cs typeface="Arial" panose="020B0604020202020204" pitchFamily="34" charset="0"/>
              </a:rPr>
              <a:t>Supporters are required to ensure all personal information they access in the course of fulfilling a Supported Decision-Making agreement is kept privileged and confidential and is not subject to unauthorized access, use, or disclosure. </a:t>
            </a:r>
          </a:p>
          <a:p>
            <a:pPr>
              <a:buClr>
                <a:schemeClr val="accent6">
                  <a:lumMod val="75000"/>
                </a:schemeClr>
              </a:buClr>
            </a:pPr>
            <a:endParaRPr lang="en-US" sz="2200" dirty="0">
              <a:latin typeface="Arial" panose="020B0604020202020204" pitchFamily="34" charset="0"/>
              <a:cs typeface="Arial" panose="020B0604020202020204" pitchFamily="34" charset="0"/>
            </a:endParaRPr>
          </a:p>
        </p:txBody>
      </p:sp>
      <p:pic>
        <p:nvPicPr>
          <p:cNvPr id="5" name="Graphic 4" descr="Lock">
            <a:extLst>
              <a:ext uri="{FF2B5EF4-FFF2-40B4-BE49-F238E27FC236}">
                <a16:creationId xmlns:a16="http://schemas.microsoft.com/office/drawing/2014/main" id="{516F0F93-32AD-46B7-ACC5-E558535B6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7141" y="2131278"/>
            <a:ext cx="3220616" cy="3220616"/>
          </a:xfrm>
          <a:prstGeom prst="rect">
            <a:avLst/>
          </a:prstGeom>
        </p:spPr>
      </p:pic>
      <p:sp>
        <p:nvSpPr>
          <p:cNvPr id="6" name="Triangle 5">
            <a:extLst>
              <a:ext uri="{FF2B5EF4-FFF2-40B4-BE49-F238E27FC236}">
                <a16:creationId xmlns:a16="http://schemas.microsoft.com/office/drawing/2014/main" id="{EB5C56CC-9D45-CE47-A26B-90A4D4A3A2AD}"/>
              </a:ext>
            </a:extLst>
          </p:cNvPr>
          <p:cNvSpPr/>
          <p:nvPr/>
        </p:nvSpPr>
        <p:spPr>
          <a:xfrm flipV="1">
            <a:off x="0" y="11063"/>
            <a:ext cx="12192000"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A4BC30-19DB-E64D-AB00-A0A73105E6E1}"/>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96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CAC376-F1A4-7944-808F-B6E2AC2FFE0E}"/>
              </a:ext>
            </a:extLst>
          </p:cNvPr>
          <p:cNvSpPr/>
          <p:nvPr/>
        </p:nvSpPr>
        <p:spPr>
          <a:xfrm>
            <a:off x="0" y="0"/>
            <a:ext cx="12192000" cy="6857999"/>
          </a:xfrm>
          <a:prstGeom prst="rect">
            <a:avLst/>
          </a:prstGeom>
          <a:solidFill>
            <a:srgbClr val="F7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921E"/>
              </a:solidFill>
            </a:endParaRPr>
          </a:p>
        </p:txBody>
      </p:sp>
      <p:sp>
        <p:nvSpPr>
          <p:cNvPr id="7" name="Rectangle 6">
            <a:extLst>
              <a:ext uri="{FF2B5EF4-FFF2-40B4-BE49-F238E27FC236}">
                <a16:creationId xmlns:a16="http://schemas.microsoft.com/office/drawing/2014/main" id="{A72014BA-CB45-FF4B-8CF4-753AB3247FBE}"/>
              </a:ext>
            </a:extLst>
          </p:cNvPr>
          <p:cNvSpPr/>
          <p:nvPr/>
        </p:nvSpPr>
        <p:spPr>
          <a:xfrm>
            <a:off x="0" y="6493396"/>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58A2B245-E4C6-4640-9C22-0B0398B19EF6}"/>
              </a:ext>
            </a:extLst>
          </p:cNvPr>
          <p:cNvSpPr/>
          <p:nvPr/>
        </p:nvSpPr>
        <p:spPr>
          <a:xfrm rot="16200000" flipV="1">
            <a:off x="-3066900" y="3066899"/>
            <a:ext cx="6858002" cy="724201"/>
          </a:xfrm>
          <a:prstGeom prst="triangle">
            <a:avLst/>
          </a:prstGeom>
          <a:solidFill>
            <a:srgbClr val="72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82AA4E-95EE-4345-81DE-49DA613F746D}"/>
              </a:ext>
            </a:extLst>
          </p:cNvPr>
          <p:cNvSpPr/>
          <p:nvPr/>
        </p:nvSpPr>
        <p:spPr>
          <a:xfrm>
            <a:off x="0" y="5672"/>
            <a:ext cx="12192000" cy="364603"/>
          </a:xfrm>
          <a:prstGeom prst="rect">
            <a:avLst/>
          </a:prstGeom>
          <a:solidFill>
            <a:srgbClr val="195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1F3548C-4AA5-4FCF-9553-C25938FE1AFE}"/>
              </a:ext>
            </a:extLst>
          </p:cNvPr>
          <p:cNvSpPr>
            <a:spLocks noGrp="1"/>
          </p:cNvSpPr>
          <p:nvPr>
            <p:ph type="title"/>
          </p:nvPr>
        </p:nvSpPr>
        <p:spPr>
          <a:xfrm>
            <a:off x="1362515" y="1093219"/>
            <a:ext cx="10515600" cy="2852737"/>
          </a:xfrm>
        </p:spPr>
        <p:txBody>
          <a:bodyPr/>
          <a:lstStyle/>
          <a:p>
            <a:r>
              <a:rPr lang="en-US" b="1" dirty="0">
                <a:solidFill>
                  <a:schemeClr val="bg1"/>
                </a:solidFill>
                <a:latin typeface="Arial" panose="020B0604020202020204" pitchFamily="34" charset="0"/>
                <a:cs typeface="Arial" panose="020B0604020202020204" pitchFamily="34" charset="0"/>
              </a:rPr>
              <a:t>Using Supported Decision Making Agreements</a:t>
            </a:r>
          </a:p>
        </p:txBody>
      </p:sp>
      <p:sp>
        <p:nvSpPr>
          <p:cNvPr id="5" name="Text Placeholder 4">
            <a:extLst>
              <a:ext uri="{FF2B5EF4-FFF2-40B4-BE49-F238E27FC236}">
                <a16:creationId xmlns:a16="http://schemas.microsoft.com/office/drawing/2014/main" id="{29580C53-1E31-4439-A97F-7DB597C1C05D}"/>
              </a:ext>
            </a:extLst>
          </p:cNvPr>
          <p:cNvSpPr>
            <a:spLocks noGrp="1"/>
          </p:cNvSpPr>
          <p:nvPr>
            <p:ph type="body" idx="1"/>
          </p:nvPr>
        </p:nvSpPr>
        <p:spPr>
          <a:xfrm>
            <a:off x="1441451" y="3923699"/>
            <a:ext cx="10515600" cy="1500187"/>
          </a:xfrm>
        </p:spPr>
        <p:txBody>
          <a:bodyPr/>
          <a:lstStyle/>
          <a:p>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381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15747</TotalTime>
  <Words>4128</Words>
  <Application>Microsoft Office PowerPoint</Application>
  <PresentationFormat>Widescreen</PresentationFormat>
  <Paragraphs>243</Paragraphs>
  <Slides>31</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Nuts and Bolts:   Wisconsin’s Supported Decision-Making Agreement law </vt:lpstr>
      <vt:lpstr>PowerPoint Presentation</vt:lpstr>
      <vt:lpstr>What is Wisconsin’s law designed to do?</vt:lpstr>
      <vt:lpstr>Who in Wisconsin can use Supported Decision-Making agreements?</vt:lpstr>
      <vt:lpstr>Supported Decision-Making agreements</vt:lpstr>
      <vt:lpstr>What Supported Decision-Making agreements do NOT do.</vt:lpstr>
      <vt:lpstr>What is the role of the Supporter?</vt:lpstr>
      <vt:lpstr>What is the role of the Supporter</vt:lpstr>
      <vt:lpstr>Using Supported Decision Making Agreements</vt:lpstr>
      <vt:lpstr>What is included in a supported decision-making agreement? </vt:lpstr>
      <vt:lpstr>What is included in a supported decision-making agreement?</vt:lpstr>
      <vt:lpstr>What is included in a supported decision-making agreement? </vt:lpstr>
      <vt:lpstr>Official Wisconsin Supported Decision-Making Agreement form</vt:lpstr>
      <vt:lpstr>More features of Wisconsin’s law</vt:lpstr>
      <vt:lpstr>How are Supported Decision-Making agreements changed or terminated?</vt:lpstr>
      <vt:lpstr>PowerPoint Presentation</vt:lpstr>
      <vt:lpstr>Liability protections for practitioners</vt:lpstr>
      <vt:lpstr>What do I do if I suspect abuse, neglect, or financial exploitation?</vt:lpstr>
      <vt:lpstr> Shift to alternatives to guardianship first</vt:lpstr>
      <vt:lpstr>Supported Decision-Making Resources</vt:lpstr>
      <vt:lpstr>Practical Examples</vt:lpstr>
      <vt:lpstr>Ensure friends, non-family, or extended family can act as Supporters</vt:lpstr>
      <vt:lpstr>Can adjust based on person’s support needs</vt:lpstr>
      <vt:lpstr>Can be used for many kinds of decisions</vt:lpstr>
      <vt:lpstr>Support in school and with agencies</vt:lpstr>
      <vt:lpstr>Communication: person to practitioner</vt:lpstr>
      <vt:lpstr>Communication: practitioner to person</vt:lpstr>
      <vt:lpstr>Presumes competency and person centeredness </vt:lpstr>
      <vt:lpstr>Presumes competency and person centeredness </vt:lpstr>
      <vt:lpstr>Using supported decision making helps young people transition to adulthood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Supported Decision-Making</dc:title>
  <dc:creator>Jackson, Tamara - BPDD</dc:creator>
  <cp:lastModifiedBy>Clissa, Fil P - BPDD</cp:lastModifiedBy>
  <cp:revision>235</cp:revision>
  <cp:lastPrinted>2019-05-15T18:08:35Z</cp:lastPrinted>
  <dcterms:created xsi:type="dcterms:W3CDTF">2017-11-02T14:40:49Z</dcterms:created>
  <dcterms:modified xsi:type="dcterms:W3CDTF">2019-09-09T22:21:09Z</dcterms:modified>
</cp:coreProperties>
</file>